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39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44.xml.rels" ContentType="application/vnd.openxmlformats-package.relationships+xml"/>
  <Override PartName="/ppt/slides/_rels/slide45.xml.rels" ContentType="application/vnd.openxmlformats-package.relationships+xml"/>
  <Override PartName="/ppt/slides/_rels/slide46.xml.rels" ContentType="application/vnd.openxmlformats-package.relationships+xml"/>
  <Override PartName="/ppt/slides/_rels/slide47.xml.rels" ContentType="application/vnd.openxmlformats-package.relationships+xml"/>
  <Override PartName="/ppt/slides/_rels/slide48.xml.rels" ContentType="application/vnd.openxmlformats-package.relationships+xml"/>
  <Override PartName="/ppt/slides/_rels/slide49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60" y="1959120"/>
            <a:ext cx="8164080" cy="605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197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68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26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197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68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60" y="1959120"/>
            <a:ext cx="8164080" cy="605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197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68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326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197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68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ubTitle"/>
          </p:nvPr>
        </p:nvSpPr>
        <p:spPr>
          <a:xfrm>
            <a:off x="360" y="1959120"/>
            <a:ext cx="8164080" cy="605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2062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326520" y="4560480"/>
            <a:ext cx="849096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4677480" y="348300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32652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/>
          </p:nvPr>
        </p:nvSpPr>
        <p:spPr>
          <a:xfrm>
            <a:off x="4677480" y="4560480"/>
            <a:ext cx="41432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9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326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3197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68520" y="348300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326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6" name="PlaceHolder 6"/>
          <p:cNvSpPr>
            <a:spLocks noGrp="1"/>
          </p:cNvSpPr>
          <p:nvPr>
            <p:ph/>
          </p:nvPr>
        </p:nvSpPr>
        <p:spPr>
          <a:xfrm>
            <a:off x="3197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7" name="PlaceHolder 7"/>
          <p:cNvSpPr>
            <a:spLocks noGrp="1"/>
          </p:cNvSpPr>
          <p:nvPr>
            <p:ph/>
          </p:nvPr>
        </p:nvSpPr>
        <p:spPr>
          <a:xfrm>
            <a:off x="6068520" y="4560480"/>
            <a:ext cx="2733840" cy="98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endParaRPr b="0" lang="ru-RU" sz="291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"/>
          <p:cNvSpPr/>
          <p:nvPr/>
        </p:nvSpPr>
        <p:spPr>
          <a:xfrm flipH="1" flipV="1">
            <a:off x="0" y="5442120"/>
            <a:ext cx="9144000" cy="1415160"/>
          </a:xfrm>
          <a:prstGeom prst="flowChartDocumen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60" y="1959120"/>
            <a:ext cx="8164080" cy="130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3990" spc="-1" strike="noStrike">
                <a:solidFill>
                  <a:srgbClr val="dd4100"/>
                </a:solidFill>
                <a:latin typeface="Arial"/>
              </a:rPr>
              <a:t>Для правки текста заглавия щёлкните мышью</a:t>
            </a:r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26520" y="3483000"/>
            <a:ext cx="8490960" cy="206244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281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2910" spc="-1" strike="noStrike">
                <a:solidFill>
                  <a:srgbClr val="009bdd"/>
                </a:solidFill>
                <a:latin typeface="Arial"/>
              </a:rPr>
              <a:t>Для правки структуры щёлкните мышью</a:t>
            </a:r>
            <a:endParaRPr b="0" lang="ru-RU" sz="2910" spc="-1" strike="noStrike">
              <a:solidFill>
                <a:srgbClr val="009bdd"/>
              </a:solidFill>
              <a:latin typeface="Arial"/>
            </a:endParaRPr>
          </a:p>
          <a:p>
            <a:pPr lvl="1" marL="864000" indent="-324000">
              <a:spcBef>
                <a:spcPts val="1026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2540" spc="-1" strike="noStrike">
                <a:solidFill>
                  <a:srgbClr val="009bdd"/>
                </a:solidFill>
                <a:latin typeface="Arial"/>
              </a:rPr>
              <a:t>Второй уровень структуры</a:t>
            </a:r>
            <a:endParaRPr b="0" lang="ru-RU" sz="2540" spc="-1" strike="noStrike">
              <a:solidFill>
                <a:srgbClr val="009bdd"/>
              </a:solidFill>
              <a:latin typeface="Arial"/>
            </a:endParaRPr>
          </a:p>
          <a:p>
            <a:pPr lvl="2" marL="1296000" indent="-288000">
              <a:spcBef>
                <a:spcPts val="765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2180" spc="-1" strike="noStrike">
                <a:solidFill>
                  <a:srgbClr val="009bdd"/>
                </a:solidFill>
                <a:latin typeface="Arial"/>
              </a:rPr>
              <a:t>Третий уровень структуры</a:t>
            </a:r>
            <a:endParaRPr b="0" lang="ru-RU" sz="2180" spc="-1" strike="noStrike">
              <a:solidFill>
                <a:srgbClr val="009bdd"/>
              </a:solidFill>
              <a:latin typeface="Arial"/>
            </a:endParaRPr>
          </a:p>
          <a:p>
            <a:pPr lvl="3" marL="1728000" indent="-216000">
              <a:spcBef>
                <a:spcPts val="507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1810" spc="-1" strike="noStrike">
                <a:solidFill>
                  <a:srgbClr val="009bdd"/>
                </a:solidFill>
                <a:latin typeface="Arial"/>
              </a:rPr>
              <a:t>Четвёртый уровень структуры</a:t>
            </a:r>
            <a:endParaRPr b="0" lang="ru-RU" sz="1810" spc="-1" strike="noStrike">
              <a:solidFill>
                <a:srgbClr val="009bdd"/>
              </a:solidFill>
              <a:latin typeface="Arial"/>
            </a:endParaRPr>
          </a:p>
          <a:p>
            <a:pPr lvl="4" marL="2160000" indent="-216000">
              <a:spcBef>
                <a:spcPts val="252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2190" spc="-1" strike="noStrike">
                <a:solidFill>
                  <a:srgbClr val="009bdd"/>
                </a:solidFill>
                <a:latin typeface="Arial"/>
              </a:rPr>
              <a:t>Пятый уровень структуры</a:t>
            </a:r>
            <a:endParaRPr b="0" lang="ru-RU" sz="2190" spc="-1" strike="noStrike">
              <a:solidFill>
                <a:srgbClr val="009bdd"/>
              </a:solidFill>
              <a:latin typeface="Arial"/>
            </a:endParaRPr>
          </a:p>
          <a:p>
            <a:pPr lvl="5" marL="2592000" indent="-216000">
              <a:spcBef>
                <a:spcPts val="303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2650" spc="-1" strike="noStrike">
                <a:solidFill>
                  <a:srgbClr val="009bdd"/>
                </a:solidFill>
                <a:latin typeface="Arial"/>
              </a:rPr>
              <a:t>Шестой уровень структуры</a:t>
            </a:r>
            <a:endParaRPr b="0" lang="ru-RU" sz="2650" spc="-1" strike="noStrike">
              <a:solidFill>
                <a:srgbClr val="009bdd"/>
              </a:solidFill>
              <a:latin typeface="Arial"/>
            </a:endParaRPr>
          </a:p>
          <a:p>
            <a:pPr lvl="6" marL="3024000" indent="-216000">
              <a:spcBef>
                <a:spcPts val="366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9bdd"/>
                </a:solidFill>
                <a:latin typeface="Arial"/>
              </a:rPr>
              <a:t>Седьмой уровень структуры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326520" y="6313680"/>
            <a:ext cx="2122560" cy="435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3102120" y="6313680"/>
            <a:ext cx="2939040" cy="435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6694560" y="6313680"/>
            <a:ext cx="2122560" cy="435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/>
            <a:fld id="{88E29EDC-833C-4C2C-87CB-077A2528C071}" type="slidenum"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467640" y="548640"/>
            <a:ext cx="8280000" cy="590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Linking words help you </a:t>
            </a: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to connect ideas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 and sentences when you speak or write English. </a:t>
            </a:r>
            <a:endParaRPr b="0" lang="ru-RU" sz="40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 algn="just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We can use linking words </a:t>
            </a: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to give examples, add information, summarise, sequence information, give a reason or result, or to contrast ideas.</a:t>
            </a:r>
            <a:endParaRPr b="0" lang="ru-RU" sz="4000" spc="-1" strike="noStrike">
              <a:solidFill>
                <a:srgbClr val="009bdd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80000" y="447120"/>
            <a:ext cx="8074080" cy="63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14000"/>
          </a:bodyPr>
          <a:p>
            <a:pPr algn="ctr">
              <a:lnSpc>
                <a:spcPct val="100000"/>
              </a:lnSpc>
            </a:pPr>
            <a:r>
              <a:rPr b="1" lang="en-US" sz="18720" spc="-1" strike="noStrike">
                <a:solidFill>
                  <a:srgbClr val="000000"/>
                </a:solidFill>
                <a:latin typeface="Times New Roman"/>
              </a:rPr>
              <a:t>Giving examples</a:t>
            </a:r>
            <a:br/>
            <a:endParaRPr b="0" lang="ru-RU" sz="1872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395640" y="939600"/>
            <a:ext cx="8290080" cy="464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0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For example  (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They're the same. "For example" is more common)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For instance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The most common way to give examples is by using 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for example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 or 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for instance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Namely  - 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you use namely 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to introduce detailed information about the subject you are discussing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, or a particular aspect of it.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Namely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 refers to something by name.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There are two problems: namely, the expense and the time.”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8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Adding information</a:t>
            </a:r>
            <a:br/>
            <a:endParaRPr b="0" lang="ru-RU" sz="44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360000" y="540000"/>
            <a:ext cx="8279640" cy="5804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78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    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And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In addition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As well as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также; так же как; в дополнение; кроме того; не только ... но и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Also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Too</a:t>
            </a:r>
            <a:r>
              <a:rPr b="0" i="1" lang="ru-RU" sz="32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i="1" lang="en-US" sz="3200" spc="-1" strike="noStrike">
                <a:solidFill>
                  <a:srgbClr val="000000"/>
                </a:solidFill>
                <a:latin typeface="Times New Roman"/>
              </a:rPr>
              <a:t>- </a:t>
            </a:r>
            <a:r>
              <a:rPr b="0" i="1" lang="ru-RU" sz="3200" spc="-1" strike="noStrike">
                <a:solidFill>
                  <a:srgbClr val="000000"/>
                </a:solidFill>
                <a:latin typeface="Times New Roman"/>
              </a:rPr>
              <a:t>тоже, также, очень, чересчур, к тому же, кроме того, действительно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Furthermore 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|fɜːðəˈmɔː|  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- </a:t>
            </a:r>
            <a:r>
              <a:rPr b="0" i="1" lang="ru-RU" sz="3200" spc="-1" strike="noStrike">
                <a:solidFill>
                  <a:srgbClr val="000000"/>
                </a:solidFill>
                <a:latin typeface="Times New Roman"/>
              </a:rPr>
              <a:t>более того, кроме того, к тому же, больше того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Moreover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 |mɔːrˈəʊvə|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Apart from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— не говоря (уже) о; кроме; не считая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In addition to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— вдобавок, в дополнение к, кроме того, к тому же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Besides -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кроме того; помимо того, также, вдобавок к тому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251640" y="404640"/>
            <a:ext cx="8568000" cy="590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1000"/>
          </a:bodyPr>
          <a:p>
            <a:pPr marL="343080" indent="-343080">
              <a:lnSpc>
                <a:spcPct val="100000"/>
              </a:lnSpc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Ideas are often linked by </a:t>
            </a: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and</a:t>
            </a: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. 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In a list, you put a comma between each item, but not before </a:t>
            </a: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and</a:t>
            </a: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“</a:t>
            </a: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We discussed training, education</a:t>
            </a:r>
            <a:r>
              <a:rPr b="0" lang="en-US" sz="4400" spc="-1" strike="noStrike">
                <a:solidFill>
                  <a:srgbClr val="ff0000"/>
                </a:solidFill>
                <a:latin typeface="Times New Roman"/>
              </a:rPr>
              <a:t> and </a:t>
            </a: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the budget.”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Times New Roman"/>
              </a:rPr>
              <a:t>Also</a:t>
            </a:r>
            <a:r>
              <a:rPr b="0" lang="en-US" sz="4400" spc="-1" strike="noStrike">
                <a:solidFill>
                  <a:srgbClr val="000000"/>
                </a:solidFill>
                <a:latin typeface="Times New Roman"/>
              </a:rPr>
              <a:t> is used to add an extra idea or emphasis. “We also spoke about marketing.”</a:t>
            </a:r>
            <a:br/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395640" y="188640"/>
            <a:ext cx="8290080" cy="5936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You can use </a:t>
            </a:r>
            <a:r>
              <a:rPr b="1" lang="en-US" sz="4000" spc="-1" strike="noStrike">
                <a:solidFill>
                  <a:srgbClr val="000000"/>
                </a:solidFill>
                <a:latin typeface="Times New Roman"/>
              </a:rPr>
              <a:t>also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 with </a:t>
            </a:r>
            <a:r>
              <a:rPr b="1" lang="en-US" sz="4000" spc="-1" strike="noStrike">
                <a:solidFill>
                  <a:srgbClr val="000000"/>
                </a:solidFill>
                <a:latin typeface="Times New Roman"/>
              </a:rPr>
              <a:t>not only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 to give emphasis.</a:t>
            </a:r>
            <a:br/>
            <a:r>
              <a:rPr b="0" lang="en-US" sz="4000" spc="-1" strike="noStrike">
                <a:solidFill>
                  <a:srgbClr val="000000"/>
                </a:solidFill>
                <a:latin typeface="Times New Roman"/>
              </a:rPr>
              <a:t>“We are concerned not only by the costs, but also by the competition.”</a:t>
            </a:r>
            <a:endParaRPr b="0" lang="ru-RU" sz="40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   </a:t>
            </a: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We don’t usually start a sentence with </a:t>
            </a:r>
            <a:r>
              <a:rPr b="1" lang="en-US" sz="4000" spc="-1" strike="noStrike">
                <a:solidFill>
                  <a:srgbClr val="ff0000"/>
                </a:solidFill>
                <a:latin typeface="Times New Roman"/>
              </a:rPr>
              <a:t>also</a:t>
            </a: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. If you want to start a sentence with a phrase that means also, you can use </a:t>
            </a:r>
            <a:r>
              <a:rPr b="1" lang="en-US" sz="4000" spc="-1" strike="noStrike">
                <a:solidFill>
                  <a:srgbClr val="ff0000"/>
                </a:solidFill>
                <a:latin typeface="Times New Roman"/>
              </a:rPr>
              <a:t>In addition, </a:t>
            </a:r>
            <a:r>
              <a:rPr b="0" lang="en-US" sz="4000" spc="-1" strike="noStrike">
                <a:solidFill>
                  <a:srgbClr val="ff0000"/>
                </a:solidFill>
                <a:latin typeface="Times New Roman"/>
              </a:rPr>
              <a:t>or </a:t>
            </a:r>
            <a:r>
              <a:rPr b="1" lang="en-US" sz="4000" spc="-1" strike="noStrike">
                <a:solidFill>
                  <a:srgbClr val="ff0000"/>
                </a:solidFill>
                <a:latin typeface="Times New Roman"/>
              </a:rPr>
              <a:t>In addition to this…</a:t>
            </a:r>
            <a:endParaRPr b="0" lang="ru-RU" sz="4000" spc="-1" strike="noStrike">
              <a:solidFill>
                <a:srgbClr val="009bdd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323640" y="620640"/>
            <a:ext cx="8362080" cy="550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As well as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 can be used at the beginning or the middle of a sentence.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“As well as the costs, we are concerned by the competition.”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“We are interested in costs as well as the competition.”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Too 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goes either at the end of the sentence, or after the subject and means 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as well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.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“They were concerned too.”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“I, too, was concerned.”</a:t>
            </a:r>
            <a:endParaRPr b="0" lang="ru-RU" sz="3200" spc="-1" strike="noStrike">
              <a:solidFill>
                <a:srgbClr val="009bdd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pic>
        <p:nvPicPr>
          <p:cNvPr id="127" name="Содержимое 3" descr="Either-Neither.jpg"/>
          <p:cNvPicPr/>
          <p:nvPr/>
        </p:nvPicPr>
        <p:blipFill>
          <a:blip r:embed="rId1"/>
          <a:stretch/>
        </p:blipFill>
        <p:spPr>
          <a:xfrm>
            <a:off x="0" y="714960"/>
            <a:ext cx="8891280" cy="5225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pic>
        <p:nvPicPr>
          <p:cNvPr id="129" name="Содержимое 3" descr="either-neither-both.jpg"/>
          <p:cNvPicPr/>
          <p:nvPr/>
        </p:nvPicPr>
        <p:blipFill>
          <a:blip r:embed="rId1"/>
          <a:stretch/>
        </p:blipFill>
        <p:spPr>
          <a:xfrm>
            <a:off x="0" y="2493000"/>
            <a:ext cx="8496000" cy="2216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360000" y="540000"/>
            <a:ext cx="8459280" cy="593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Переведите следующие предложения на английский язык: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1. Они хотят купить или дом, или квартиру.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2. Ты можешь посмотреть телевизор, или почитать журнал.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3. Я не могу принести ни кофе, ни чай.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4. Ни родители, ни сестра не звонили.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5. Ты можешь или подождать, или идти без меня.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6. Ей не нравится ни синий, ни зеленый цвет.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7. Они пойдут или в кино, или в ресторан.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8. Ты можешь или пропылесосить, или вынести мусор.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417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Apart from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besides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are often used to mean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as well as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, or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addition to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.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“Apart from Rover, we are the largest sports car manufacturer.”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“Besides Rover, we are the largest sports car manufacturer.”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395640" y="764640"/>
            <a:ext cx="8290080" cy="536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4000" spc="-1" strike="noStrike">
                <a:solidFill>
                  <a:srgbClr val="000000"/>
                </a:solidFill>
                <a:latin typeface="Calibri"/>
              </a:rPr>
              <a:t>Moreover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  /ˌmɔːˈrəʊ.vər/ and </a:t>
            </a:r>
            <a:r>
              <a:rPr b="1" lang="en-US" sz="4000" spc="-1" strike="noStrike">
                <a:solidFill>
                  <a:srgbClr val="000000"/>
                </a:solidFill>
                <a:latin typeface="Calibri"/>
              </a:rPr>
              <a:t>furthermore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   /ˌfɜː.ðəˈmɔːr/ add extra information to the point you are making.</a:t>
            </a:r>
            <a:br/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Marketing plans give us an idea of the potential market. Moreover, they tell us about the competition.”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8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Summarising</a:t>
            </a:r>
            <a:br/>
            <a:endParaRPr b="0" lang="ru-RU" sz="44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395640" y="1052640"/>
            <a:ext cx="8290080" cy="5072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0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short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вкратце, короче говоря, одним словом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brief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вкратце, в немногих словах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summary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подводя итог вышесказанному; в общих словах; таким образом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To summarise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подводя итог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a nutshell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 двух словах 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To conclude</a:t>
            </a:r>
            <a:br/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conclusion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We normally use these words at the beginning of the sentence to give a summary of what we have said or written.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32000"/>
          </a:bodyPr>
          <a:p>
            <a:pPr algn="ctr"/>
            <a:br/>
            <a:r>
              <a:rPr b="1" lang="ru-RU" sz="12780" spc="-1" strike="noStrike">
                <a:solidFill>
                  <a:srgbClr val="000000"/>
                </a:solidFill>
                <a:latin typeface="Times New Roman"/>
              </a:rPr>
              <a:t>Sequencing ideas</a:t>
            </a:r>
            <a:br/>
            <a:endParaRPr b="0" lang="ru-RU" sz="1278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29920" y="1267920"/>
            <a:ext cx="8290080" cy="4852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6000"/>
          </a:bodyPr>
          <a:p>
            <a:pPr marL="343080" indent="-34308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Firstly, secondly, finally 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(or </a:t>
            </a: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lastly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) are useful ways to list ideas.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The first point is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79"/>
              </a:spcBef>
              <a:tabLst>
                <a:tab algn="l" pos="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It’s rare to use “fourthly”, or “fifthly”. Instead, try </a:t>
            </a: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the first point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,</a:t>
            </a: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 the second point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1" lang="en-US" sz="4400" spc="-1" strike="noStrike">
                <a:solidFill>
                  <a:srgbClr val="000000"/>
                </a:solidFill>
                <a:latin typeface="Calibri"/>
              </a:rPr>
              <a:t>the third point </a:t>
            </a: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and so on.</a:t>
            </a: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4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8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Giving a reason</a:t>
            </a:r>
            <a:br/>
            <a:endParaRPr b="0" lang="ru-RU" sz="44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39640" y="764640"/>
            <a:ext cx="8280000" cy="561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6000"/>
          </a:bodyPr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Due to / due to the fact that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 из-за, по причине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Owing to / owing to the fact that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Because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Because of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 - 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вследствие; по причине; благодаря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Since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As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Due to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owing 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 /ˈəʊ.ɪŋ/</a:t>
            </a:r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 to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 must be followed by a noun. 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Due to the rise in oil prices, the inflation rate rose by 1.25%.”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/>
          </p:nvPr>
        </p:nvSpPr>
        <p:spPr>
          <a:xfrm>
            <a:off x="395640" y="836640"/>
            <a:ext cx="8424000" cy="554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If you want to follow these words with a clause (a subject, verb and object), you must follow the words with </a:t>
            </a:r>
            <a:r>
              <a:rPr b="1" lang="en-US" sz="4000" spc="-1" strike="noStrike">
                <a:solidFill>
                  <a:srgbClr val="000000"/>
                </a:solidFill>
                <a:latin typeface="Calibri"/>
              </a:rPr>
              <a:t>the fact that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Due to the fact that oil prices have risen, the inflation rate has gone up by 1</a:t>
            </a:r>
            <a:r>
              <a:rPr b="0" lang="ru-RU" sz="4000" spc="-1" strike="noStrike">
                <a:solidFill>
                  <a:srgbClr val="000000"/>
                </a:solidFill>
                <a:latin typeface="Calibri"/>
              </a:rPr>
              <a:t>.</a:t>
            </a:r>
            <a:r>
              <a:rPr b="0" lang="en-US" sz="4000" spc="-1" strike="noStrike">
                <a:solidFill>
                  <a:srgbClr val="000000"/>
                </a:solidFill>
                <a:latin typeface="Calibri"/>
              </a:rPr>
              <a:t>25%.”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/>
          </p:nvPr>
        </p:nvSpPr>
        <p:spPr>
          <a:xfrm>
            <a:off x="323640" y="332640"/>
            <a:ext cx="8424000" cy="611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 / because of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 of 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is followed by a noun.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Because of bad weather, the football match was postponed.”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can be used at the beginning or in the middle of a sentence. For example, “Because it was raining, the match was postponed.”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We believe in incentive schemes, because we want our employees to be more productive.”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/>
          </p:nvPr>
        </p:nvSpPr>
        <p:spPr>
          <a:xfrm>
            <a:off x="467640" y="332640"/>
            <a:ext cx="8218080" cy="5792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1000"/>
          </a:bodyPr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5400" spc="-1" strike="noStrike">
                <a:solidFill>
                  <a:srgbClr val="000000"/>
                </a:solidFill>
                <a:latin typeface="Calibri"/>
              </a:rPr>
              <a:t>Since / as</a:t>
            </a: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5400" spc="-1" strike="noStrike">
                <a:solidFill>
                  <a:srgbClr val="000000"/>
                </a:solidFill>
                <a:latin typeface="Calibri"/>
              </a:rPr>
              <a:t>Since</a:t>
            </a: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5400" spc="-1" strike="noStrike">
                <a:solidFill>
                  <a:srgbClr val="000000"/>
                </a:solidFill>
                <a:latin typeface="Calibri"/>
              </a:rPr>
              <a:t>as</a:t>
            </a: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 mean </a:t>
            </a:r>
            <a:r>
              <a:rPr b="1" lang="en-US" sz="54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Since the company is expanding, we need to hire more staff.”</a:t>
            </a: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As the company is expanding, we need to hire more staff.”</a:t>
            </a: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/>
          </p:nvPr>
        </p:nvSpPr>
        <p:spPr>
          <a:xfrm>
            <a:off x="467640" y="620640"/>
            <a:ext cx="8218080" cy="550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Союз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значит «потому что» — он стоит перед той частью предложения, где называется причина (подчеркнуто в примере).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I stayed at home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 u="sng">
                <a:solidFill>
                  <a:srgbClr val="000000"/>
                </a:solidFill>
                <a:uFillTx/>
                <a:latin typeface="Calibri"/>
              </a:rPr>
              <a:t>it was raining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 – Я остался дома,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потому что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 u="sng">
                <a:solidFill>
                  <a:srgbClr val="000000"/>
                </a:solidFill>
                <a:uFillTx/>
                <a:latin typeface="Calibri"/>
              </a:rPr>
              <a:t>шел дождь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I called the dog just «dog»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 u="sng">
                <a:solidFill>
                  <a:srgbClr val="000000"/>
                </a:solidFill>
                <a:uFillTx/>
                <a:latin typeface="Calibri"/>
              </a:rPr>
              <a:t>I didn’t know the dog’s name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 – Я звал собаку просто «собака»,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потому что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 u="sng">
                <a:solidFill>
                  <a:srgbClr val="000000"/>
                </a:solidFill>
                <a:uFillTx/>
                <a:latin typeface="Calibri"/>
              </a:rPr>
              <a:t>не знал, как ее зовут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/>
          </p:nvPr>
        </p:nvSpPr>
        <p:spPr>
          <a:xfrm>
            <a:off x="323640" y="476640"/>
            <a:ext cx="8362080" cy="5648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9000"/>
          </a:bodyPr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Союз 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 значит «поэтому» или «так что» — он стоит перед той частью, где называется следствие, то, что последовало за причиной.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It was raining, 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600" spc="-1" strike="noStrike" u="sng">
                <a:solidFill>
                  <a:srgbClr val="000000"/>
                </a:solidFill>
                <a:uFillTx/>
                <a:latin typeface="Calibri"/>
              </a:rPr>
              <a:t>I stayed at home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. – Шел дождь, 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поэтому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600" spc="-1" strike="noStrike" u="sng">
                <a:solidFill>
                  <a:srgbClr val="000000"/>
                </a:solidFill>
                <a:uFillTx/>
                <a:latin typeface="Calibri"/>
              </a:rPr>
              <a:t>я остался дома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I didn’t know the dog’s name, 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600" spc="-1" strike="noStrike" u="sng">
                <a:solidFill>
                  <a:srgbClr val="000000"/>
                </a:solidFill>
                <a:uFillTx/>
                <a:latin typeface="Calibri"/>
              </a:rPr>
              <a:t>I called it just “dog”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. – Я не знал, как зовут собаку, 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так что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600" spc="-1" strike="noStrike" u="sng">
                <a:solidFill>
                  <a:srgbClr val="000000"/>
                </a:solidFill>
                <a:uFillTx/>
                <a:latin typeface="Calibri"/>
              </a:rPr>
              <a:t>звал ее просто «собака»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/>
          </p:nvPr>
        </p:nvSpPr>
        <p:spPr>
          <a:xfrm>
            <a:off x="395640" y="620640"/>
            <a:ext cx="8290080" cy="5504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4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— «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потому что», стоит перед причиной.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— «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поэтому», «так что», стоит перед следствием.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Примеры: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 live in the country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I don’t like noise. —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Я живу за городом, потому что мне не нравится шум.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 like cats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they are nice. —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Мне нравятся кошки, потому что они милые.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 have no money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I’m looking for a job. —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У меня нет денег, поэтому я ищу работу.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 didn’ know those people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I didn’t tell them your phone number. —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Я не знал тех людей, поэтому я не сказал им твой номер телефона.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/>
          </p:nvPr>
        </p:nvSpPr>
        <p:spPr>
          <a:xfrm>
            <a:off x="467640" y="548640"/>
            <a:ext cx="8218080" cy="5576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1000"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Учтите, что придаточное  (зависимая часть главного предложения) с союзом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никогда не ставится в начале предложения, как и в русском языке придаточное с «поэтому»: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Правильно: 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I have no money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I’m looking for a job. — У меня нет денег, поэтому я ищу работу.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Неправильно: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I’m looking for a job, I have no money. — Поэтому я ищу работу, у меня нет денег.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Придаточное с </a:t>
            </a: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поставить в начало предложения можно, но лучше этого избегать. Конструкция получается не совсем элегантной: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Because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it was raining, I stayed at home. — Потому что шел дождь, я остался дома.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/>
          </p:nvPr>
        </p:nvSpPr>
        <p:spPr>
          <a:xfrm>
            <a:off x="323640" y="332640"/>
            <a:ext cx="8496000" cy="6047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6000"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000" spc="-1" strike="noStrike">
                <a:solidFill>
                  <a:srgbClr val="000000"/>
                </a:solidFill>
                <a:latin typeface="Calibri"/>
              </a:rPr>
              <a:t>В русском языке мы используем союз «так как» вместо «потому что», если причину нужно поставить в начало предложения, в английском используется союз since – так как: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4000" spc="-1" strike="noStrike">
                <a:solidFill>
                  <a:srgbClr val="000000"/>
                </a:solidFill>
                <a:latin typeface="Calibri"/>
              </a:rPr>
              <a:t>Since</a:t>
            </a:r>
            <a:r>
              <a:rPr b="0" lang="ru-RU" sz="4000" spc="-1" strike="noStrike">
                <a:solidFill>
                  <a:srgbClr val="000000"/>
                </a:solidFill>
                <a:latin typeface="Calibri"/>
              </a:rPr>
              <a:t> it was raining, I stayed at home. – Так как шел дождь, я остался дома.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4000" spc="-1" strike="noStrike">
                <a:solidFill>
                  <a:srgbClr val="000000"/>
                </a:solidFill>
                <a:latin typeface="Calibri"/>
              </a:rPr>
              <a:t>Учтите, что </a:t>
            </a:r>
            <a:r>
              <a:rPr b="1" lang="ru-RU" sz="4000" spc="-1" strike="noStrike">
                <a:solidFill>
                  <a:srgbClr val="000000"/>
                </a:solidFill>
                <a:latin typeface="Calibri"/>
              </a:rPr>
              <a:t>since,</a:t>
            </a:r>
            <a:r>
              <a:rPr b="0" lang="ru-RU" sz="4000" spc="-1" strike="noStrike">
                <a:solidFill>
                  <a:srgbClr val="000000"/>
                </a:solidFill>
                <a:latin typeface="Calibri"/>
              </a:rPr>
              <a:t> как и «так как» в русском языке, звучит суховато и чаще встречается в официальной речи, а не повседневной.</a:t>
            </a: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4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Giving a result</a:t>
            </a:r>
            <a:endParaRPr b="0" lang="ru-RU" sz="44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67640" y="1124640"/>
            <a:ext cx="8280000" cy="539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69000"/>
          </a:bodyPr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Therefore</a:t>
            </a:r>
            <a:r>
              <a:rPr b="1" lang="ru-RU" sz="3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|ˈðeəfɔː|  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- по этой причине; вследствие этого; поэтому, следовательно </a:t>
            </a:r>
            <a:br/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So</a:t>
            </a:r>
            <a:br/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Consequently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 |ˈkɒnsɪkw(ə)ntlɪ| 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- </a:t>
            </a:r>
            <a:r>
              <a:rPr b="0" i="1" lang="ru-RU" sz="3800" spc="-1" strike="noStrike">
                <a:solidFill>
                  <a:srgbClr val="000000"/>
                </a:solidFill>
                <a:latin typeface="Calibri"/>
              </a:rPr>
              <a:t>следовательно, поэтому, в результате </a:t>
            </a:r>
            <a:br/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This means that</a:t>
            </a:r>
            <a:br/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As a result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Therefore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so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,</a:t>
            </a: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 consequently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as a result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 are all used in a similar way.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The company are expanding. Therefore / So / Consequently / As a result, they are taking on extra staff.”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800" spc="-1" strike="noStrike">
                <a:solidFill>
                  <a:srgbClr val="000000"/>
                </a:solidFill>
                <a:latin typeface="Calibri"/>
              </a:rPr>
              <a:t>So 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is more informal.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8000"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"/>
              </a:rPr>
              <a:t>Contrasting ideas</a:t>
            </a:r>
            <a:br/>
            <a:endParaRPr b="0" lang="ru-RU" sz="44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67640" y="980640"/>
            <a:ext cx="8352000" cy="58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69000"/>
          </a:bodyPr>
          <a:p>
            <a:pPr marL="343080" indent="-343080">
              <a:lnSpc>
                <a:spcPct val="100000"/>
              </a:lnSpc>
              <a:spcBef>
                <a:spcPts val="72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But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However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  |haʊˈevə| 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однако, как, как бы ни, каким образом, однако, тем не менее, впрочем, как бы ни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Although / even though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|ɔːlˈðəʊ|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хотя, если бы даже, несмотря на то, что, несмотря на, если бы даже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Despite / despite the fact that</a:t>
            </a:r>
            <a:r>
              <a:rPr b="1" lang="ru-RU" sz="36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несмотря, вопреки,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In spite of / in spite of the fact that</a:t>
            </a:r>
            <a:r>
              <a:rPr b="0" lang="ru-RU" sz="3600" spc="-1" strike="noStrike">
                <a:solidFill>
                  <a:srgbClr val="000000"/>
                </a:solidFill>
                <a:latin typeface="Calibri"/>
              </a:rPr>
              <a:t>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Nevertheless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 |nevəðəˈles|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тем не менее, однако, несмотря на это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Nonetheless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 |nʌnðəˈles|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тем не менее, все же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While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 в то время как, до тех пор пока, проводить время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Whereas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 |weərˈæz|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тогда как, в то время как, принимая во внимание, поскольку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Unlike</a:t>
            </a:r>
            <a:r>
              <a:rPr b="0" lang="en-US" sz="3600" spc="-1" strike="noStrike">
                <a:solidFill>
                  <a:srgbClr val="000000"/>
                </a:solidFill>
                <a:latin typeface="Calibri"/>
              </a:rPr>
              <a:t> |ʌnˈlaɪk| </a:t>
            </a:r>
            <a:r>
              <a:rPr b="0" i="1" lang="ru-RU" sz="3600" spc="-1" strike="noStrike">
                <a:solidFill>
                  <a:srgbClr val="000000"/>
                </a:solidFill>
                <a:latin typeface="Calibri"/>
              </a:rPr>
              <a:t>в отличие от </a:t>
            </a:r>
            <a:br/>
            <a:r>
              <a:rPr b="1" lang="en-US" sz="3600" spc="-1" strike="noStrike">
                <a:solidFill>
                  <a:srgbClr val="000000"/>
                </a:solidFill>
                <a:latin typeface="Calibri"/>
              </a:rPr>
              <a:t>In theory… in practice…</a:t>
            </a: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/>
          </p:nvPr>
        </p:nvSpPr>
        <p:spPr>
          <a:xfrm>
            <a:off x="467640" y="332640"/>
            <a:ext cx="8218080" cy="5792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But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is more informal than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however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. It is not normally used at the beginning of a sentence.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He works hard, but he doesn’t earn much.”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“He works hard. However, he doesn’t earn much.”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Although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despite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spite of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introduce an idea of contrast. With these words, you must have two halves of a sentence.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Although it was cold, she went out in shorts.”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“In spite of the cold, she went out in shorts.”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395640" y="836640"/>
            <a:ext cx="8424000" cy="5615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Despite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spite of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are used in the same way as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due to 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owing to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They must be followed by a noun. If you want to follow them with a noun and a verb, you must use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the fact that.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Despite the fact that the company was doing badly, they took on extra employees.”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395640" y="548640"/>
            <a:ext cx="8290080" cy="5576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Nevertheless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nonetheless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mean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spite of that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or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anyway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The sea was cold, but he went swimming nevertheless.” (In spite of the fact that it was cold.)</a:t>
            </a:r>
            <a:br/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“The company is doing well. Nonetheless, they aren’t going to expand this year.”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467640" y="476640"/>
            <a:ext cx="8352000" cy="5903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While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,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whereas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and </a:t>
            </a: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unlike 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are used to show how two things are different from each other.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While my sister has blue eyes, mine are brown.”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Taxes have gone up, whereas social security contributions have gone down.”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Unlike in the UK, the USA has cheap petrol.”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323640" y="692640"/>
            <a:ext cx="8362080" cy="5432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</a:rPr>
              <a:t>In theory… in practice…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show an unexpected result.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In theory, teachers should prepare for lessons, but in practice, they often don’t have enough time.”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7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8800" spc="-1" strike="noStrike">
                <a:solidFill>
                  <a:srgbClr val="000000"/>
                </a:solidFill>
                <a:latin typeface="Calibri"/>
              </a:rPr>
              <a:t>I go to the gym to keep fit __ meet my friends.</a:t>
            </a:r>
            <a:endParaRPr b="0" lang="ru-RU" sz="88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32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66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6600" spc="-1" strike="noStrike">
                <a:solidFill>
                  <a:srgbClr val="000000"/>
                </a:solidFill>
                <a:latin typeface="Calibri"/>
              </a:rPr>
              <a:t>and</a:t>
            </a:r>
            <a:endParaRPr b="0" lang="ru-RU" sz="6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/>
          </p:nvPr>
        </p:nvSpPr>
        <p:spPr>
          <a:xfrm>
            <a:off x="539640" y="404640"/>
            <a:ext cx="8146080" cy="5720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7200" spc="-1" strike="noStrike">
                <a:solidFill>
                  <a:srgbClr val="000000"/>
                </a:solidFill>
                <a:latin typeface="Calibri"/>
              </a:rPr>
              <a:t>At the gym I usually either lift weights __ use the treadmill.</a:t>
            </a:r>
            <a:endParaRPr b="0" lang="ru-RU" sz="7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76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88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8800" spc="-1" strike="noStrike">
                <a:solidFill>
                  <a:srgbClr val="000000"/>
                </a:solidFill>
                <a:latin typeface="Calibri"/>
              </a:rPr>
              <a:t>or</a:t>
            </a:r>
            <a:endParaRPr b="0" lang="ru-RU" sz="88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467640" y="836640"/>
            <a:ext cx="8218080" cy="5288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440"/>
              </a:spcBef>
              <a:tabLst>
                <a:tab algn="l" pos="0"/>
              </a:tabLst>
            </a:pPr>
            <a:r>
              <a:rPr b="0" lang="en-US" sz="7200" spc="-1" strike="noStrike">
                <a:solidFill>
                  <a:srgbClr val="000000"/>
                </a:solidFill>
                <a:latin typeface="Calibri"/>
              </a:rPr>
              <a:t>My doctor told me I needed to lose weight __ I went on a diet.</a:t>
            </a:r>
            <a:endParaRPr b="0" lang="ru-RU" sz="7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80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8000" spc="-1" strike="noStrike">
                <a:solidFill>
                  <a:srgbClr val="000000"/>
                </a:solidFill>
                <a:latin typeface="Calibri"/>
              </a:rPr>
              <a:t>so</a:t>
            </a:r>
            <a:endParaRPr b="0" lang="ru-RU" sz="8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8000" spc="-1" strike="noStrike">
                <a:solidFill>
                  <a:srgbClr val="000000"/>
                </a:solidFill>
                <a:latin typeface="Calibri"/>
              </a:rPr>
              <a:t>I like the gym __ the people there are friendly.</a:t>
            </a:r>
            <a:endParaRPr b="0" lang="ru-RU" sz="8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72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7200" spc="-1" strike="noStrike">
                <a:solidFill>
                  <a:srgbClr val="000000"/>
                </a:solidFill>
                <a:latin typeface="Calibri"/>
              </a:rPr>
              <a:t>because</a:t>
            </a:r>
            <a:endParaRPr b="0" lang="ru-RU" sz="7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8000" spc="-1" strike="noStrike">
                <a:solidFill>
                  <a:srgbClr val="000000"/>
                </a:solidFill>
                <a:latin typeface="Calibri"/>
              </a:rPr>
              <a:t>The gym is cheap __ it's often crowded.</a:t>
            </a:r>
            <a:endParaRPr b="0" lang="ru-RU" sz="8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80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8000" spc="-1" strike="noStrike">
                <a:solidFill>
                  <a:srgbClr val="000000"/>
                </a:solidFill>
                <a:latin typeface="Calibri"/>
              </a:rPr>
              <a:t>but</a:t>
            </a:r>
            <a:endParaRPr b="0" lang="ru-RU" sz="8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32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6600" spc="-1" strike="noStrike">
                <a:solidFill>
                  <a:srgbClr val="000000"/>
                </a:solidFill>
                <a:latin typeface="Calibri"/>
              </a:rPr>
              <a:t>So I like to go in the morning __ there aren't many people.</a:t>
            </a:r>
            <a:endParaRPr b="0" lang="ru-RU" sz="6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44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72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7200" spc="-1" strike="noStrike">
                <a:solidFill>
                  <a:srgbClr val="000000"/>
                </a:solidFill>
                <a:latin typeface="Calibri"/>
              </a:rPr>
              <a:t>when</a:t>
            </a:r>
            <a:endParaRPr b="0" lang="ru-RU" sz="7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08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5400" spc="-1" strike="noStrike">
                <a:solidFill>
                  <a:srgbClr val="000000"/>
                </a:solidFill>
                <a:latin typeface="Calibri"/>
              </a:rPr>
              <a:t>__ I go three times a week, I can get a discount.</a:t>
            </a:r>
            <a:endParaRPr b="0" lang="ru-RU" sz="5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760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88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8800" spc="-1" strike="noStrike">
                <a:solidFill>
                  <a:srgbClr val="000000"/>
                </a:solidFill>
                <a:latin typeface="Calibri"/>
              </a:rPr>
              <a:t>If</a:t>
            </a:r>
            <a:endParaRPr b="0" lang="ru-RU" sz="88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32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6600" spc="-1" strike="noStrike">
                <a:solidFill>
                  <a:srgbClr val="000000"/>
                </a:solidFill>
                <a:latin typeface="Calibri"/>
              </a:rPr>
              <a:t>__ I only go three times a week, some people go five times a week.</a:t>
            </a:r>
            <a:endParaRPr b="0" lang="ru-RU" sz="6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6000" spc="-1" strike="noStrike">
                <a:solidFill>
                  <a:srgbClr val="000000"/>
                </a:solidFill>
                <a:latin typeface="Calibri"/>
              </a:rPr>
              <a:t>Correct answer: </a:t>
            </a:r>
            <a:r>
              <a:rPr b="0" lang="en-US" sz="6000" spc="-1" strike="noStrike">
                <a:solidFill>
                  <a:srgbClr val="000000"/>
                </a:solidFill>
                <a:latin typeface="Calibri"/>
              </a:rPr>
              <a:t>While</a:t>
            </a:r>
            <a:endParaRPr b="0" lang="ru-RU" sz="6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5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8000" spc="-1" strike="noStrike">
                <a:solidFill>
                  <a:srgbClr val="000000"/>
                </a:solidFill>
                <a:latin typeface="Calibri"/>
              </a:rPr>
              <a:t>__ I still eat the same amount, I'm losing weight.</a:t>
            </a:r>
            <a:endParaRPr b="0" lang="ru-RU" sz="80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32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6600" spc="-1" strike="noStrike">
                <a:solidFill>
                  <a:srgbClr val="000000"/>
                </a:solidFill>
                <a:latin typeface="Calibri"/>
              </a:rPr>
              <a:t>Your answer: </a:t>
            </a:r>
            <a:r>
              <a:rPr b="0" lang="en-US" sz="6600" spc="-1" strike="noStrike">
                <a:solidFill>
                  <a:srgbClr val="000000"/>
                </a:solidFill>
                <a:latin typeface="Calibri"/>
              </a:rPr>
              <a:t>Although</a:t>
            </a:r>
            <a:endParaRPr b="0" lang="ru-RU" sz="66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323640" y="476640"/>
            <a:ext cx="8496000" cy="611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88000"/>
          </a:bodyPr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Расставьте пропущенные слова по местам. 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1.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I don't play chess… 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 I don't like slow games. - 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Я не играю в шахматы, потому что мне не нравятся медленные игры.</a:t>
            </a:r>
            <a:br/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2.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I don't like slow games, 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I don't play chess. - 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Мне не нравятся медленные игры, вот почему я не играю в шахматы.</a:t>
            </a:r>
            <a:br/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3. </a:t>
            </a:r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The milk was expired  I didn't buy it. - </a:t>
            </a:r>
            <a:r>
              <a:rPr b="0" lang="ru-RU" sz="3800" spc="-1" strike="noStrike">
                <a:solidFill>
                  <a:srgbClr val="000000"/>
                </a:solidFill>
                <a:latin typeface="Calibri"/>
              </a:rPr>
              <a:t>Молоко было просроченным, так что я его не купил.</a:t>
            </a:r>
            <a:br/>
            <a:r>
              <a:rPr b="0" lang="en-US" sz="3800" spc="-1" strike="noStrike">
                <a:solidFill>
                  <a:srgbClr val="000000"/>
                </a:solidFill>
                <a:latin typeface="Calibri"/>
              </a:rPr>
              <a:t>Since, that`s why, so, because of, because</a:t>
            </a: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8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algn="ctr"/>
            <a:endParaRPr b="0" lang="ru-RU" sz="399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4.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I don't like fishing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….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 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mosquitoes.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Мне не нравится рыбалка из-за комаров.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5.  ……..</a:t>
            </a: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you are our regular customer, we offer you a discount. -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Так как вы наш постоянный клиент, мы предлагаем вам скидку.</a:t>
            </a:r>
            <a:endParaRPr b="0" lang="ru-RU" sz="32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Application>LibreOffice/7.2.0.4$Windows_X86_64 LibreOffice_project/9a9c6381e3f7a62afc1329bd359cc48accb6435b</Application>
  <AppVersion>15.0000</AppVersion>
  <Words>379</Words>
  <Paragraphs>108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2021-12-13T10:27:42Z</dcterms:created>
  <dc:creator>HP</dc:creator>
  <dc:description/>
  <dc:language>ru-RU</dc:language>
  <cp:lastModifiedBy/>
  <dcterms:modified xsi:type="dcterms:W3CDTF">2022-11-24T12:50:12Z</dcterms:modified>
  <cp:revision>20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48</vt:i4>
  </property>
</Properties>
</file>