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7F4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32" autoAdjust="0"/>
  </p:normalViewPr>
  <p:slideViewPr>
    <p:cSldViewPr snapToGrid="0">
      <p:cViewPr varScale="1">
        <p:scale>
          <a:sx n="83" d="100"/>
          <a:sy n="83" d="100"/>
        </p:scale>
        <p:origin x="6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F3625B-9A3A-43AC-8294-71E364228C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681645-068A-4042-9AFE-09E8EB59CC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7679207-A87A-4CFF-B7B7-E059218911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B8ABB4-E6B4-4379-B2BE-DC84F3F3D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F3A6-E49D-4240-A7F6-62BD6FA627A2}" type="datetimeFigureOut">
              <a:rPr lang="ru-RU" smtClean="0"/>
              <a:t>13.09.2022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74B79B-4C5A-4DDF-9561-BF8198636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E098A3-1EC1-4812-AB2A-635402F1A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DB63-62AE-4819-A199-544198B001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064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B38671-567D-4769-843B-79B8E7BB4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30FBE7-5A52-4BAF-BEF0-44C535D044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F461D3-255D-4B2B-8247-0101257BD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F3A6-E49D-4240-A7F6-62BD6FA627A2}" type="datetimeFigureOut">
              <a:rPr lang="ru-RU" smtClean="0"/>
              <a:t>13.09.2022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63D0FF-11F2-4C99-A714-32A02C7B1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58F7BC-FBFC-4A9A-8974-82B6610F2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DB63-62AE-4819-A199-544198B001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012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244B4D-70B5-4533-AFF5-46D5D388A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2F803B-55F6-45DD-81A4-EC8E09917E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858936-D867-424C-A46C-A1D2A1E38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F3A6-E49D-4240-A7F6-62BD6FA627A2}" type="datetimeFigureOut">
              <a:rPr lang="ru-RU" smtClean="0"/>
              <a:t>13.09.2022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629DBD-49FF-4712-B368-33C87D173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93FAE2-4C26-4CB1-82AD-621DD9C17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DB63-62AE-4819-A199-544198B001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121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733D00-00DC-4D1E-93DF-6713B1E54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381FE3-18A1-4993-B6A0-458641DFFC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284AC88-938B-47A4-9D5C-6B4A55215D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9D0BC2A-1993-4EF0-8316-82FF151A9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F3A6-E49D-4240-A7F6-62BD6FA627A2}" type="datetimeFigureOut">
              <a:rPr lang="ru-RU" smtClean="0"/>
              <a:t>13.09.2022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CB52811-459B-4778-936F-D51A6DE26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6FE9B6-1C3A-4A92-A8D2-037E0595F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DB63-62AE-4819-A199-544198B001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585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3CA7AD-D61C-4C46-A21B-0B7FF9C8A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FAC000-6967-427A-8A23-6A3B0872C4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5B83D57-C9D8-400A-A73A-5B9BB2F0B0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CE1D348-E6F9-476C-8EC5-F561EC804F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361DDE-91FE-4B84-993E-981A9C06F7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DC08B31-4A92-4CEF-8431-CFAD2E026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F3A6-E49D-4240-A7F6-62BD6FA627A2}" type="datetimeFigureOut">
              <a:rPr lang="ru-RU" smtClean="0"/>
              <a:t>13.09.2022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FB3028D-A432-4E47-A4FF-B4575E49A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553AD29-2029-4B6B-8CEA-D4ECE141B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DB63-62AE-4819-A199-544198B001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744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86F02B-29F6-41E7-AE66-3E6055CA7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DA5423F-C8A3-4407-AE74-0C5FDF374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F3A6-E49D-4240-A7F6-62BD6FA627A2}" type="datetimeFigureOut">
              <a:rPr lang="ru-RU" smtClean="0"/>
              <a:t>13.09.2022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0D5B0B1-DCA6-424F-AAB2-6A53F761E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BDFA0CF-4CC1-4C8B-ACEE-1ACD7BF7F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DB63-62AE-4819-A199-544198B001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895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B7B0FD-D962-464A-AF2D-75A209D48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F3A6-E49D-4240-A7F6-62BD6FA627A2}" type="datetimeFigureOut">
              <a:rPr lang="ru-RU" smtClean="0"/>
              <a:t>13.09.2022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5B445B3-4AD9-4F8E-9A1C-A2A5D8CD5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66C0ACE-8666-4B00-B9A3-BE7D860C3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DB63-62AE-4819-A199-544198B001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8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6A9366-1E6B-4DED-AB84-CB9BFD29F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0B79AE-D7DD-4DF2-8BFA-9F299C5DF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8A19E52-2034-4B05-8031-69F37B0DE5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D3C7EE-3229-4D58-A033-F9437AA81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F3A6-E49D-4240-A7F6-62BD6FA627A2}" type="datetimeFigureOut">
              <a:rPr lang="ru-RU" smtClean="0"/>
              <a:t>13.09.2022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73F1F2F-2014-4342-B561-F2D338BB6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96278C6-F26A-4714-9DF4-7B2295F4D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DB63-62AE-4819-A199-544198B001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745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17F30E-EAB4-4FFF-A5BE-EBA402C0F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E54B764-C2FC-48D4-99EC-857D06045E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796B4C5-8579-4E78-AA14-C39FF66298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C21738F-E836-492D-B017-E2E19C395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F3A6-E49D-4240-A7F6-62BD6FA627A2}" type="datetimeFigureOut">
              <a:rPr lang="ru-RU" smtClean="0"/>
              <a:t>13.09.2022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73E8588-3877-4324-A10F-48860DF8D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F00A4E-7674-4B09-BEEE-5A35A4D4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DB63-62AE-4819-A199-544198B001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107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4FB091-343B-4994-984A-94008102C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4FBA854-DE17-4A82-BB16-8F8E845388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B7546C-339C-410D-8AA5-7D5495264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F3A6-E49D-4240-A7F6-62BD6FA627A2}" type="datetimeFigureOut">
              <a:rPr lang="ru-RU" smtClean="0"/>
              <a:t>13.09.2022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36C80D-5B4B-4931-9714-0CED59415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F16F9A-2902-4FEE-B09D-66DCA3292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DB63-62AE-4819-A199-544198B001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319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397DD9B-BB0B-4D9E-9B40-72AC6B3920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FE2E8DF-4CED-42CE-882D-F9E9308D8D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509221-D3F3-4E2B-B5EC-6B3DB0F45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0F3A6-E49D-4240-A7F6-62BD6FA627A2}" type="datetimeFigureOut">
              <a:rPr lang="ru-RU" smtClean="0"/>
              <a:t>13.09.2022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811325-C4DB-4238-8DCF-6DAE24537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1B065A-ADA0-4434-93EB-DED66BCE3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7DB63-62AE-4819-A199-544198B001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493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790EDF-D2E0-43A3-8BC3-0BB5DE8CD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B1D1257-A0B5-4677-9E0B-743B6599F3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488DCC-7F92-430F-A345-B98881383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0F3A6-E49D-4240-A7F6-62BD6FA627A2}" type="datetimeFigureOut">
              <a:rPr lang="ru-RU" smtClean="0"/>
              <a:t>13.09.2022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0FEAA8-3BC9-4215-90A7-5809F11274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F83351-2FB2-46AE-A679-53CEA3A35A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7DB63-62AE-4819-A199-544198B001E2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9B38056-6EDF-4E2F-81C2-7D13F32CE3B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433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651209-8BC2-4E21-A5DD-C64BFB8E0C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3854" y="2041237"/>
            <a:ext cx="9374909" cy="192102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C7F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СИСТЕМЫ </a:t>
            </a:r>
            <a:br>
              <a:rPr lang="ru-RU" b="1" dirty="0" smtClean="0">
                <a:solidFill>
                  <a:srgbClr val="FC7F4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 smtClean="0">
                <a:solidFill>
                  <a:srgbClr val="FC7F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ОБЪЕКТОВ</a:t>
            </a:r>
            <a:endParaRPr lang="ru-RU" b="1" dirty="0">
              <a:solidFill>
                <a:srgbClr val="FC7F4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719512" y="4504316"/>
            <a:ext cx="4752975" cy="8651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800" dirty="0" smtClean="0"/>
              <a:t>Лобанова Татьяна Юрьевна</a:t>
            </a:r>
            <a:br>
              <a:rPr lang="ru-RU" altLang="ru-RU" sz="2800" dirty="0" smtClean="0"/>
            </a:br>
            <a:r>
              <a:rPr lang="ru-RU" altLang="ru-RU" sz="2800" dirty="0" smtClean="0"/>
              <a:t>АКШИ </a:t>
            </a:r>
            <a:r>
              <a:rPr lang="ru-RU" altLang="ru-RU" sz="2800" dirty="0" err="1" smtClean="0"/>
              <a:t>им.П.О.Сухого</a:t>
            </a:r>
            <a:r>
              <a:rPr lang="ru-RU" altLang="ru-RU" sz="2800" dirty="0" smtClean="0"/>
              <a:t> 2022 г.</a:t>
            </a:r>
            <a:endParaRPr lang="ru-RU" alt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287123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</a:rPr>
              <a:t>Сложные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объекты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39272" y="5479573"/>
            <a:ext cx="793403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Состояние сложного объекта определяется не только его признаками, но и состоянием объектов-частей. 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 descr="Скоростной поезд будущего для комфортного путешествия - обои на телефон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192" y="1690688"/>
            <a:ext cx="5213808" cy="325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Поезда будущего (44 фото) - красивые картинки и HD фото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55" y="1603084"/>
            <a:ext cx="5507145" cy="33462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Золотой вагон Что заставляет богачей сменить самолет на поезд: Фото: Мир:  Путешествия: Lenta.r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893" y="1603085"/>
            <a:ext cx="5019352" cy="33462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65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8891" y="7501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</a:rPr>
              <a:t>Системный подход</a:t>
            </a:r>
            <a:endParaRPr lang="ru-RU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34835" y="5387217"/>
            <a:ext cx="79894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kern="0" dirty="0">
                <a:cs typeface="Arial" pitchFamily="34" charset="0"/>
              </a:rPr>
              <a:t>Системный подход </a:t>
            </a:r>
            <a:r>
              <a:rPr lang="ru-RU" sz="2400" dirty="0"/>
              <a:t>- рассмотрение составных частей сложного объекта  в их взаимодействии и взаимовлиянии</a:t>
            </a:r>
            <a:endParaRPr lang="ru-RU" sz="2400" dirty="0"/>
          </a:p>
        </p:txBody>
      </p:sp>
      <p:pic>
        <p:nvPicPr>
          <p:cNvPr id="3074" name="Picture 2" descr="В Москве впервые в истории метро откроют сразу десять станций – Москва 24,  28.10.20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66" y="1280883"/>
            <a:ext cx="3384185" cy="22580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Эскалатор — Википед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397" y="3788528"/>
            <a:ext cx="1995055" cy="14962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В метро Москвы началось тестирование новых турникетов: Москва: Россия:  Lenta.r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948" y="1653400"/>
            <a:ext cx="2855515" cy="2855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Как (не надо) экономить на метр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34" y="1363200"/>
            <a:ext cx="4073237" cy="22657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Файл:Вход на станцию метро &quot;Стрелка&quot;.jpg — Википедия"/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2" r="10105" b="24490"/>
          <a:stretch/>
        </p:blipFill>
        <p:spPr bwMode="auto">
          <a:xfrm>
            <a:off x="1833672" y="3747958"/>
            <a:ext cx="2043216" cy="14302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Логотип Московского метрополитена — Википедия"/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5411" y="3830963"/>
            <a:ext cx="1981121" cy="238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245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1784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</a:rPr>
              <a:t>Разнообразие систем</a:t>
            </a:r>
            <a:endParaRPr lang="ru-RU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Line 23"/>
          <p:cNvSpPr>
            <a:spLocks noChangeShapeType="1"/>
          </p:cNvSpPr>
          <p:nvPr/>
        </p:nvSpPr>
        <p:spPr bwMode="auto">
          <a:xfrm>
            <a:off x="2925041" y="3125500"/>
            <a:ext cx="73025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4" name="Organization Chart 2"/>
          <p:cNvGrpSpPr>
            <a:grpSpLocks noChangeAspect="1"/>
          </p:cNvGrpSpPr>
          <p:nvPr/>
        </p:nvGrpSpPr>
        <p:grpSpPr bwMode="auto">
          <a:xfrm>
            <a:off x="1732829" y="1228438"/>
            <a:ext cx="8215312" cy="5043487"/>
            <a:chOff x="-487" y="555"/>
            <a:chExt cx="4852" cy="1150"/>
          </a:xfrm>
        </p:grpSpPr>
        <p:cxnSp>
          <p:nvCxnSpPr>
            <p:cNvPr id="5" name="_s2052"/>
            <p:cNvCxnSpPr>
              <a:cxnSpLocks noChangeShapeType="1"/>
              <a:stCxn id="15" idx="0"/>
              <a:endCxn id="12" idx="2"/>
            </p:cNvCxnSpPr>
            <p:nvPr/>
          </p:nvCxnSpPr>
          <p:spPr bwMode="auto">
            <a:xfrm rot="16200000" flipV="1">
              <a:off x="2359" y="984"/>
              <a:ext cx="144" cy="727"/>
            </a:xfrm>
            <a:prstGeom prst="bentConnector3">
              <a:avLst>
                <a:gd name="adj1" fmla="val 50000"/>
              </a:avLst>
            </a:prstGeom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</p:cxnSp>
        <p:cxnSp>
          <p:nvCxnSpPr>
            <p:cNvPr id="6" name="_s2053"/>
            <p:cNvCxnSpPr>
              <a:cxnSpLocks noChangeShapeType="1"/>
              <a:stCxn id="14" idx="0"/>
              <a:endCxn id="12" idx="2"/>
            </p:cNvCxnSpPr>
            <p:nvPr/>
          </p:nvCxnSpPr>
          <p:spPr bwMode="auto">
            <a:xfrm rot="5400000" flipH="1" flipV="1">
              <a:off x="1644" y="993"/>
              <a:ext cx="144" cy="706"/>
            </a:xfrm>
            <a:prstGeom prst="bentConnector3">
              <a:avLst>
                <a:gd name="adj1" fmla="val 50000"/>
              </a:avLst>
            </a:prstGeom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</p:cxnSp>
        <p:cxnSp>
          <p:nvCxnSpPr>
            <p:cNvPr id="7" name="_s2054"/>
            <p:cNvCxnSpPr>
              <a:cxnSpLocks noChangeShapeType="1"/>
              <a:stCxn id="13" idx="0"/>
              <a:endCxn id="10" idx="2"/>
            </p:cNvCxnSpPr>
            <p:nvPr/>
          </p:nvCxnSpPr>
          <p:spPr bwMode="auto">
            <a:xfrm rot="16200000" flipV="1">
              <a:off x="2785" y="126"/>
              <a:ext cx="144" cy="1579"/>
            </a:xfrm>
            <a:prstGeom prst="bentConnector3">
              <a:avLst>
                <a:gd name="adj1" fmla="val 50000"/>
              </a:avLst>
            </a:prstGeom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</p:cxnSp>
        <p:cxnSp>
          <p:nvCxnSpPr>
            <p:cNvPr id="8" name="_s2055"/>
            <p:cNvCxnSpPr>
              <a:cxnSpLocks noChangeShapeType="1"/>
              <a:stCxn id="12" idx="0"/>
              <a:endCxn id="10" idx="2"/>
            </p:cNvCxnSpPr>
            <p:nvPr/>
          </p:nvCxnSpPr>
          <p:spPr bwMode="auto">
            <a:xfrm flipV="1">
              <a:off x="-906" y="843"/>
              <a:ext cx="0" cy="144"/>
            </a:xfrm>
            <a:prstGeom prst="straightConnector1">
              <a:avLst/>
            </a:prstGeom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</p:cxnSp>
        <p:cxnSp>
          <p:nvCxnSpPr>
            <p:cNvPr id="9" name="_s2056"/>
            <p:cNvCxnSpPr>
              <a:cxnSpLocks noChangeShapeType="1"/>
              <a:stCxn id="11" idx="0"/>
              <a:endCxn id="10" idx="2"/>
            </p:cNvCxnSpPr>
            <p:nvPr/>
          </p:nvCxnSpPr>
          <p:spPr bwMode="auto">
            <a:xfrm rot="5400000" flipH="1" flipV="1">
              <a:off x="1142" y="61"/>
              <a:ext cx="144" cy="1708"/>
            </a:xfrm>
            <a:prstGeom prst="bentConnector3">
              <a:avLst>
                <a:gd name="adj1" fmla="val 50000"/>
              </a:avLst>
            </a:prstGeom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</p:cxnSp>
        <p:sp>
          <p:nvSpPr>
            <p:cNvPr id="10" name="_s2057"/>
            <p:cNvSpPr>
              <a:spLocks noChangeArrowheads="1"/>
            </p:cNvSpPr>
            <p:nvPr/>
          </p:nvSpPr>
          <p:spPr bwMode="auto">
            <a:xfrm>
              <a:off x="1452" y="555"/>
              <a:ext cx="1233" cy="288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</a:rPr>
                <a:t>Системы</a:t>
              </a:r>
            </a:p>
          </p:txBody>
        </p:sp>
        <p:sp>
          <p:nvSpPr>
            <p:cNvPr id="11" name="_s2058"/>
            <p:cNvSpPr>
              <a:spLocks noChangeArrowheads="1"/>
            </p:cNvSpPr>
            <p:nvPr/>
          </p:nvSpPr>
          <p:spPr bwMode="auto">
            <a:xfrm>
              <a:off x="-487" y="987"/>
              <a:ext cx="1694" cy="287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3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</a:rPr>
                <a:t>нематериальные</a:t>
              </a:r>
            </a:p>
          </p:txBody>
        </p:sp>
        <p:sp>
          <p:nvSpPr>
            <p:cNvPr id="12" name="_s2059"/>
            <p:cNvSpPr>
              <a:spLocks noChangeArrowheads="1"/>
            </p:cNvSpPr>
            <p:nvPr/>
          </p:nvSpPr>
          <p:spPr bwMode="auto">
            <a:xfrm>
              <a:off x="1351" y="987"/>
              <a:ext cx="1435" cy="287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3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</a:rPr>
                <a:t>материальные</a:t>
              </a:r>
            </a:p>
          </p:txBody>
        </p:sp>
        <p:sp>
          <p:nvSpPr>
            <p:cNvPr id="13" name="_s2060"/>
            <p:cNvSpPr>
              <a:spLocks noChangeArrowheads="1"/>
            </p:cNvSpPr>
            <p:nvPr/>
          </p:nvSpPr>
          <p:spPr bwMode="auto">
            <a:xfrm>
              <a:off x="2930" y="987"/>
              <a:ext cx="1435" cy="287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3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</a:rPr>
                <a:t>смешанные</a:t>
              </a:r>
            </a:p>
          </p:txBody>
        </p:sp>
        <p:sp>
          <p:nvSpPr>
            <p:cNvPr id="14" name="_s2061"/>
            <p:cNvSpPr>
              <a:spLocks noChangeArrowheads="1"/>
            </p:cNvSpPr>
            <p:nvPr/>
          </p:nvSpPr>
          <p:spPr bwMode="auto">
            <a:xfrm>
              <a:off x="729" y="1418"/>
              <a:ext cx="1267" cy="287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3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</a:rPr>
                <a:t>природные</a:t>
              </a:r>
            </a:p>
          </p:txBody>
        </p:sp>
        <p:sp>
          <p:nvSpPr>
            <p:cNvPr id="15" name="_s2062"/>
            <p:cNvSpPr>
              <a:spLocks noChangeArrowheads="1"/>
            </p:cNvSpPr>
            <p:nvPr/>
          </p:nvSpPr>
          <p:spPr bwMode="auto">
            <a:xfrm>
              <a:off x="2140" y="1418"/>
              <a:ext cx="1311" cy="287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3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</a:rPr>
                <a:t>технические</a:t>
              </a:r>
            </a:p>
          </p:txBody>
        </p:sp>
      </p:grpSp>
      <p:cxnSp>
        <p:nvCxnSpPr>
          <p:cNvPr id="16" name="Shape 20"/>
          <p:cNvCxnSpPr/>
          <p:nvPr/>
        </p:nvCxnSpPr>
        <p:spPr>
          <a:xfrm rot="10800000" flipV="1">
            <a:off x="3166341" y="1860263"/>
            <a:ext cx="1849438" cy="1263650"/>
          </a:xfrm>
          <a:prstGeom prst="bentConnector2">
            <a:avLst/>
          </a:prstGeom>
          <a:ln w="57150">
            <a:solidFill>
              <a:srgbClr val="FFC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hape 22"/>
          <p:cNvCxnSpPr/>
          <p:nvPr/>
        </p:nvCxnSpPr>
        <p:spPr>
          <a:xfrm>
            <a:off x="7103341" y="1860263"/>
            <a:ext cx="1630363" cy="1263650"/>
          </a:xfrm>
          <a:prstGeom prst="bentConnector2">
            <a:avLst/>
          </a:prstGeom>
          <a:ln w="57150">
            <a:solidFill>
              <a:srgbClr val="FFC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5400000">
            <a:off x="5743647" y="2807207"/>
            <a:ext cx="631825" cy="1588"/>
          </a:xfrm>
          <a:prstGeom prst="straightConnector1">
            <a:avLst/>
          </a:prstGeom>
          <a:ln w="57150">
            <a:solidFill>
              <a:srgbClr val="FFC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hape 31"/>
          <p:cNvCxnSpPr/>
          <p:nvPr/>
        </p:nvCxnSpPr>
        <p:spPr>
          <a:xfrm rot="16200000" flipH="1">
            <a:off x="6359597" y="4081970"/>
            <a:ext cx="631825" cy="1230312"/>
          </a:xfrm>
          <a:prstGeom prst="bentConnector3">
            <a:avLst>
              <a:gd name="adj1" fmla="val 50000"/>
            </a:avLst>
          </a:prstGeom>
          <a:ln w="57150">
            <a:solidFill>
              <a:srgbClr val="FFC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Соединительная линия уступом 19"/>
          <p:cNvCxnSpPr/>
          <p:nvPr/>
        </p:nvCxnSpPr>
        <p:spPr>
          <a:xfrm rot="5400000">
            <a:off x="5146747" y="4099432"/>
            <a:ext cx="631825" cy="1195388"/>
          </a:xfrm>
          <a:prstGeom prst="bentConnector3">
            <a:avLst>
              <a:gd name="adj1" fmla="val 50000"/>
            </a:avLst>
          </a:prstGeom>
          <a:ln w="57150">
            <a:solidFill>
              <a:srgbClr val="FFC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91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2620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</a:rPr>
              <a:t>Нематериальные системы</a:t>
            </a:r>
            <a:endParaRPr lang="ru-RU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Picture 4" descr="http://metodisty.ru/modules/boonex/photos/data/files/923_m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958620" y="2489195"/>
            <a:ext cx="4979269" cy="4214818"/>
          </a:xfrm>
          <a:prstGeom prst="rect">
            <a:avLst/>
          </a:prstGeom>
          <a:noFill/>
          <a:effectLst/>
        </p:spPr>
      </p:pic>
      <p:pic>
        <p:nvPicPr>
          <p:cNvPr id="4098" name="Picture 2" descr="Картинки ноты (50 фото) • Прикольные картинки и позитив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10"/>
          <a:stretch/>
        </p:blipFill>
        <p:spPr bwMode="auto">
          <a:xfrm>
            <a:off x="2307648" y="1487504"/>
            <a:ext cx="6803045" cy="2951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://trancedance.com.ua/wp-content/uploads/noty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572" y="3924156"/>
            <a:ext cx="3886200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796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31166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</a:rPr>
              <a:t>Материальные</a:t>
            </a:r>
            <a:r>
              <a:rPr lang="ru-RU" sz="4800" dirty="0" smtClean="0"/>
              <a:t> </a:t>
            </a:r>
            <a:r>
              <a:rPr lang="ru-RU" sz="4800" dirty="0" smtClean="0">
                <a:solidFill>
                  <a:srgbClr val="FFC000"/>
                </a:solidFill>
              </a:rPr>
              <a:t>природные</a:t>
            </a:r>
            <a:r>
              <a:rPr lang="ru-RU" sz="4800" dirty="0" smtClean="0"/>
              <a:t> </a:t>
            </a:r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</a:rPr>
              <a:t>системы</a:t>
            </a:r>
            <a:endParaRPr lang="ru-RU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146" name="Picture 2" descr="Названы животные, которые умеют смеяться — Ferra.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937" y="1357746"/>
            <a:ext cx="4065444" cy="3049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ttp://upload.wikimedia.org/wikipedia/commons/thumb/3/37/Biological_cell_ru.svg/600px-Biological_cell_ru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523" y="1616365"/>
            <a:ext cx="4531095" cy="2204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Растения цветущие в августе - Agro-Market2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468"/>
          <a:stretch/>
        </p:blipFill>
        <p:spPr bwMode="auto">
          <a:xfrm>
            <a:off x="2318977" y="4719781"/>
            <a:ext cx="2258642" cy="18224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Чем опасны грибы, вред грибов для организма человека, отравления и другие  опасности для здоровья - Чемпионат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758" y="4719781"/>
            <a:ext cx="3241529" cy="1822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Милый ребенок (61 фото)"/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87"/>
          <a:stretch/>
        </p:blipFill>
        <p:spPr bwMode="auto">
          <a:xfrm>
            <a:off x="8772997" y="4184154"/>
            <a:ext cx="1622282" cy="235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33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54074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</a:rPr>
              <a:t>Материальные</a:t>
            </a:r>
            <a:r>
              <a:rPr lang="ru-RU" sz="4800" dirty="0" smtClean="0"/>
              <a:t> </a:t>
            </a:r>
            <a:r>
              <a:rPr lang="ru-RU" sz="4800" dirty="0" smtClean="0">
                <a:solidFill>
                  <a:srgbClr val="FFC000"/>
                </a:solidFill>
              </a:rPr>
              <a:t>технические</a:t>
            </a:r>
            <a:r>
              <a:rPr lang="ru-RU" sz="4800" dirty="0" smtClean="0"/>
              <a:t> </a:t>
            </a:r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</a:rPr>
              <a:t>системы</a:t>
            </a:r>
            <a:endParaRPr lang="ru-RU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172" name="Picture 4" descr="Как выбрать робот-пылесос для квартиры: советы экспертов и обзор важных  характеристи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889" y="1659465"/>
            <a:ext cx="3315856" cy="2210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Все новые разработки Tesla: чем удивил Илон Маск :: Autonew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60"/>
          <a:stretch/>
        </p:blipFill>
        <p:spPr bwMode="auto">
          <a:xfrm>
            <a:off x="1651001" y="1694296"/>
            <a:ext cx="3715327" cy="2171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В сети засветился первый смартфон компании Илона Маска Tesla — Ferra.ru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2" r="10128"/>
          <a:stretch/>
        </p:blipFill>
        <p:spPr bwMode="auto">
          <a:xfrm>
            <a:off x="7287492" y="4158532"/>
            <a:ext cx="3278908" cy="24002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Как мы создавали третье поколение роботов-курьеров — Блог Яндекса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655" y="4169645"/>
            <a:ext cx="3586017" cy="2389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845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75748"/>
          </a:xfrm>
        </p:spPr>
        <p:txBody>
          <a:bodyPr/>
          <a:lstStyle/>
          <a:p>
            <a:pPr algn="ctr"/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</a:rPr>
              <a:t>Смешанные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системы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194" name="Picture 2" descr="Национальный симфонический оркестр Республики Башкортоста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654" y="3048000"/>
            <a:ext cx="6892546" cy="3251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Военные оркестры выступят в парках Москвы 14 августа – Москва 24, 13.08.20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036" y="1729075"/>
            <a:ext cx="4759047" cy="3175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73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7893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</a:rPr>
              <a:t>Состав и структура системы</a:t>
            </a:r>
            <a:endParaRPr lang="ru-RU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19200" y="5418010"/>
            <a:ext cx="96612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dirty="0">
                <a:cs typeface="Arial" pitchFamily="34" charset="0"/>
              </a:rPr>
              <a:t>Структура</a:t>
            </a:r>
            <a:r>
              <a:rPr lang="ru-RU" sz="2400" dirty="0">
                <a:cs typeface="Arial" pitchFamily="34" charset="0"/>
              </a:rPr>
              <a:t> - </a:t>
            </a:r>
            <a:r>
              <a:rPr lang="ru-RU" sz="2800" dirty="0"/>
              <a:t>это порядок объединения элементов, составляющих систему. 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pic>
        <p:nvPicPr>
          <p:cNvPr id="9218" name="Picture 2" descr="6 фактов об алмаза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528" y="1820388"/>
            <a:ext cx="3509818" cy="34674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Производителей электромобилей в 2022 году ждет новый кризис — дефицит  графи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265" y="3055154"/>
            <a:ext cx="5358535" cy="2232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Сравнение алмаза и графита: сходства и отличия, физические, химические и  оптические свойства, таблица характеристик (электропроводность, состав,  твердость, тип вещества, кристаллическая решетка), прим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065" y="1439802"/>
            <a:ext cx="4019262" cy="1348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734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5675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</a:rPr>
              <a:t>Системный эффект</a:t>
            </a:r>
            <a:endParaRPr lang="ru-RU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Picture 9" descr="Эпохальная машина: каковы перспективы российского военно-транспортного  самолёта Ил-76 — РТ на русско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5925" y="2550391"/>
            <a:ext cx="4942850" cy="27789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Зачем нужны самолеты - презентация онлай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20" y="1977891"/>
            <a:ext cx="5589444" cy="418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447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302453" y="58737"/>
            <a:ext cx="7643813" cy="1073151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800" kern="0" dirty="0" smtClean="0">
                <a:solidFill>
                  <a:schemeClr val="accent2">
                    <a:lumMod val="50000"/>
                  </a:schemeClr>
                </a:solidFill>
              </a:rPr>
              <a:t>Система «ДЕРЕВО»</a:t>
            </a:r>
            <a:endParaRPr lang="ru-RU" sz="4800" kern="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25604" name="Группа 46"/>
          <p:cNvGrpSpPr>
            <a:grpSpLocks/>
          </p:cNvGrpSpPr>
          <p:nvPr/>
        </p:nvGrpSpPr>
        <p:grpSpPr bwMode="auto">
          <a:xfrm>
            <a:off x="1790563" y="1112406"/>
            <a:ext cx="8989868" cy="3886200"/>
            <a:chOff x="266533" y="1112390"/>
            <a:chExt cx="8989898" cy="3886201"/>
          </a:xfrm>
        </p:grpSpPr>
        <p:cxnSp>
          <p:nvCxnSpPr>
            <p:cNvPr id="20" name="Прямая со стрелкой 19"/>
            <p:cNvCxnSpPr/>
            <p:nvPr/>
          </p:nvCxnSpPr>
          <p:spPr>
            <a:xfrm>
              <a:off x="3143230" y="1428734"/>
              <a:ext cx="714377" cy="1588"/>
            </a:xfrm>
            <a:prstGeom prst="straightConnector1">
              <a:avLst/>
            </a:prstGeom>
            <a:ln w="3810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 стрелкой 20"/>
            <p:cNvCxnSpPr/>
            <p:nvPr/>
          </p:nvCxnSpPr>
          <p:spPr>
            <a:xfrm>
              <a:off x="2571728" y="2284397"/>
              <a:ext cx="857253" cy="1587"/>
            </a:xfrm>
            <a:prstGeom prst="straightConnector1">
              <a:avLst/>
            </a:prstGeom>
            <a:ln w="3810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 стрелкой 21"/>
            <p:cNvCxnSpPr/>
            <p:nvPr/>
          </p:nvCxnSpPr>
          <p:spPr>
            <a:xfrm>
              <a:off x="1785913" y="3428985"/>
              <a:ext cx="1009653" cy="1588"/>
            </a:xfrm>
            <a:prstGeom prst="straightConnector1">
              <a:avLst/>
            </a:prstGeom>
            <a:ln w="3810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 стрелкой 22"/>
            <p:cNvCxnSpPr/>
            <p:nvPr/>
          </p:nvCxnSpPr>
          <p:spPr>
            <a:xfrm>
              <a:off x="2714603" y="4286235"/>
              <a:ext cx="1000128" cy="1588"/>
            </a:xfrm>
            <a:prstGeom prst="straightConnector1">
              <a:avLst/>
            </a:prstGeom>
            <a:ln w="3810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 стрелкой 23"/>
            <p:cNvCxnSpPr/>
            <p:nvPr/>
          </p:nvCxnSpPr>
          <p:spPr>
            <a:xfrm>
              <a:off x="5429238" y="1428734"/>
              <a:ext cx="928691" cy="1588"/>
            </a:xfrm>
            <a:prstGeom prst="straightConnector1">
              <a:avLst/>
            </a:prstGeom>
            <a:ln w="3810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 стрелкой 24"/>
            <p:cNvCxnSpPr/>
            <p:nvPr/>
          </p:nvCxnSpPr>
          <p:spPr>
            <a:xfrm>
              <a:off x="6143615" y="2357422"/>
              <a:ext cx="857253" cy="1587"/>
            </a:xfrm>
            <a:prstGeom prst="straightConnector1">
              <a:avLst/>
            </a:prstGeom>
            <a:ln w="3810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 стрелкой 26"/>
            <p:cNvCxnSpPr/>
            <p:nvPr/>
          </p:nvCxnSpPr>
          <p:spPr>
            <a:xfrm>
              <a:off x="5643551" y="4286235"/>
              <a:ext cx="1000128" cy="1588"/>
            </a:xfrm>
            <a:prstGeom prst="straightConnector1">
              <a:avLst/>
            </a:prstGeom>
            <a:ln w="3810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1214411" y="1142984"/>
              <a:ext cx="1871668" cy="5238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dirty="0">
                  <a:solidFill>
                    <a:srgbClr val="0033CC"/>
                  </a:solidFill>
                </a:rPr>
                <a:t>Вода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00034" y="1643047"/>
              <a:ext cx="2627321" cy="9540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dirty="0">
                  <a:solidFill>
                    <a:schemeClr val="tx2"/>
                  </a:solidFill>
                </a:rPr>
                <a:t>Минеральные вещества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66533" y="2846371"/>
              <a:ext cx="2484446" cy="5238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dirty="0">
                  <a:solidFill>
                    <a:srgbClr val="0033CC"/>
                  </a:solidFill>
                </a:rPr>
                <a:t>Углекислый газ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285849" y="4000485"/>
              <a:ext cx="1571630" cy="5238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dirty="0">
                  <a:solidFill>
                    <a:schemeClr val="tx2"/>
                  </a:solidFill>
                </a:rPr>
                <a:t>Солнце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510336" y="1154148"/>
              <a:ext cx="2746095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dirty="0" smtClean="0">
                  <a:solidFill>
                    <a:schemeClr val="tx2"/>
                  </a:solidFill>
                </a:rPr>
                <a:t>Тень от </a:t>
              </a:r>
              <a:r>
                <a:rPr lang="ru-RU" sz="2800" dirty="0">
                  <a:solidFill>
                    <a:schemeClr val="tx2"/>
                  </a:solidFill>
                </a:rPr>
                <a:t>кроны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000868" y="2071672"/>
              <a:ext cx="1908181" cy="5238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dirty="0">
                  <a:solidFill>
                    <a:srgbClr val="0033CC"/>
                  </a:solidFill>
                </a:rPr>
                <a:t>Кислород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168999" y="2796555"/>
              <a:ext cx="2000257" cy="5238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dirty="0">
                  <a:solidFill>
                    <a:schemeClr val="tx2"/>
                  </a:solidFill>
                </a:rPr>
                <a:t>Древесина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715117" y="4000485"/>
              <a:ext cx="1549405" cy="5238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dirty="0">
                  <a:solidFill>
                    <a:srgbClr val="0033CC"/>
                  </a:solidFill>
                </a:rPr>
                <a:t>Плоды</a:t>
              </a:r>
            </a:p>
          </p:txBody>
        </p:sp>
        <p:pic>
          <p:nvPicPr>
            <p:cNvPr id="25620" name="Picture 2" descr="http://www.proprofs.com/flashcards/upload/a7952585.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7658" y="1112390"/>
              <a:ext cx="3438525" cy="3886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4" name="Прямая со стрелкой 43"/>
            <p:cNvCxnSpPr/>
            <p:nvPr/>
          </p:nvCxnSpPr>
          <p:spPr>
            <a:xfrm>
              <a:off x="6510336" y="3108309"/>
              <a:ext cx="714377" cy="1588"/>
            </a:xfrm>
            <a:prstGeom prst="straightConnector1">
              <a:avLst/>
            </a:prstGeom>
            <a:ln w="38100"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1723022" y="5619146"/>
            <a:ext cx="93245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dirty="0">
                <a:latin typeface="Arial" panose="020B0604020202020204" pitchFamily="34" charset="0"/>
              </a:rPr>
              <a:t>Воздействие среды на систему – </a:t>
            </a:r>
            <a:r>
              <a:rPr lang="ru-RU" altLang="ru-RU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</a:rPr>
              <a:t>входы системы.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1720713" y="6143953"/>
            <a:ext cx="93245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dirty="0">
                <a:latin typeface="Arial" panose="020B0604020202020204" pitchFamily="34" charset="0"/>
              </a:rPr>
              <a:t>Воздействие системы на среду – </a:t>
            </a:r>
            <a:r>
              <a:rPr lang="ru-RU" altLang="ru-RU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</a:rPr>
              <a:t>выходы системы.</a:t>
            </a:r>
          </a:p>
        </p:txBody>
      </p:sp>
    </p:spTree>
    <p:extLst>
      <p:ext uri="{BB962C8B-B14F-4D97-AF65-F5344CB8AC3E}">
        <p14:creationId xmlns:p14="http://schemas.microsoft.com/office/powerpoint/2010/main" val="2201265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трелка вправо 13"/>
          <p:cNvSpPr/>
          <p:nvPr/>
        </p:nvSpPr>
        <p:spPr>
          <a:xfrm>
            <a:off x="7881938" y="2745365"/>
            <a:ext cx="2500312" cy="1500187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Чистое бельё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2238375" y="4531302"/>
            <a:ext cx="2286000" cy="1008063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Повернуть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24125" y="257175"/>
            <a:ext cx="7643813" cy="1062038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800" kern="0" dirty="0" smtClean="0">
                <a:solidFill>
                  <a:schemeClr val="accent2">
                    <a:lumMod val="50000"/>
                  </a:schemeClr>
                </a:solidFill>
              </a:rPr>
              <a:t>Система как «чёрный ящик»</a:t>
            </a:r>
            <a:endParaRPr lang="ru-RU" sz="4800" kern="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2238375" y="1673802"/>
            <a:ext cx="2286000" cy="1008063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Включить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2238375" y="3102552"/>
            <a:ext cx="2286000" cy="1008063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Нажать</a:t>
            </a:r>
          </a:p>
        </p:txBody>
      </p:sp>
      <p:pic>
        <p:nvPicPr>
          <p:cNvPr id="6150" name="Picture 6" descr="http://www.clipartlord.com/wp-content/uploads/2013/05/washing-machine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193" y="1832696"/>
            <a:ext cx="3495675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6276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61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112</Words>
  <Application>Microsoft Office PowerPoint</Application>
  <PresentationFormat>Широкоэкранный</PresentationFormat>
  <Paragraphs>36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Tahoma</vt:lpstr>
      <vt:lpstr>Тема Office</vt:lpstr>
      <vt:lpstr>СИСТЕМЫ  ОБЪЕКТОВ</vt:lpstr>
      <vt:lpstr>Сложные объекты</vt:lpstr>
      <vt:lpstr>Системный подход</vt:lpstr>
      <vt:lpstr>Разнообразие систем</vt:lpstr>
      <vt:lpstr>Нематериальные системы</vt:lpstr>
      <vt:lpstr>Материальные природные системы</vt:lpstr>
      <vt:lpstr>Материальные технические системы</vt:lpstr>
      <vt:lpstr>Смешанные системы</vt:lpstr>
      <vt:lpstr>Состав и структура системы</vt:lpstr>
      <vt:lpstr>Системный эффект</vt:lpstr>
      <vt:lpstr>Система «ДЕРЕВО»</vt:lpstr>
      <vt:lpstr>Система как «чёрный ящик»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user</dc:creator>
  <cp:lastModifiedBy>Татьяна</cp:lastModifiedBy>
  <cp:revision>6</cp:revision>
  <dcterms:created xsi:type="dcterms:W3CDTF">2021-06-25T08:39:54Z</dcterms:created>
  <dcterms:modified xsi:type="dcterms:W3CDTF">2022-09-13T15:03:22Z</dcterms:modified>
</cp:coreProperties>
</file>