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5" r:id="rId7"/>
    <p:sldId id="274" r:id="rId8"/>
    <p:sldId id="275" r:id="rId9"/>
    <p:sldId id="276" r:id="rId10"/>
    <p:sldId id="277" r:id="rId11"/>
    <p:sldId id="278" r:id="rId12"/>
    <p:sldId id="268" r:id="rId13"/>
    <p:sldId id="269" r:id="rId14"/>
    <p:sldId id="270" r:id="rId15"/>
    <p:sldId id="271" r:id="rId16"/>
    <p:sldId id="272" r:id="rId17"/>
    <p:sldId id="279" r:id="rId18"/>
    <p:sldId id="280" r:id="rId19"/>
    <p:sldId id="281" r:id="rId20"/>
    <p:sldId id="282" r:id="rId21"/>
    <p:sldId id="283" r:id="rId22"/>
    <p:sldId id="284" r:id="rId23"/>
    <p:sldId id="273" r:id="rId2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Times New Roman" pitchFamily="18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87"/>
    <p:restoredTop sz="90929"/>
  </p:normalViewPr>
  <p:slideViewPr>
    <p:cSldViewPr>
      <p:cViewPr varScale="1">
        <p:scale>
          <a:sx n="66" d="100"/>
          <a:sy n="66" d="100"/>
        </p:scale>
        <p:origin x="840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1FC3DC-300F-4578-B513-DCABEE6D945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5C7386-F4A2-469E-A317-4845C4E722C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6D129C-C18D-4FA9-A912-78F11C83CB3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3D1359-5022-4BD0-8013-C9CEDD9B069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858A14-C3D4-43BC-842A-7C4EF1E4A7E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CACA7A-3DB6-4899-BC92-365EC905E7C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55B11A-A7E1-4C27-92AB-7F2222B2BFE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2BB6DE-0873-42E4-AE6F-630377CBD21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06B1AC-EB8B-4EE0-ACBC-284FA22D71D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2EE302-7B29-4D3B-A5DB-86DB678BED0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00E697-E6C9-402D-9714-BD40C6CB2F9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Образец текста</a:t>
            </a:r>
          </a:p>
          <a:p>
            <a:pPr lvl="1"/>
            <a:r>
              <a:rPr lang="en-US"/>
              <a:t>Второй уровень</a:t>
            </a:r>
          </a:p>
          <a:p>
            <a:pPr lvl="2"/>
            <a:r>
              <a:rPr lang="en-US"/>
              <a:t>Третий уровень</a:t>
            </a:r>
          </a:p>
          <a:p>
            <a:pPr lvl="3"/>
            <a:r>
              <a:rPr lang="en-US"/>
              <a:t>Четвертый уровень</a:t>
            </a:r>
          </a:p>
          <a:p>
            <a:pPr lvl="4"/>
            <a:r>
              <a:rPr lang="en-US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F01CE89-BAA2-4A03-AF84-83C03F7938F3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i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i="1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i="1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i="1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i="1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i="1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i="1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i="1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i="1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title"/>
          </p:nvPr>
        </p:nvSpPr>
        <p:spPr>
          <a:xfrm>
            <a:off x="467544" y="2276872"/>
            <a:ext cx="8676456" cy="1857388"/>
          </a:xfrm>
        </p:spPr>
        <p:txBody>
          <a:bodyPr/>
          <a:lstStyle/>
          <a:p>
            <a:br>
              <a:rPr lang="ru-RU" sz="2800" b="1" dirty="0"/>
            </a:br>
            <a:r>
              <a:rPr lang="ru-RU" sz="2800" b="1" dirty="0"/>
              <a:t>Урок окружающего мира в 3 классе:</a:t>
            </a:r>
            <a:br>
              <a:rPr lang="ru-RU" sz="2800" dirty="0"/>
            </a:br>
            <a:r>
              <a:rPr lang="ru-RU" sz="2800" b="1" dirty="0"/>
              <a:t>Тема: </a:t>
            </a:r>
            <a:r>
              <a:rPr lang="ru-RU" b="1" dirty="0"/>
              <a:t>«Самое главное вещество» </a:t>
            </a:r>
            <a:br>
              <a:rPr lang="ru-RU" sz="2800" dirty="0"/>
            </a:br>
            <a:r>
              <a:rPr lang="ru-RU" sz="2800" b="1" dirty="0"/>
              <a:t> (УМК «Перспектива»)</a:t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609600"/>
            <a:ext cx="7458100" cy="676260"/>
          </a:xfrm>
        </p:spPr>
        <p:txBody>
          <a:bodyPr/>
          <a:lstStyle/>
          <a:p>
            <a:r>
              <a:rPr lang="ru-RU" sz="2800" b="1" i="0" dirty="0">
                <a:solidFill>
                  <a:srgbClr val="002060"/>
                </a:solidFill>
              </a:rPr>
              <a:t>Как вы понимаете эти слова?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1357298"/>
            <a:ext cx="7815290" cy="5000660"/>
          </a:xfrm>
        </p:spPr>
        <p:txBody>
          <a:bodyPr/>
          <a:lstStyle/>
          <a:p>
            <a:pPr>
              <a:buNone/>
            </a:pPr>
            <a:r>
              <a:rPr lang="ru-RU" dirty="0"/>
              <a:t>   Вода!..  Тебя невозможно описать, тобой наслаждаются, не ведая, что ты такое! Нельзя сказать, ты необходима для жизни: ты сама жизнь. </a:t>
            </a:r>
          </a:p>
          <a:p>
            <a:pPr>
              <a:buNone/>
            </a:pPr>
            <a:r>
              <a:rPr lang="ru-RU" dirty="0"/>
              <a:t>                        (</a:t>
            </a:r>
            <a:r>
              <a:rPr lang="ru-RU" sz="2800" dirty="0" err="1"/>
              <a:t>Антуан</a:t>
            </a:r>
            <a:r>
              <a:rPr lang="ru-RU" sz="2800" dirty="0"/>
              <a:t> де Сент-Экзюпери</a:t>
            </a:r>
            <a:r>
              <a:rPr lang="ru-RU" dirty="0"/>
              <a:t>)</a:t>
            </a:r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134" y="3993082"/>
            <a:ext cx="2362858" cy="2507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ru-RU" sz="3200" i="0" dirty="0">
                <a:solidFill>
                  <a:srgbClr val="002060"/>
                </a:solidFill>
              </a:rPr>
            </a:br>
            <a:r>
              <a:rPr lang="ru-RU" sz="3200" i="0" dirty="0">
                <a:solidFill>
                  <a:srgbClr val="002060"/>
                </a:solidFill>
              </a:rPr>
              <a:t>Океаны и моря, озёра и реки – всё это водные запасы Земли или Мировой океан.</a:t>
            </a:r>
            <a:br>
              <a:rPr lang="ru-RU" dirty="0"/>
            </a:br>
            <a:endParaRPr lang="ru-RU" i="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00167" y="1734725"/>
            <a:ext cx="6354812" cy="4766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392888"/>
            <a:ext cx="8010541" cy="6007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571500"/>
            <a:ext cx="8024842" cy="601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9129" y="357166"/>
            <a:ext cx="7810553" cy="5857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F286F5E-7CA9-F84A-70D2-AD3A91FF43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6841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A69EB26-8771-15CC-DAA4-5453884631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2276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ABCD530-EA1D-E473-352E-78128D8203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2291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B058259-603A-1981-EAC7-B314F17476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0442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5074410-F513-CB21-9FE9-04A19573CF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4324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3" y="535760"/>
            <a:ext cx="8001057" cy="6000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3" y="482182"/>
            <a:ext cx="7929617" cy="5947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464324"/>
            <a:ext cx="8001056" cy="6000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4848" y="357166"/>
            <a:ext cx="8001056" cy="6000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428604"/>
            <a:ext cx="8096305" cy="607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0366651-A6E1-6009-CFB9-915ED720E8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981200"/>
            <a:ext cx="9144000" cy="4114800"/>
          </a:xfrm>
        </p:spPr>
        <p:txBody>
          <a:bodyPr/>
          <a:lstStyle/>
          <a:p>
            <a:r>
              <a:rPr lang="ru-RU" sz="4000" i="0" dirty="0"/>
              <a:t>Опыт 1. Опустите в стакан с водой стеклянную палочку. Видна ли она?    О каком свойстве воды это говорит? </a:t>
            </a:r>
          </a:p>
          <a:p>
            <a:pPr marL="0" indent="0">
              <a:buNone/>
            </a:pPr>
            <a:r>
              <a:rPr lang="ru-RU" sz="4000" dirty="0"/>
              <a:t>Вывод: </a:t>
            </a:r>
            <a:r>
              <a:rPr lang="ru-RU" sz="4000" i="0" dirty="0">
                <a:solidFill>
                  <a:srgbClr val="FF0000"/>
                </a:solidFill>
              </a:rPr>
              <a:t>Палочка видна. Вода прозрачна.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0274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1AA7C017-95CB-FC35-3E6B-A2DAC65381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71600"/>
            <a:ext cx="9144000" cy="4577680"/>
          </a:xfrm>
        </p:spPr>
        <p:txBody>
          <a:bodyPr/>
          <a:lstStyle/>
          <a:p>
            <a:pPr marL="0" indent="0">
              <a:buNone/>
            </a:pPr>
            <a:r>
              <a:rPr lang="ru-RU" sz="4000" i="0" dirty="0"/>
              <a:t>Опыт 2. Сравните цвет воды с цветом полосок, изображенных на этой странице. Что вы видите? О чем это говорит? </a:t>
            </a:r>
          </a:p>
          <a:p>
            <a:pPr marL="0" indent="0">
              <a:buNone/>
            </a:pPr>
            <a:endParaRPr lang="ru-RU" i="0" dirty="0"/>
          </a:p>
          <a:p>
            <a:pPr marL="0" indent="0">
              <a:buNone/>
            </a:pPr>
            <a:r>
              <a:rPr lang="ru-RU" sz="4000" dirty="0"/>
              <a:t>Вывод: </a:t>
            </a:r>
            <a:r>
              <a:rPr lang="ru-RU" sz="4000" i="0" dirty="0">
                <a:solidFill>
                  <a:srgbClr val="FF0000"/>
                </a:solidFill>
              </a:rPr>
              <a:t>Вода не имеет цвета, она бесцветна.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91218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82E2A400-C841-718A-AE4D-63EBDA94D2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4114800"/>
          </a:xfrm>
        </p:spPr>
        <p:txBody>
          <a:bodyPr/>
          <a:lstStyle/>
          <a:p>
            <a:pPr marL="0" indent="0">
              <a:buNone/>
            </a:pPr>
            <a:r>
              <a:rPr lang="ru-RU" sz="4000" i="0" dirty="0"/>
              <a:t>Опыт 3. Понюхайте чистую воду. Какое свойство воды можно установить таким способом? </a:t>
            </a:r>
          </a:p>
          <a:p>
            <a:endParaRPr lang="ru-RU" sz="4000" i="0" dirty="0"/>
          </a:p>
          <a:p>
            <a:pPr marL="0" indent="0">
              <a:buNone/>
            </a:pPr>
            <a:r>
              <a:rPr lang="ru-RU" sz="4000" dirty="0"/>
              <a:t>Вывод: </a:t>
            </a:r>
            <a:r>
              <a:rPr lang="ru-RU" sz="4000" i="0" dirty="0">
                <a:solidFill>
                  <a:srgbClr val="FF0000"/>
                </a:solidFill>
              </a:rPr>
              <a:t>Чистая вода не пахнет, значит, она не имеет запаха.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17724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3077B2A-B9B5-87B9-FB26-B2D65AED43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80728"/>
            <a:ext cx="9144000" cy="5115272"/>
          </a:xfrm>
        </p:spPr>
        <p:txBody>
          <a:bodyPr/>
          <a:lstStyle/>
          <a:p>
            <a:pPr marL="0" indent="0">
              <a:buNone/>
            </a:pPr>
            <a:r>
              <a:rPr lang="ru-RU" sz="4000" i="0" dirty="0"/>
              <a:t>Опыт 4. Колбу с трубкой, заполненную подкрашенной водой, опустите в горячую воду. Что наблюдаете? О чем это свидетельствует? </a:t>
            </a:r>
          </a:p>
          <a:p>
            <a:endParaRPr lang="ru-RU" sz="4000" i="0" dirty="0"/>
          </a:p>
          <a:p>
            <a:pPr marL="0" indent="0">
              <a:buNone/>
            </a:pPr>
            <a:r>
              <a:rPr lang="ru-RU" sz="4000" dirty="0"/>
              <a:t>Вывод:</a:t>
            </a:r>
            <a:r>
              <a:rPr lang="ru-RU" sz="4000" i="0" dirty="0"/>
              <a:t> </a:t>
            </a:r>
            <a:r>
              <a:rPr lang="ru-RU" sz="4000" i="0" dirty="0">
                <a:solidFill>
                  <a:srgbClr val="FF0000"/>
                </a:solidFill>
              </a:rPr>
              <a:t>Уровень воды поднимается. Вода при нагревании расширяется.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64849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606776E-EB15-5B2F-F789-E98956D1C2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08720"/>
            <a:ext cx="9144000" cy="4114800"/>
          </a:xfrm>
        </p:spPr>
        <p:txBody>
          <a:bodyPr/>
          <a:lstStyle/>
          <a:p>
            <a:pPr marL="0" indent="0">
              <a:buNone/>
            </a:pPr>
            <a:r>
              <a:rPr lang="ru-RU" sz="4000" i="0" dirty="0"/>
              <a:t>Опыт 5. Ту же колбу поставьте в тарелку со льдом. Что наблюдаете? О чем это свидетельствует? </a:t>
            </a:r>
          </a:p>
          <a:p>
            <a:endParaRPr lang="ru-RU" sz="4000" i="0" dirty="0"/>
          </a:p>
          <a:p>
            <a:pPr marL="0" indent="0">
              <a:buNone/>
            </a:pPr>
            <a:r>
              <a:rPr lang="ru-RU" sz="4000" dirty="0"/>
              <a:t>Вывод:</a:t>
            </a:r>
            <a:r>
              <a:rPr lang="ru-RU" sz="4000" i="0" dirty="0"/>
              <a:t> </a:t>
            </a:r>
            <a:r>
              <a:rPr lang="ru-RU" sz="4000" i="0" dirty="0">
                <a:solidFill>
                  <a:srgbClr val="FF0000"/>
                </a:solidFill>
              </a:rPr>
              <a:t>Уровень воды опускается. Вода при охлаждении сжимается.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71931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45173E45-DA06-A6D0-9492-8F3E2BBB1A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4971256"/>
          </a:xfrm>
        </p:spPr>
        <p:txBody>
          <a:bodyPr/>
          <a:lstStyle/>
          <a:p>
            <a:pPr marL="0" indent="0">
              <a:buNone/>
            </a:pPr>
            <a:r>
              <a:rPr lang="ru-RU" sz="4800" dirty="0">
                <a:solidFill>
                  <a:srgbClr val="FF0000"/>
                </a:solidFill>
              </a:rPr>
              <a:t>Общий вывод: </a:t>
            </a:r>
            <a:r>
              <a:rPr lang="ru-RU" sz="4800" i="0" dirty="0"/>
              <a:t>вода прозрачна, бесцветна, не имеет запаха, при нагревании расширяется, при охлаждении сжимается.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61632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321447"/>
            <a:ext cx="8048713" cy="6036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урок окружающего мира 3 класс">
  <a:themeElements>
    <a:clrScheme name="003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003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003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03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03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03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03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03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03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урок окружающего мира 3 класс</Template>
  <TotalTime>191</TotalTime>
  <Words>263</Words>
  <Application>Microsoft Office PowerPoint</Application>
  <PresentationFormat>Экран (4:3)</PresentationFormat>
  <Paragraphs>20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5" baseType="lpstr">
      <vt:lpstr>Times New Roman</vt:lpstr>
      <vt:lpstr>урок окружающего мира 3 класс</vt:lpstr>
      <vt:lpstr> Урок окружающего мира в 3 классе: Тема: «Самое главное вещество»   (УМК «Перспектива») </vt:lpstr>
      <vt:lpstr>Как вы понимаете эти слова?</vt:lpstr>
      <vt:lpstr> Океаны и моря, озёра и реки – всё это водные запасы Земли или Мировой океан.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Урок окружающего мира в 3 классе:  «Самое главное вещество»   (УМК «Перспектива») </dc:title>
  <dc:creator>user</dc:creator>
  <cp:lastModifiedBy>konstantin nikitin</cp:lastModifiedBy>
  <cp:revision>7</cp:revision>
  <dcterms:created xsi:type="dcterms:W3CDTF">2016-01-28T21:33:01Z</dcterms:created>
  <dcterms:modified xsi:type="dcterms:W3CDTF">2022-10-26T18:44:23Z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983433</vt:lpwstr>
  </property>
  <property fmtid="{D5CDD505-2E9C-101B-9397-08002B2CF9AE}" pid="3" name="NXPowerLiteSettings">
    <vt:lpwstr>F6000400038000</vt:lpwstr>
  </property>
  <property fmtid="{D5CDD505-2E9C-101B-9397-08002B2CF9AE}" pid="4" name="NXPowerLiteVersion">
    <vt:lpwstr>D4.3.1</vt:lpwstr>
  </property>
</Properties>
</file>