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88" r:id="rId2"/>
    <p:sldId id="289" r:id="rId3"/>
    <p:sldId id="283" r:id="rId4"/>
    <p:sldId id="290" r:id="rId5"/>
    <p:sldId id="281" r:id="rId6"/>
    <p:sldId id="282" r:id="rId7"/>
    <p:sldId id="285" r:id="rId8"/>
    <p:sldId id="287" r:id="rId9"/>
    <p:sldId id="266" r:id="rId10"/>
    <p:sldId id="293" r:id="rId11"/>
    <p:sldId id="265" r:id="rId12"/>
    <p:sldId id="267" r:id="rId13"/>
    <p:sldId id="268" r:id="rId14"/>
    <p:sldId id="269" r:id="rId15"/>
    <p:sldId id="258" r:id="rId16"/>
    <p:sldId id="294" r:id="rId17"/>
    <p:sldId id="257" r:id="rId18"/>
    <p:sldId id="264" r:id="rId19"/>
    <p:sldId id="270" r:id="rId20"/>
    <p:sldId id="272" r:id="rId21"/>
    <p:sldId id="271" r:id="rId22"/>
    <p:sldId id="259" r:id="rId23"/>
    <p:sldId id="260" r:id="rId24"/>
    <p:sldId id="275" r:id="rId25"/>
    <p:sldId id="262" r:id="rId26"/>
    <p:sldId id="276" r:id="rId27"/>
    <p:sldId id="277" r:id="rId28"/>
    <p:sldId id="280" r:id="rId29"/>
    <p:sldId id="261" r:id="rId30"/>
    <p:sldId id="263" r:id="rId31"/>
    <p:sldId id="292" r:id="rId32"/>
    <p:sldId id="278" r:id="rId33"/>
    <p:sldId id="279" r:id="rId34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к" initials="п" lastIdx="1" clrIdx="0">
    <p:extLst>
      <p:ext uri="{19B8F6BF-5375-455C-9EA6-DF929625EA0E}">
        <p15:presenceInfo xmlns:p15="http://schemas.microsoft.com/office/powerpoint/2012/main" userId="пк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5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rgbClr val="C00000"/>
                </a:solidFill>
                <a:latin typeface="Comic Sans MS" panose="030F0702030302020204" pitchFamily="66" charset="0"/>
              </a:rPr>
              <a:t>Мониторинг</a:t>
            </a:r>
            <a:r>
              <a:rPr lang="ru-RU" baseline="0" dirty="0">
                <a:solidFill>
                  <a:srgbClr val="C00000"/>
                </a:solidFill>
                <a:latin typeface="Comic Sans MS" panose="030F0702030302020204" pitchFamily="66" charset="0"/>
              </a:rPr>
              <a:t> уровня сформированности знаний и умений детей по декоративно-прикладному искусству</a:t>
            </a:r>
            <a:endParaRPr lang="ru-RU" dirty="0">
              <a:solidFill>
                <a:srgbClr val="C00000"/>
              </a:solidFill>
              <a:latin typeface="Comic Sans MS" panose="030F0702030302020204" pitchFamily="66" charset="0"/>
            </a:endParaRPr>
          </a:p>
        </c:rich>
      </c:tx>
      <c:layout>
        <c:manualLayout>
          <c:xMode val="edge"/>
          <c:yMode val="edge"/>
          <c:x val="0.12406619838363715"/>
          <c:y val="1.77281657979012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Знание характерных особенностей промыслов</c:v>
                </c:pt>
                <c:pt idx="1">
                  <c:v>Умение рисовать
орнамент из растительных и геометрических элементов
</c:v>
                </c:pt>
                <c:pt idx="2">
                  <c:v>Украшение бумажных силуэтов в соответствии с промыслом (роспись)</c:v>
                </c:pt>
                <c:pt idx="3">
                  <c:v>Умение лепить и расписывать
глиняную игрушку в соответствии с промыслом.
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72</c:v>
                </c:pt>
                <c:pt idx="1">
                  <c:v>80</c:v>
                </c:pt>
                <c:pt idx="2">
                  <c:v>64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C0-484B-81E4-B7C0B5FCC2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Знание характерных особенностей промыслов</c:v>
                </c:pt>
                <c:pt idx="1">
                  <c:v>Умение рисовать
орнамент из растительных и геометрических элементов
</c:v>
                </c:pt>
                <c:pt idx="2">
                  <c:v>Украшение бумажных силуэтов в соответствии с промыслом (роспись)</c:v>
                </c:pt>
                <c:pt idx="3">
                  <c:v>Умение лепить и расписывать
глиняную игрушку в соответствии с промыслом.
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28</c:v>
                </c:pt>
                <c:pt idx="1">
                  <c:v>20</c:v>
                </c:pt>
                <c:pt idx="2">
                  <c:v>28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C0-484B-81E4-B7C0B5FCC23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Знание характерных особенностей промыслов</c:v>
                </c:pt>
                <c:pt idx="1">
                  <c:v>Умение рисовать
орнамент из растительных и геометрических элементов
</c:v>
                </c:pt>
                <c:pt idx="2">
                  <c:v>Украшение бумажных силуэтов в соответствии с промыслом (роспись)</c:v>
                </c:pt>
                <c:pt idx="3">
                  <c:v>Умение лепить и расписывать
глиняную игрушку в соответствии с промыслом.
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C0-484B-81E4-B7C0B5FCC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5117536"/>
        <c:axId val="645124608"/>
      </c:barChart>
      <c:catAx>
        <c:axId val="64511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5124608"/>
        <c:crosses val="autoZero"/>
        <c:auto val="1"/>
        <c:lblAlgn val="ctr"/>
        <c:lblOffset val="100"/>
        <c:noMultiLvlLbl val="0"/>
      </c:catAx>
      <c:valAx>
        <c:axId val="64512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4511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0-14T10:47:02.933" idx="1">
    <p:pos x="5760" y="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23B8D5-00EB-45CB-99E2-3173D22B363D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D2B5DD-5831-453F-88CE-A23EBAEF5BBF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</a:rPr>
            <a:t>теоретический</a:t>
          </a:r>
        </a:p>
      </dgm:t>
    </dgm:pt>
    <dgm:pt modelId="{3F8A90D4-8BEA-4E21-BF82-62FAC6B65477}" type="parTrans" cxnId="{DAEFB523-E268-450A-AD0C-303AFE785A5D}">
      <dgm:prSet/>
      <dgm:spPr/>
      <dgm:t>
        <a:bodyPr/>
        <a:lstStyle/>
        <a:p>
          <a:endParaRPr lang="ru-RU" sz="1400"/>
        </a:p>
      </dgm:t>
    </dgm:pt>
    <dgm:pt modelId="{48EECAE7-F537-432C-95E5-A64B2A4569C6}" type="sibTrans" cxnId="{DAEFB523-E268-450A-AD0C-303AFE785A5D}">
      <dgm:prSet/>
      <dgm:spPr/>
      <dgm:t>
        <a:bodyPr/>
        <a:lstStyle/>
        <a:p>
          <a:endParaRPr lang="ru-RU" sz="1400"/>
        </a:p>
      </dgm:t>
    </dgm:pt>
    <dgm:pt modelId="{58040FCD-9039-4215-B4FF-F41FEA121A6A}">
      <dgm:prSet phldrT="[Текст]" custT="1"/>
      <dgm:spPr/>
      <dgm:t>
        <a:bodyPr/>
        <a:lstStyle/>
        <a:p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изучение научной литературы по теме;</a:t>
          </a:r>
          <a:endParaRPr lang="ru-RU" sz="1400" dirty="0"/>
        </a:p>
      </dgm:t>
    </dgm:pt>
    <dgm:pt modelId="{99A6E2D3-8025-4BF2-B601-D3219C0240B0}" type="parTrans" cxnId="{BD14A574-2F72-4B47-8448-22B1ED70D07D}">
      <dgm:prSet/>
      <dgm:spPr/>
      <dgm:t>
        <a:bodyPr/>
        <a:lstStyle/>
        <a:p>
          <a:endParaRPr lang="ru-RU" sz="1400"/>
        </a:p>
      </dgm:t>
    </dgm:pt>
    <dgm:pt modelId="{9930E764-A2D2-47E2-8F1B-2411B99AA234}" type="sibTrans" cxnId="{BD14A574-2F72-4B47-8448-22B1ED70D07D}">
      <dgm:prSet/>
      <dgm:spPr/>
      <dgm:t>
        <a:bodyPr/>
        <a:lstStyle/>
        <a:p>
          <a:endParaRPr lang="ru-RU" sz="1400"/>
        </a:p>
      </dgm:t>
    </dgm:pt>
    <dgm:pt modelId="{F530295C-DF2C-4FB1-8A27-F297EE23AF87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</a:rPr>
            <a:t>практический</a:t>
          </a:r>
        </a:p>
      </dgm:t>
    </dgm:pt>
    <dgm:pt modelId="{B59A5D8F-49D2-4357-9896-07F9B65D83D4}" type="parTrans" cxnId="{C4EB4CA8-6954-4EF2-9B1E-A6514E38A2E5}">
      <dgm:prSet/>
      <dgm:spPr/>
      <dgm:t>
        <a:bodyPr/>
        <a:lstStyle/>
        <a:p>
          <a:endParaRPr lang="ru-RU" sz="1400"/>
        </a:p>
      </dgm:t>
    </dgm:pt>
    <dgm:pt modelId="{8F727B87-94AB-4766-8B98-C65C74A06419}" type="sibTrans" cxnId="{C4EB4CA8-6954-4EF2-9B1E-A6514E38A2E5}">
      <dgm:prSet/>
      <dgm:spPr/>
      <dgm:t>
        <a:bodyPr/>
        <a:lstStyle/>
        <a:p>
          <a:endParaRPr lang="ru-RU" sz="1400"/>
        </a:p>
      </dgm:t>
    </dgm:pt>
    <dgm:pt modelId="{1BC52AF5-1FB8-4C31-9BB5-6A03D4BA4CFD}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реализация перспективного плана работы;</a:t>
          </a:r>
          <a:endParaRPr lang="ru-RU" sz="1400" dirty="0"/>
        </a:p>
      </dgm:t>
    </dgm:pt>
    <dgm:pt modelId="{0C91FBA4-E914-4EEF-955A-6F89F54EB233}" type="parTrans" cxnId="{3FBCE262-4566-4E54-A88E-BC713E75919C}">
      <dgm:prSet/>
      <dgm:spPr/>
      <dgm:t>
        <a:bodyPr/>
        <a:lstStyle/>
        <a:p>
          <a:endParaRPr lang="ru-RU" sz="1400"/>
        </a:p>
      </dgm:t>
    </dgm:pt>
    <dgm:pt modelId="{A0DDCA10-D4E9-4E46-890B-B8DDE36C15F7}" type="sibTrans" cxnId="{3FBCE262-4566-4E54-A88E-BC713E75919C}">
      <dgm:prSet/>
      <dgm:spPr/>
      <dgm:t>
        <a:bodyPr/>
        <a:lstStyle/>
        <a:p>
          <a:endParaRPr lang="ru-RU" sz="1400"/>
        </a:p>
      </dgm:t>
    </dgm:pt>
    <dgm:pt modelId="{3B45F046-5819-4C26-A7F4-857E696A0FC5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</a:rPr>
            <a:t>заключительный</a:t>
          </a:r>
        </a:p>
      </dgm:t>
    </dgm:pt>
    <dgm:pt modelId="{E7E3B3F6-C000-499B-BFBA-DB38D4BC17FC}" type="parTrans" cxnId="{6C4A48F6-53D1-4560-8CFF-F2EDB8462050}">
      <dgm:prSet/>
      <dgm:spPr/>
      <dgm:t>
        <a:bodyPr/>
        <a:lstStyle/>
        <a:p>
          <a:endParaRPr lang="ru-RU" sz="1400"/>
        </a:p>
      </dgm:t>
    </dgm:pt>
    <dgm:pt modelId="{B1BC785F-20C9-4D76-9EC9-39CFC2D9FD91}" type="sibTrans" cxnId="{6C4A48F6-53D1-4560-8CFF-F2EDB8462050}">
      <dgm:prSet/>
      <dgm:spPr/>
      <dgm:t>
        <a:bodyPr/>
        <a:lstStyle/>
        <a:p>
          <a:endParaRPr lang="ru-RU" sz="1400"/>
        </a:p>
      </dgm:t>
    </dgm:pt>
    <dgm:pt modelId="{0F38607D-0ECB-4FDF-9A89-4F862A441B91}">
      <dgm:prSet phldrT="[Текст]" custT="1"/>
      <dgm:spPr/>
      <dgm:t>
        <a:bodyPr/>
        <a:lstStyle/>
        <a:p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подведение итогов работы. </a:t>
          </a:r>
          <a:endParaRPr lang="ru-RU" sz="1400" dirty="0"/>
        </a:p>
      </dgm:t>
    </dgm:pt>
    <dgm:pt modelId="{31ABFB1D-7629-4861-A5EA-D9E4E0CAE4D8}" type="parTrans" cxnId="{1AB49311-32C4-4D25-AA61-24AD67D4A893}">
      <dgm:prSet/>
      <dgm:spPr/>
      <dgm:t>
        <a:bodyPr/>
        <a:lstStyle/>
        <a:p>
          <a:endParaRPr lang="ru-RU" sz="1400"/>
        </a:p>
      </dgm:t>
    </dgm:pt>
    <dgm:pt modelId="{23ECA1D1-3738-4BBE-8801-7BBEEF88D4AC}" type="sibTrans" cxnId="{1AB49311-32C4-4D25-AA61-24AD67D4A893}">
      <dgm:prSet/>
      <dgm:spPr/>
      <dgm:t>
        <a:bodyPr/>
        <a:lstStyle/>
        <a:p>
          <a:endParaRPr lang="ru-RU" sz="1400"/>
        </a:p>
      </dgm:t>
    </dgm:pt>
    <dgm:pt modelId="{3B7C9B19-6AC8-4C0C-9E4D-82637D02E961}">
      <dgm:prSet phldrT="[Текст]" custT="1"/>
      <dgm:spPr/>
      <dgm:t>
        <a:bodyPr/>
        <a:lstStyle/>
        <a:p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составление краткого анализа изученной литературы;</a:t>
          </a:r>
          <a:endParaRPr lang="ru-RU" sz="1400" dirty="0"/>
        </a:p>
      </dgm:t>
    </dgm:pt>
    <dgm:pt modelId="{3E941E87-E8BA-4769-817F-5B2717460025}" type="parTrans" cxnId="{96F97CF5-2E24-44EA-ACCE-731E6EDD75F0}">
      <dgm:prSet/>
      <dgm:spPr/>
      <dgm:t>
        <a:bodyPr/>
        <a:lstStyle/>
        <a:p>
          <a:endParaRPr lang="ru-RU" sz="1400"/>
        </a:p>
      </dgm:t>
    </dgm:pt>
    <dgm:pt modelId="{A71E8345-DEF2-405E-9625-611C24D196F4}" type="sibTrans" cxnId="{96F97CF5-2E24-44EA-ACCE-731E6EDD75F0}">
      <dgm:prSet/>
      <dgm:spPr/>
      <dgm:t>
        <a:bodyPr/>
        <a:lstStyle/>
        <a:p>
          <a:endParaRPr lang="ru-RU" sz="1400"/>
        </a:p>
      </dgm:t>
    </dgm:pt>
    <dgm:pt modelId="{61C9A986-7C1F-4B65-B74E-AA713797F870}">
      <dgm:prSet phldrT="[Текст]" custT="1"/>
      <dgm:spPr/>
      <dgm:t>
        <a:bodyPr/>
        <a:lstStyle/>
        <a:p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проведение анкетирования родителей и диагностики детей;</a:t>
          </a:r>
          <a:endParaRPr lang="ru-RU" sz="1400" dirty="0"/>
        </a:p>
      </dgm:t>
    </dgm:pt>
    <dgm:pt modelId="{CB3D6628-FC0F-4DDC-A700-D1C40618D67B}" type="parTrans" cxnId="{EE7C1035-6CE2-4007-82BE-A23F7474301A}">
      <dgm:prSet/>
      <dgm:spPr/>
      <dgm:t>
        <a:bodyPr/>
        <a:lstStyle/>
        <a:p>
          <a:endParaRPr lang="ru-RU" sz="1400"/>
        </a:p>
      </dgm:t>
    </dgm:pt>
    <dgm:pt modelId="{ACDF352D-148B-409B-90EE-8DF59D099A10}" type="sibTrans" cxnId="{EE7C1035-6CE2-4007-82BE-A23F7474301A}">
      <dgm:prSet/>
      <dgm:spPr/>
      <dgm:t>
        <a:bodyPr/>
        <a:lstStyle/>
        <a:p>
          <a:endParaRPr lang="ru-RU" sz="1400"/>
        </a:p>
      </dgm:t>
    </dgm:pt>
    <dgm:pt modelId="{59702387-B540-47FD-98EA-11F90CACB4E0}">
      <dgm:prSet phldrT="[Текст]" custT="1"/>
      <dgm:spPr/>
      <dgm:t>
        <a:bodyPr/>
        <a:lstStyle/>
        <a:p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разработка перспективного плана работы по проекту с детьми и родителями.</a:t>
          </a:r>
          <a:endParaRPr lang="ru-RU" sz="1400" dirty="0"/>
        </a:p>
      </dgm:t>
    </dgm:pt>
    <dgm:pt modelId="{77CD196E-0501-47EB-8789-B80634E270C2}" type="parTrans" cxnId="{F127D56C-9597-4EB3-B7CB-A78387282961}">
      <dgm:prSet/>
      <dgm:spPr/>
      <dgm:t>
        <a:bodyPr/>
        <a:lstStyle/>
        <a:p>
          <a:endParaRPr lang="ru-RU" sz="1400"/>
        </a:p>
      </dgm:t>
    </dgm:pt>
    <dgm:pt modelId="{DD74BFB2-1FB6-48DB-8938-FA0F3D4280CD}" type="sibTrans" cxnId="{F127D56C-9597-4EB3-B7CB-A78387282961}">
      <dgm:prSet/>
      <dgm:spPr/>
      <dgm:t>
        <a:bodyPr/>
        <a:lstStyle/>
        <a:p>
          <a:endParaRPr lang="ru-RU" sz="1400"/>
        </a:p>
      </dgm:t>
    </dgm:pt>
    <dgm:pt modelId="{AA731326-EA0F-4C13-A12D-AA9456B332D6}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апробация подобранного материала. </a:t>
          </a:r>
          <a:endParaRPr lang="ru-RU" sz="1400" dirty="0"/>
        </a:p>
      </dgm:t>
    </dgm:pt>
    <dgm:pt modelId="{43647BC7-151B-4C94-907B-BFD452B64405}" type="parTrans" cxnId="{EAD21072-D2BB-46B3-9BAA-9D77C4C81D41}">
      <dgm:prSet/>
      <dgm:spPr/>
      <dgm:t>
        <a:bodyPr/>
        <a:lstStyle/>
        <a:p>
          <a:endParaRPr lang="ru-RU" sz="1400"/>
        </a:p>
      </dgm:t>
    </dgm:pt>
    <dgm:pt modelId="{5FD03966-4EB6-49AF-8AC8-C68F28405EDF}" type="sibTrans" cxnId="{EAD21072-D2BB-46B3-9BAA-9D77C4C81D41}">
      <dgm:prSet/>
      <dgm:spPr/>
      <dgm:t>
        <a:bodyPr/>
        <a:lstStyle/>
        <a:p>
          <a:endParaRPr lang="ru-RU" sz="1400"/>
        </a:p>
      </dgm:t>
    </dgm:pt>
    <dgm:pt modelId="{4FDC5D6F-EA16-4164-BA62-637051882C56}">
      <dgm:prSet phldrT="[Текст]" custT="1"/>
      <dgm:spPr/>
      <dgm:t>
        <a:bodyPr/>
        <a:lstStyle/>
        <a:p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анализ результатов по реализации проекта;</a:t>
          </a:r>
          <a:endParaRPr lang="ru-RU" sz="1400" dirty="0"/>
        </a:p>
      </dgm:t>
    </dgm:pt>
    <dgm:pt modelId="{6322C229-258A-47C9-AECB-8A8671EE40BD}" type="parTrans" cxnId="{330FD50A-0A6D-4549-B35F-D7BEFF29709D}">
      <dgm:prSet/>
      <dgm:spPr/>
      <dgm:t>
        <a:bodyPr/>
        <a:lstStyle/>
        <a:p>
          <a:endParaRPr lang="ru-RU" sz="1400"/>
        </a:p>
      </dgm:t>
    </dgm:pt>
    <dgm:pt modelId="{9A3B4DF2-519B-4A60-8D57-44D1FF39B6B8}" type="sibTrans" cxnId="{330FD50A-0A6D-4549-B35F-D7BEFF29709D}">
      <dgm:prSet/>
      <dgm:spPr/>
      <dgm:t>
        <a:bodyPr/>
        <a:lstStyle/>
        <a:p>
          <a:endParaRPr lang="ru-RU" sz="1400"/>
        </a:p>
      </dgm:t>
    </dgm:pt>
    <dgm:pt modelId="{230D47C2-B2E0-489B-9951-14A561655A65}">
      <dgm:prSet phldrT="[Текст]" custT="1"/>
      <dgm:spPr/>
      <dgm:t>
        <a:bodyPr/>
        <a:lstStyle/>
        <a:p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определение дальнейших перспектив;</a:t>
          </a:r>
          <a:endParaRPr lang="ru-RU" sz="1400" dirty="0"/>
        </a:p>
      </dgm:t>
    </dgm:pt>
    <dgm:pt modelId="{E63630DE-3AE4-4682-B52B-61E545F4A48F}" type="parTrans" cxnId="{B68A8977-3525-4291-8E24-8A0B2F2DEEF4}">
      <dgm:prSet/>
      <dgm:spPr/>
      <dgm:t>
        <a:bodyPr/>
        <a:lstStyle/>
        <a:p>
          <a:endParaRPr lang="ru-RU" sz="1400"/>
        </a:p>
      </dgm:t>
    </dgm:pt>
    <dgm:pt modelId="{9976B96F-7E4E-4E35-9335-EE5448F2F7AA}" type="sibTrans" cxnId="{B68A8977-3525-4291-8E24-8A0B2F2DEEF4}">
      <dgm:prSet/>
      <dgm:spPr/>
      <dgm:t>
        <a:bodyPr/>
        <a:lstStyle/>
        <a:p>
          <a:endParaRPr lang="ru-RU" sz="1400"/>
        </a:p>
      </dgm:t>
    </dgm:pt>
    <dgm:pt modelId="{BE34E60D-DB25-4C69-B279-DA0BF3FED6FF}">
      <dgm:prSet phldrT="[Текст]" custT="1"/>
      <dgm:spPr/>
      <dgm:t>
        <a:bodyPr/>
        <a:lstStyle/>
        <a:p>
          <a:r>
            <a:rPr lang="ru-RU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представление результатов проекта.</a:t>
          </a:r>
          <a:endParaRPr lang="ru-RU" sz="1400" dirty="0"/>
        </a:p>
      </dgm:t>
    </dgm:pt>
    <dgm:pt modelId="{1E32682B-F301-4323-A067-6A6FF8DC3868}" type="parTrans" cxnId="{89FCC66B-99A7-4B48-9AAA-CD16AFDE77F3}">
      <dgm:prSet/>
      <dgm:spPr/>
      <dgm:t>
        <a:bodyPr/>
        <a:lstStyle/>
        <a:p>
          <a:endParaRPr lang="ru-RU" sz="1400"/>
        </a:p>
      </dgm:t>
    </dgm:pt>
    <dgm:pt modelId="{F9E4A62C-C1A0-414F-B4EB-4C14E4AF837F}" type="sibTrans" cxnId="{89FCC66B-99A7-4B48-9AAA-CD16AFDE77F3}">
      <dgm:prSet/>
      <dgm:spPr/>
      <dgm:t>
        <a:bodyPr/>
        <a:lstStyle/>
        <a:p>
          <a:endParaRPr lang="ru-RU" sz="1400"/>
        </a:p>
      </dgm:t>
    </dgm:pt>
    <dgm:pt modelId="{898E8520-0C53-48D7-A962-56366A3A3790}" type="pres">
      <dgm:prSet presAssocID="{B523B8D5-00EB-45CB-99E2-3173D22B363D}" presName="linearFlow" presStyleCnt="0">
        <dgm:presLayoutVars>
          <dgm:dir/>
          <dgm:animLvl val="lvl"/>
          <dgm:resizeHandles val="exact"/>
        </dgm:presLayoutVars>
      </dgm:prSet>
      <dgm:spPr/>
    </dgm:pt>
    <dgm:pt modelId="{89E5F617-AF4A-4DD2-B828-6FAAA89BB080}" type="pres">
      <dgm:prSet presAssocID="{17D2B5DD-5831-453F-88CE-A23EBAEF5BBF}" presName="composite" presStyleCnt="0"/>
      <dgm:spPr/>
    </dgm:pt>
    <dgm:pt modelId="{33A8627D-EEAA-4473-BA02-762E4C9F664B}" type="pres">
      <dgm:prSet presAssocID="{17D2B5DD-5831-453F-88CE-A23EBAEF5BBF}" presName="parentText" presStyleLbl="alignNode1" presStyleIdx="0" presStyleCnt="3" custScaleX="137301">
        <dgm:presLayoutVars>
          <dgm:chMax val="1"/>
          <dgm:bulletEnabled val="1"/>
        </dgm:presLayoutVars>
      </dgm:prSet>
      <dgm:spPr/>
    </dgm:pt>
    <dgm:pt modelId="{3C40603D-9638-4037-A50D-32A308543D5B}" type="pres">
      <dgm:prSet presAssocID="{17D2B5DD-5831-453F-88CE-A23EBAEF5BBF}" presName="descendantText" presStyleLbl="alignAcc1" presStyleIdx="0" presStyleCnt="3">
        <dgm:presLayoutVars>
          <dgm:bulletEnabled val="1"/>
        </dgm:presLayoutVars>
      </dgm:prSet>
      <dgm:spPr/>
    </dgm:pt>
    <dgm:pt modelId="{B706F7F8-C842-43EE-8416-CAE5B411DA31}" type="pres">
      <dgm:prSet presAssocID="{48EECAE7-F537-432C-95E5-A64B2A4569C6}" presName="sp" presStyleCnt="0"/>
      <dgm:spPr/>
    </dgm:pt>
    <dgm:pt modelId="{598377B6-FF85-4CAB-B65C-6740750514B6}" type="pres">
      <dgm:prSet presAssocID="{F530295C-DF2C-4FB1-8A27-F297EE23AF87}" presName="composite" presStyleCnt="0"/>
      <dgm:spPr/>
    </dgm:pt>
    <dgm:pt modelId="{3700499D-16CD-413A-8CA5-AA901D984305}" type="pres">
      <dgm:prSet presAssocID="{F530295C-DF2C-4FB1-8A27-F297EE23AF87}" presName="parentText" presStyleLbl="alignNode1" presStyleIdx="1" presStyleCnt="3" custScaleX="137301">
        <dgm:presLayoutVars>
          <dgm:chMax val="1"/>
          <dgm:bulletEnabled val="1"/>
        </dgm:presLayoutVars>
      </dgm:prSet>
      <dgm:spPr/>
    </dgm:pt>
    <dgm:pt modelId="{5C2BAFEE-40F7-45C8-A924-1230424D0358}" type="pres">
      <dgm:prSet presAssocID="{F530295C-DF2C-4FB1-8A27-F297EE23AF87}" presName="descendantText" presStyleLbl="alignAcc1" presStyleIdx="1" presStyleCnt="3">
        <dgm:presLayoutVars>
          <dgm:bulletEnabled val="1"/>
        </dgm:presLayoutVars>
      </dgm:prSet>
      <dgm:spPr/>
    </dgm:pt>
    <dgm:pt modelId="{603EB685-4D92-4653-A118-31D3FDBF9A91}" type="pres">
      <dgm:prSet presAssocID="{8F727B87-94AB-4766-8B98-C65C74A06419}" presName="sp" presStyleCnt="0"/>
      <dgm:spPr/>
    </dgm:pt>
    <dgm:pt modelId="{3D720125-D0D9-4932-AB7B-23845A7F083C}" type="pres">
      <dgm:prSet presAssocID="{3B45F046-5819-4C26-A7F4-857E696A0FC5}" presName="composite" presStyleCnt="0"/>
      <dgm:spPr/>
    </dgm:pt>
    <dgm:pt modelId="{9B29FE1D-AA9E-4489-BF3E-CFF46EBA46B8}" type="pres">
      <dgm:prSet presAssocID="{3B45F046-5819-4C26-A7F4-857E696A0FC5}" presName="parentText" presStyleLbl="alignNode1" presStyleIdx="2" presStyleCnt="3" custScaleX="137301">
        <dgm:presLayoutVars>
          <dgm:chMax val="1"/>
          <dgm:bulletEnabled val="1"/>
        </dgm:presLayoutVars>
      </dgm:prSet>
      <dgm:spPr/>
    </dgm:pt>
    <dgm:pt modelId="{545AB025-704B-4CE1-B247-1FEA23152CE7}" type="pres">
      <dgm:prSet presAssocID="{3B45F046-5819-4C26-A7F4-857E696A0FC5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330FD50A-0A6D-4549-B35F-D7BEFF29709D}" srcId="{3B45F046-5819-4C26-A7F4-857E696A0FC5}" destId="{4FDC5D6F-EA16-4164-BA62-637051882C56}" srcOrd="1" destOrd="0" parTransId="{6322C229-258A-47C9-AECB-8A8671EE40BD}" sibTransId="{9A3B4DF2-519B-4A60-8D57-44D1FF39B6B8}"/>
    <dgm:cxn modelId="{F0A9DE0E-83C2-4FDA-BD12-F6E8328D75A2}" type="presOf" srcId="{4FDC5D6F-EA16-4164-BA62-637051882C56}" destId="{545AB025-704B-4CE1-B247-1FEA23152CE7}" srcOrd="0" destOrd="1" presId="urn:microsoft.com/office/officeart/2005/8/layout/chevron2"/>
    <dgm:cxn modelId="{1AB49311-32C4-4D25-AA61-24AD67D4A893}" srcId="{3B45F046-5819-4C26-A7F4-857E696A0FC5}" destId="{0F38607D-0ECB-4FDF-9A89-4F862A441B91}" srcOrd="0" destOrd="0" parTransId="{31ABFB1D-7629-4861-A5EA-D9E4E0CAE4D8}" sibTransId="{23ECA1D1-3738-4BBE-8801-7BBEEF88D4AC}"/>
    <dgm:cxn modelId="{005FDF17-B1F0-4609-8057-3ECCE5E3BD13}" type="presOf" srcId="{61C9A986-7C1F-4B65-B74E-AA713797F870}" destId="{3C40603D-9638-4037-A50D-32A308543D5B}" srcOrd="0" destOrd="2" presId="urn:microsoft.com/office/officeart/2005/8/layout/chevron2"/>
    <dgm:cxn modelId="{6F1C9D1C-AEF6-4FC8-9F39-37E05D85C77B}" type="presOf" srcId="{F530295C-DF2C-4FB1-8A27-F297EE23AF87}" destId="{3700499D-16CD-413A-8CA5-AA901D984305}" srcOrd="0" destOrd="0" presId="urn:microsoft.com/office/officeart/2005/8/layout/chevron2"/>
    <dgm:cxn modelId="{DAEFB523-E268-450A-AD0C-303AFE785A5D}" srcId="{B523B8D5-00EB-45CB-99E2-3173D22B363D}" destId="{17D2B5DD-5831-453F-88CE-A23EBAEF5BBF}" srcOrd="0" destOrd="0" parTransId="{3F8A90D4-8BEA-4E21-BF82-62FAC6B65477}" sibTransId="{48EECAE7-F537-432C-95E5-A64B2A4569C6}"/>
    <dgm:cxn modelId="{EEBED22F-8F38-4A0A-8949-E834B5DE5B45}" type="presOf" srcId="{AA731326-EA0F-4C13-A12D-AA9456B332D6}" destId="{5C2BAFEE-40F7-45C8-A924-1230424D0358}" srcOrd="0" destOrd="1" presId="urn:microsoft.com/office/officeart/2005/8/layout/chevron2"/>
    <dgm:cxn modelId="{B5667031-3786-4399-A0A4-49E971E5914C}" type="presOf" srcId="{B523B8D5-00EB-45CB-99E2-3173D22B363D}" destId="{898E8520-0C53-48D7-A962-56366A3A3790}" srcOrd="0" destOrd="0" presId="urn:microsoft.com/office/officeart/2005/8/layout/chevron2"/>
    <dgm:cxn modelId="{EE7C1035-6CE2-4007-82BE-A23F7474301A}" srcId="{17D2B5DD-5831-453F-88CE-A23EBAEF5BBF}" destId="{61C9A986-7C1F-4B65-B74E-AA713797F870}" srcOrd="2" destOrd="0" parTransId="{CB3D6628-FC0F-4DDC-A700-D1C40618D67B}" sibTransId="{ACDF352D-148B-409B-90EE-8DF59D099A10}"/>
    <dgm:cxn modelId="{D0E4733C-A9FD-42E7-ACD0-7F46D178BAA8}" type="presOf" srcId="{3B45F046-5819-4C26-A7F4-857E696A0FC5}" destId="{9B29FE1D-AA9E-4489-BF3E-CFF46EBA46B8}" srcOrd="0" destOrd="0" presId="urn:microsoft.com/office/officeart/2005/8/layout/chevron2"/>
    <dgm:cxn modelId="{0EB3C840-12D6-47E7-9046-1675709AC219}" type="presOf" srcId="{BE34E60D-DB25-4C69-B279-DA0BF3FED6FF}" destId="{545AB025-704B-4CE1-B247-1FEA23152CE7}" srcOrd="0" destOrd="3" presId="urn:microsoft.com/office/officeart/2005/8/layout/chevron2"/>
    <dgm:cxn modelId="{3FBCE262-4566-4E54-A88E-BC713E75919C}" srcId="{F530295C-DF2C-4FB1-8A27-F297EE23AF87}" destId="{1BC52AF5-1FB8-4C31-9BB5-6A03D4BA4CFD}" srcOrd="0" destOrd="0" parTransId="{0C91FBA4-E914-4EEF-955A-6F89F54EB233}" sibTransId="{A0DDCA10-D4E9-4E46-890B-B8DDE36C15F7}"/>
    <dgm:cxn modelId="{89FCC66B-99A7-4B48-9AAA-CD16AFDE77F3}" srcId="{3B45F046-5819-4C26-A7F4-857E696A0FC5}" destId="{BE34E60D-DB25-4C69-B279-DA0BF3FED6FF}" srcOrd="3" destOrd="0" parTransId="{1E32682B-F301-4323-A067-6A6FF8DC3868}" sibTransId="{F9E4A62C-C1A0-414F-B4EB-4C14E4AF837F}"/>
    <dgm:cxn modelId="{F127D56C-9597-4EB3-B7CB-A78387282961}" srcId="{17D2B5DD-5831-453F-88CE-A23EBAEF5BBF}" destId="{59702387-B540-47FD-98EA-11F90CACB4E0}" srcOrd="3" destOrd="0" parTransId="{77CD196E-0501-47EB-8789-B80634E270C2}" sibTransId="{DD74BFB2-1FB6-48DB-8938-FA0F3D4280CD}"/>
    <dgm:cxn modelId="{EAD21072-D2BB-46B3-9BAA-9D77C4C81D41}" srcId="{F530295C-DF2C-4FB1-8A27-F297EE23AF87}" destId="{AA731326-EA0F-4C13-A12D-AA9456B332D6}" srcOrd="1" destOrd="0" parTransId="{43647BC7-151B-4C94-907B-BFD452B64405}" sibTransId="{5FD03966-4EB6-49AF-8AC8-C68F28405EDF}"/>
    <dgm:cxn modelId="{BD14A574-2F72-4B47-8448-22B1ED70D07D}" srcId="{17D2B5DD-5831-453F-88CE-A23EBAEF5BBF}" destId="{58040FCD-9039-4215-B4FF-F41FEA121A6A}" srcOrd="0" destOrd="0" parTransId="{99A6E2D3-8025-4BF2-B601-D3219C0240B0}" sibTransId="{9930E764-A2D2-47E2-8F1B-2411B99AA234}"/>
    <dgm:cxn modelId="{31CEC856-0784-426E-8176-5289EE45FAD4}" type="presOf" srcId="{17D2B5DD-5831-453F-88CE-A23EBAEF5BBF}" destId="{33A8627D-EEAA-4473-BA02-762E4C9F664B}" srcOrd="0" destOrd="0" presId="urn:microsoft.com/office/officeart/2005/8/layout/chevron2"/>
    <dgm:cxn modelId="{B68A8977-3525-4291-8E24-8A0B2F2DEEF4}" srcId="{3B45F046-5819-4C26-A7F4-857E696A0FC5}" destId="{230D47C2-B2E0-489B-9951-14A561655A65}" srcOrd="2" destOrd="0" parTransId="{E63630DE-3AE4-4682-B52B-61E545F4A48F}" sibTransId="{9976B96F-7E4E-4E35-9335-EE5448F2F7AA}"/>
    <dgm:cxn modelId="{A6082E94-ED97-4BCA-842C-DAD421632FF0}" type="presOf" srcId="{0F38607D-0ECB-4FDF-9A89-4F862A441B91}" destId="{545AB025-704B-4CE1-B247-1FEA23152CE7}" srcOrd="0" destOrd="0" presId="urn:microsoft.com/office/officeart/2005/8/layout/chevron2"/>
    <dgm:cxn modelId="{C4EB4CA8-6954-4EF2-9B1E-A6514E38A2E5}" srcId="{B523B8D5-00EB-45CB-99E2-3173D22B363D}" destId="{F530295C-DF2C-4FB1-8A27-F297EE23AF87}" srcOrd="1" destOrd="0" parTransId="{B59A5D8F-49D2-4357-9896-07F9B65D83D4}" sibTransId="{8F727B87-94AB-4766-8B98-C65C74A06419}"/>
    <dgm:cxn modelId="{23EF0AAC-E8C0-495A-BA23-62EED24119B1}" type="presOf" srcId="{230D47C2-B2E0-489B-9951-14A561655A65}" destId="{545AB025-704B-4CE1-B247-1FEA23152CE7}" srcOrd="0" destOrd="2" presId="urn:microsoft.com/office/officeart/2005/8/layout/chevron2"/>
    <dgm:cxn modelId="{03FC25BD-81AB-4D23-BFFA-10C688BDA19F}" type="presOf" srcId="{58040FCD-9039-4215-B4FF-F41FEA121A6A}" destId="{3C40603D-9638-4037-A50D-32A308543D5B}" srcOrd="0" destOrd="0" presId="urn:microsoft.com/office/officeart/2005/8/layout/chevron2"/>
    <dgm:cxn modelId="{8FB7D7C1-6BC7-46F6-AAC1-E46BB310D382}" type="presOf" srcId="{3B7C9B19-6AC8-4C0C-9E4D-82637D02E961}" destId="{3C40603D-9638-4037-A50D-32A308543D5B}" srcOrd="0" destOrd="1" presId="urn:microsoft.com/office/officeart/2005/8/layout/chevron2"/>
    <dgm:cxn modelId="{E56738C6-C628-471E-BF57-BB32A3EFA4CB}" type="presOf" srcId="{59702387-B540-47FD-98EA-11F90CACB4E0}" destId="{3C40603D-9638-4037-A50D-32A308543D5B}" srcOrd="0" destOrd="3" presId="urn:microsoft.com/office/officeart/2005/8/layout/chevron2"/>
    <dgm:cxn modelId="{1E94BCDE-1501-4D6F-9149-9A448895D563}" type="presOf" srcId="{1BC52AF5-1FB8-4C31-9BB5-6A03D4BA4CFD}" destId="{5C2BAFEE-40F7-45C8-A924-1230424D0358}" srcOrd="0" destOrd="0" presId="urn:microsoft.com/office/officeart/2005/8/layout/chevron2"/>
    <dgm:cxn modelId="{96F97CF5-2E24-44EA-ACCE-731E6EDD75F0}" srcId="{17D2B5DD-5831-453F-88CE-A23EBAEF5BBF}" destId="{3B7C9B19-6AC8-4C0C-9E4D-82637D02E961}" srcOrd="1" destOrd="0" parTransId="{3E941E87-E8BA-4769-817F-5B2717460025}" sibTransId="{A71E8345-DEF2-405E-9625-611C24D196F4}"/>
    <dgm:cxn modelId="{6C4A48F6-53D1-4560-8CFF-F2EDB8462050}" srcId="{B523B8D5-00EB-45CB-99E2-3173D22B363D}" destId="{3B45F046-5819-4C26-A7F4-857E696A0FC5}" srcOrd="2" destOrd="0" parTransId="{E7E3B3F6-C000-499B-BFBA-DB38D4BC17FC}" sibTransId="{B1BC785F-20C9-4D76-9EC9-39CFC2D9FD91}"/>
    <dgm:cxn modelId="{EA33A889-D866-4555-B5F9-25916388A30D}" type="presParOf" srcId="{898E8520-0C53-48D7-A962-56366A3A3790}" destId="{89E5F617-AF4A-4DD2-B828-6FAAA89BB080}" srcOrd="0" destOrd="0" presId="urn:microsoft.com/office/officeart/2005/8/layout/chevron2"/>
    <dgm:cxn modelId="{A35EC730-6669-48FF-88B0-8994A79AD8F6}" type="presParOf" srcId="{89E5F617-AF4A-4DD2-B828-6FAAA89BB080}" destId="{33A8627D-EEAA-4473-BA02-762E4C9F664B}" srcOrd="0" destOrd="0" presId="urn:microsoft.com/office/officeart/2005/8/layout/chevron2"/>
    <dgm:cxn modelId="{638F1C46-727D-408F-9C0F-1C54DBCF137F}" type="presParOf" srcId="{89E5F617-AF4A-4DD2-B828-6FAAA89BB080}" destId="{3C40603D-9638-4037-A50D-32A308543D5B}" srcOrd="1" destOrd="0" presId="urn:microsoft.com/office/officeart/2005/8/layout/chevron2"/>
    <dgm:cxn modelId="{6266EA60-4C96-465B-B1E4-761AED1EA9DD}" type="presParOf" srcId="{898E8520-0C53-48D7-A962-56366A3A3790}" destId="{B706F7F8-C842-43EE-8416-CAE5B411DA31}" srcOrd="1" destOrd="0" presId="urn:microsoft.com/office/officeart/2005/8/layout/chevron2"/>
    <dgm:cxn modelId="{D887637B-5A69-40C3-AB53-8693E46270CE}" type="presParOf" srcId="{898E8520-0C53-48D7-A962-56366A3A3790}" destId="{598377B6-FF85-4CAB-B65C-6740750514B6}" srcOrd="2" destOrd="0" presId="urn:microsoft.com/office/officeart/2005/8/layout/chevron2"/>
    <dgm:cxn modelId="{3816A92B-EE4C-42F8-A59B-991D5E086059}" type="presParOf" srcId="{598377B6-FF85-4CAB-B65C-6740750514B6}" destId="{3700499D-16CD-413A-8CA5-AA901D984305}" srcOrd="0" destOrd="0" presId="urn:microsoft.com/office/officeart/2005/8/layout/chevron2"/>
    <dgm:cxn modelId="{52562D40-4FC4-4E81-AF17-C5F7FB157208}" type="presParOf" srcId="{598377B6-FF85-4CAB-B65C-6740750514B6}" destId="{5C2BAFEE-40F7-45C8-A924-1230424D0358}" srcOrd="1" destOrd="0" presId="urn:microsoft.com/office/officeart/2005/8/layout/chevron2"/>
    <dgm:cxn modelId="{60880750-A0DC-411E-B4CC-06F0253344B1}" type="presParOf" srcId="{898E8520-0C53-48D7-A962-56366A3A3790}" destId="{603EB685-4D92-4653-A118-31D3FDBF9A91}" srcOrd="3" destOrd="0" presId="urn:microsoft.com/office/officeart/2005/8/layout/chevron2"/>
    <dgm:cxn modelId="{1EA59302-84D9-49C3-9D1E-AACC2D99943D}" type="presParOf" srcId="{898E8520-0C53-48D7-A962-56366A3A3790}" destId="{3D720125-D0D9-4932-AB7B-23845A7F083C}" srcOrd="4" destOrd="0" presId="urn:microsoft.com/office/officeart/2005/8/layout/chevron2"/>
    <dgm:cxn modelId="{19FAB7BB-88D7-4751-8648-5065DA29819B}" type="presParOf" srcId="{3D720125-D0D9-4932-AB7B-23845A7F083C}" destId="{9B29FE1D-AA9E-4489-BF3E-CFF46EBA46B8}" srcOrd="0" destOrd="0" presId="urn:microsoft.com/office/officeart/2005/8/layout/chevron2"/>
    <dgm:cxn modelId="{D2148745-763E-4EDD-BF68-D885D6B5F091}" type="presParOf" srcId="{3D720125-D0D9-4932-AB7B-23845A7F083C}" destId="{545AB025-704B-4CE1-B247-1FEA23152CE7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865A8F-E495-4EC2-978C-3B41E14D477C}" type="doc">
      <dgm:prSet loTypeId="urn:microsoft.com/office/officeart/2005/8/layout/h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ACA7527-6192-496E-8A53-3AB56CC7BC2F}">
      <dgm:prSet phldrT="[Текст]"/>
      <dgm:spPr/>
      <dgm:t>
        <a:bodyPr/>
        <a:lstStyle/>
        <a:p>
          <a:r>
            <a:rPr lang="ru-RU" dirty="0"/>
            <a:t>Для педагога</a:t>
          </a:r>
        </a:p>
      </dgm:t>
    </dgm:pt>
    <dgm:pt modelId="{6298B2C2-9EAC-40B2-8B24-54BBC4DDC833}" type="parTrans" cxnId="{87FAD9BD-8468-4D4F-B2FF-2D942B68CFC7}">
      <dgm:prSet/>
      <dgm:spPr/>
      <dgm:t>
        <a:bodyPr/>
        <a:lstStyle/>
        <a:p>
          <a:endParaRPr lang="ru-RU"/>
        </a:p>
      </dgm:t>
    </dgm:pt>
    <dgm:pt modelId="{0334854B-3B7B-40CD-8521-0B9B72F320C8}" type="sibTrans" cxnId="{87FAD9BD-8468-4D4F-B2FF-2D942B68CFC7}">
      <dgm:prSet/>
      <dgm:spPr/>
      <dgm:t>
        <a:bodyPr/>
        <a:lstStyle/>
        <a:p>
          <a:endParaRPr lang="ru-RU"/>
        </a:p>
      </dgm:t>
    </dgm:pt>
    <dgm:pt modelId="{5EB3FA97-A30A-45F5-B213-EAF497331CFB}">
      <dgm:prSet phldrT="[Текст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b="0" dirty="0">
              <a:solidFill>
                <a:srgbClr val="11111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обогащение педагогического опыта;</a:t>
          </a:r>
          <a:endParaRPr lang="ru-RU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0A9813-D36E-432A-9EAD-528C5ED9AD7A}" type="parTrans" cxnId="{8439F560-0404-40CB-820A-5BEFFCBFB443}">
      <dgm:prSet/>
      <dgm:spPr/>
      <dgm:t>
        <a:bodyPr/>
        <a:lstStyle/>
        <a:p>
          <a:endParaRPr lang="ru-RU"/>
        </a:p>
      </dgm:t>
    </dgm:pt>
    <dgm:pt modelId="{785A61E0-29C0-4247-B6EE-1C620A223670}" type="sibTrans" cxnId="{8439F560-0404-40CB-820A-5BEFFCBFB443}">
      <dgm:prSet/>
      <dgm:spPr/>
      <dgm:t>
        <a:bodyPr/>
        <a:lstStyle/>
        <a:p>
          <a:endParaRPr lang="ru-RU"/>
        </a:p>
      </dgm:t>
    </dgm:pt>
    <dgm:pt modelId="{E654D78A-FAF0-43B8-B240-DD9BF2A3ADF5}">
      <dgm:prSet phldrT="[Текст]"/>
      <dgm:spPr/>
      <dgm:t>
        <a:bodyPr/>
        <a:lstStyle/>
        <a:p>
          <a:r>
            <a:rPr lang="ru-RU" dirty="0"/>
            <a:t>Для детей</a:t>
          </a:r>
        </a:p>
      </dgm:t>
    </dgm:pt>
    <dgm:pt modelId="{ABC7544F-2E57-4C15-8AFC-A0BBD9F3B59E}" type="parTrans" cxnId="{5387691E-8138-4C2F-969E-F11448C65ED1}">
      <dgm:prSet/>
      <dgm:spPr/>
      <dgm:t>
        <a:bodyPr/>
        <a:lstStyle/>
        <a:p>
          <a:endParaRPr lang="ru-RU"/>
        </a:p>
      </dgm:t>
    </dgm:pt>
    <dgm:pt modelId="{8D81A96D-9F9E-47E7-8B8E-1DD4A54A6E6D}" type="sibTrans" cxnId="{5387691E-8138-4C2F-969E-F11448C65ED1}">
      <dgm:prSet/>
      <dgm:spPr/>
      <dgm:t>
        <a:bodyPr/>
        <a:lstStyle/>
        <a:p>
          <a:endParaRPr lang="ru-RU"/>
        </a:p>
      </dgm:t>
    </dgm:pt>
    <dgm:pt modelId="{2161DC27-5767-4B63-A02F-3D3FA107D556}">
      <dgm:prSet phldrT="[Текст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знание детьми народных промыслов, умение различать их виды;</a:t>
          </a:r>
          <a:endParaRPr lang="ru-RU" dirty="0"/>
        </a:p>
      </dgm:t>
    </dgm:pt>
    <dgm:pt modelId="{13CEE324-AD19-4F47-B1A7-76A5394618D3}" type="parTrans" cxnId="{8D116B3D-592F-489C-8731-FDB4AF83434C}">
      <dgm:prSet/>
      <dgm:spPr/>
      <dgm:t>
        <a:bodyPr/>
        <a:lstStyle/>
        <a:p>
          <a:endParaRPr lang="ru-RU"/>
        </a:p>
      </dgm:t>
    </dgm:pt>
    <dgm:pt modelId="{7FCEC5A9-5A1A-4BCC-B431-E3A441B4B602}" type="sibTrans" cxnId="{8D116B3D-592F-489C-8731-FDB4AF83434C}">
      <dgm:prSet/>
      <dgm:spPr/>
      <dgm:t>
        <a:bodyPr/>
        <a:lstStyle/>
        <a:p>
          <a:endParaRPr lang="ru-RU"/>
        </a:p>
      </dgm:t>
    </dgm:pt>
    <dgm:pt modelId="{846A11A0-7AC3-4B9D-8B5A-0E9D821A5092}">
      <dgm:prSet phldrT="[Текст]"/>
      <dgm:spPr/>
      <dgm:t>
        <a:bodyPr/>
        <a:lstStyle/>
        <a:p>
          <a:r>
            <a:rPr lang="ru-RU" dirty="0"/>
            <a:t>Для родителей</a:t>
          </a:r>
        </a:p>
      </dgm:t>
    </dgm:pt>
    <dgm:pt modelId="{D953FE1E-0EF0-4A00-AA65-3066E7C600D4}" type="parTrans" cxnId="{78D798AF-8746-4E7F-BD67-958E555FEE5B}">
      <dgm:prSet/>
      <dgm:spPr/>
      <dgm:t>
        <a:bodyPr/>
        <a:lstStyle/>
        <a:p>
          <a:endParaRPr lang="ru-RU"/>
        </a:p>
      </dgm:t>
    </dgm:pt>
    <dgm:pt modelId="{F9E154B7-1F91-44DD-BFB6-D86D2D5D5183}" type="sibTrans" cxnId="{78D798AF-8746-4E7F-BD67-958E555FEE5B}">
      <dgm:prSet/>
      <dgm:spPr/>
      <dgm:t>
        <a:bodyPr/>
        <a:lstStyle/>
        <a:p>
          <a:endParaRPr lang="ru-RU"/>
        </a:p>
      </dgm:t>
    </dgm:pt>
    <dgm:pt modelId="{5BFF885D-54ED-4B88-ADDB-E225981E04DE}">
      <dgm:prSet phldrT="[Текст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  знаний о народных декоративных изделиях; </a:t>
          </a:r>
        </a:p>
      </dgm:t>
    </dgm:pt>
    <dgm:pt modelId="{EA5CABE8-B626-4A54-8EC3-19AB2132F708}" type="parTrans" cxnId="{512B89D0-1B87-412D-B182-3186DC9BC90C}">
      <dgm:prSet/>
      <dgm:spPr/>
      <dgm:t>
        <a:bodyPr/>
        <a:lstStyle/>
        <a:p>
          <a:endParaRPr lang="ru-RU"/>
        </a:p>
      </dgm:t>
    </dgm:pt>
    <dgm:pt modelId="{006328A2-B9EF-42DE-BEAF-8E1AD2C503AA}" type="sibTrans" cxnId="{512B89D0-1B87-412D-B182-3186DC9BC90C}">
      <dgm:prSet/>
      <dgm:spPr/>
      <dgm:t>
        <a:bodyPr/>
        <a:lstStyle/>
        <a:p>
          <a:endParaRPr lang="ru-RU"/>
        </a:p>
      </dgm:t>
    </dgm:pt>
    <dgm:pt modelId="{BAF4271A-DE39-4188-9031-3685B6A724DF}">
      <dgm:prSet/>
      <dgm:spPr/>
      <dgm:t>
        <a:bodyPr/>
        <a:lstStyle/>
        <a:p>
          <a:r>
            <a: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обогащение предметно-развивающей среды;</a:t>
          </a:r>
          <a:endParaRPr lang="ru-RU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69B35A2-6708-436F-808B-A0481FD5F0C3}" type="parTrans" cxnId="{21DCD143-3AAF-4395-B55D-157249004D44}">
      <dgm:prSet/>
      <dgm:spPr/>
      <dgm:t>
        <a:bodyPr/>
        <a:lstStyle/>
        <a:p>
          <a:endParaRPr lang="ru-RU"/>
        </a:p>
      </dgm:t>
    </dgm:pt>
    <dgm:pt modelId="{70B7B37B-BA15-4E50-8860-6CD19369B3A4}" type="sibTrans" cxnId="{21DCD143-3AAF-4395-B55D-157249004D44}">
      <dgm:prSet/>
      <dgm:spPr/>
      <dgm:t>
        <a:bodyPr/>
        <a:lstStyle/>
        <a:p>
          <a:endParaRPr lang="ru-RU"/>
        </a:p>
      </dgm:t>
    </dgm:pt>
    <dgm:pt modelId="{51716E2E-0C3F-4AF4-A48D-B0A6C3B3E446}">
      <dgm:prSet/>
      <dgm:spPr/>
      <dgm:t>
        <a:bodyPr/>
        <a:lstStyle/>
        <a:p>
          <a:r>
            <a: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пополнение дидактического материала по разделу «Декоративно-прикладное искусство»;</a:t>
          </a:r>
          <a:endParaRPr lang="ru-RU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7EA06B1E-3ABE-4A72-AB16-1176FA5B2C9E}" type="parTrans" cxnId="{DD05B692-41B4-467F-AF2E-6FB1B6E20804}">
      <dgm:prSet/>
      <dgm:spPr/>
      <dgm:t>
        <a:bodyPr/>
        <a:lstStyle/>
        <a:p>
          <a:endParaRPr lang="ru-RU"/>
        </a:p>
      </dgm:t>
    </dgm:pt>
    <dgm:pt modelId="{55E4474D-EA7B-4D7E-8945-B2003226A764}" type="sibTrans" cxnId="{DD05B692-41B4-467F-AF2E-6FB1B6E20804}">
      <dgm:prSet/>
      <dgm:spPr/>
      <dgm:t>
        <a:bodyPr/>
        <a:lstStyle/>
        <a:p>
          <a:endParaRPr lang="ru-RU"/>
        </a:p>
      </dgm:t>
    </dgm:pt>
    <dgm:pt modelId="{98153B2A-5FAF-4E98-92F9-E8699F98CC88}">
      <dgm:prSet/>
      <dgm:spPr/>
      <dgm:t>
        <a:bodyPr/>
        <a:lstStyle/>
        <a:p>
          <a:r>
            <a: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создание мини-музея «Народная умельцы».</a:t>
          </a:r>
          <a:endParaRPr lang="ru-RU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CDAF07CC-B5F7-4212-B52E-CA09B85B3374}" type="parTrans" cxnId="{5BBA399A-0DA5-4FBB-8F29-19DFBD2C48B1}">
      <dgm:prSet/>
      <dgm:spPr/>
      <dgm:t>
        <a:bodyPr/>
        <a:lstStyle/>
        <a:p>
          <a:endParaRPr lang="ru-RU"/>
        </a:p>
      </dgm:t>
    </dgm:pt>
    <dgm:pt modelId="{CE7822FA-8121-4B5B-A39E-156FF1828C6B}" type="sibTrans" cxnId="{5BBA399A-0DA5-4FBB-8F29-19DFBD2C48B1}">
      <dgm:prSet/>
      <dgm:spPr/>
      <dgm:t>
        <a:bodyPr/>
        <a:lstStyle/>
        <a:p>
          <a:endParaRPr lang="ru-RU"/>
        </a:p>
      </dgm:t>
    </dgm:pt>
    <dgm:pt modelId="{82AFA3BA-2636-4F94-BE0D-83FBACD60C07}">
      <dgm:prSet/>
      <dgm:spPr/>
      <dgm:t>
        <a:bodyPr/>
        <a:lstStyle/>
        <a:p>
          <a:r>
            <a: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имеют представление об истории возникновения предметов творчества, в каких центрах традиционных народных художественных промыслов России созданы изделия;</a:t>
          </a:r>
          <a:endParaRPr lang="ru-RU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EA307CB7-4159-4480-A673-84BCE4C8E690}" type="parTrans" cxnId="{60D643C6-7092-4CD8-A3A6-D32C614C1A5C}">
      <dgm:prSet/>
      <dgm:spPr/>
      <dgm:t>
        <a:bodyPr/>
        <a:lstStyle/>
        <a:p>
          <a:endParaRPr lang="ru-RU"/>
        </a:p>
      </dgm:t>
    </dgm:pt>
    <dgm:pt modelId="{A3AE3A48-F5DF-48D4-ADAF-8CCAAA89790E}" type="sibTrans" cxnId="{60D643C6-7092-4CD8-A3A6-D32C614C1A5C}">
      <dgm:prSet/>
      <dgm:spPr/>
      <dgm:t>
        <a:bodyPr/>
        <a:lstStyle/>
        <a:p>
          <a:endParaRPr lang="ru-RU"/>
        </a:p>
      </dgm:t>
    </dgm:pt>
    <dgm:pt modelId="{3358B08F-581F-49D4-81A5-11A761AA5D6C}">
      <dgm:prSet/>
      <dgm:spPr/>
      <dgm:t>
        <a:bodyPr/>
        <a:lstStyle/>
        <a:p>
          <a:r>
            <a: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положительная динамика сформированности нравственных качеств, эстетического восприятия, степени овладения детьми декоративным рисованием;</a:t>
          </a:r>
          <a:endParaRPr lang="ru-RU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9036A401-3EE5-4929-9BD8-3767C80A3985}" type="parTrans" cxnId="{83411433-1C0E-43E0-84EF-19FE69DC1D22}">
      <dgm:prSet/>
      <dgm:spPr/>
      <dgm:t>
        <a:bodyPr/>
        <a:lstStyle/>
        <a:p>
          <a:endParaRPr lang="ru-RU"/>
        </a:p>
      </dgm:t>
    </dgm:pt>
    <dgm:pt modelId="{FE2E4FA4-A740-4C9A-823F-C36272387BB2}" type="sibTrans" cxnId="{83411433-1C0E-43E0-84EF-19FE69DC1D22}">
      <dgm:prSet/>
      <dgm:spPr/>
      <dgm:t>
        <a:bodyPr/>
        <a:lstStyle/>
        <a:p>
          <a:endParaRPr lang="ru-RU"/>
        </a:p>
      </dgm:t>
    </dgm:pt>
    <dgm:pt modelId="{C72EC925-9FDC-4677-9C2D-A16B6B1E820A}">
      <dgm:prSet/>
      <dgm:spPr/>
      <dgm:t>
        <a:bodyPr/>
        <a:lstStyle/>
        <a:p>
          <a:r>
            <a:rPr lang="ru-RU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умение составлять  узоры, композиции по мотивам народной декоративной росписи;</a:t>
          </a:r>
          <a:endParaRPr lang="ru-RU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935F6E0A-DB0B-4321-9623-9C45957EA2EA}" type="parTrans" cxnId="{70FB0880-F51C-45D0-B91D-1F45687FD7DB}">
      <dgm:prSet/>
      <dgm:spPr/>
      <dgm:t>
        <a:bodyPr/>
        <a:lstStyle/>
        <a:p>
          <a:endParaRPr lang="ru-RU"/>
        </a:p>
      </dgm:t>
    </dgm:pt>
    <dgm:pt modelId="{21652AB1-96F8-42B5-B35C-5C41114FD56D}" type="sibTrans" cxnId="{70FB0880-F51C-45D0-B91D-1F45687FD7DB}">
      <dgm:prSet/>
      <dgm:spPr/>
      <dgm:t>
        <a:bodyPr/>
        <a:lstStyle/>
        <a:p>
          <a:endParaRPr lang="ru-RU"/>
        </a:p>
      </dgm:t>
    </dgm:pt>
    <dgm:pt modelId="{909A1972-D23B-4B55-8778-21B9030A2C2E}">
      <dgm:prSet/>
      <dgm:spPr/>
      <dgm:t>
        <a:bodyPr/>
        <a:lstStyle/>
        <a:p>
          <a:r>
            <a:rPr lang="ru-RU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коррекция имеющихся отклонений;</a:t>
          </a:r>
          <a:endParaRPr lang="ru-RU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A8EA4722-9DC2-4001-88D2-2303CBA820DE}" type="parTrans" cxnId="{AA3DC763-93BE-4AE9-9D53-2B3C5CAFB3E2}">
      <dgm:prSet/>
      <dgm:spPr/>
      <dgm:t>
        <a:bodyPr/>
        <a:lstStyle/>
        <a:p>
          <a:endParaRPr lang="ru-RU"/>
        </a:p>
      </dgm:t>
    </dgm:pt>
    <dgm:pt modelId="{685552A2-064B-4A49-80B7-D127F902EC09}" type="sibTrans" cxnId="{AA3DC763-93BE-4AE9-9D53-2B3C5CAFB3E2}">
      <dgm:prSet/>
      <dgm:spPr/>
      <dgm:t>
        <a:bodyPr/>
        <a:lstStyle/>
        <a:p>
          <a:endParaRPr lang="ru-RU"/>
        </a:p>
      </dgm:t>
    </dgm:pt>
    <dgm:pt modelId="{0B944019-F702-4553-998A-389EBC2CA88C}">
      <dgm:prSet/>
      <dgm:spPr/>
      <dgm:t>
        <a:bodyPr/>
        <a:lstStyle/>
        <a:p>
          <a:r>
            <a: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наличие положительного эмоционального отклика от своей деятельности.</a:t>
          </a:r>
          <a:endParaRPr lang="ru-RU" dirty="0"/>
        </a:p>
      </dgm:t>
    </dgm:pt>
    <dgm:pt modelId="{94BB7B5B-664C-4EBA-9A30-C38736F2467E}" type="parTrans" cxnId="{0DB9EA28-A051-42E7-B356-7B19927AECBA}">
      <dgm:prSet/>
      <dgm:spPr/>
      <dgm:t>
        <a:bodyPr/>
        <a:lstStyle/>
        <a:p>
          <a:endParaRPr lang="ru-RU"/>
        </a:p>
      </dgm:t>
    </dgm:pt>
    <dgm:pt modelId="{391FB023-38E5-48F2-8FC8-AA8CE858EB1A}" type="sibTrans" cxnId="{0DB9EA28-A051-42E7-B356-7B19927AECBA}">
      <dgm:prSet/>
      <dgm:spPr/>
      <dgm:t>
        <a:bodyPr/>
        <a:lstStyle/>
        <a:p>
          <a:endParaRPr lang="ru-RU"/>
        </a:p>
      </dgm:t>
    </dgm:pt>
    <dgm:pt modelId="{CB02E466-75A6-4179-8E50-0384509CD91E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заинтересованности родителей в решении проблем эстетического и нравственно-патриотического воспитания детей;</a:t>
          </a:r>
        </a:p>
      </dgm:t>
    </dgm:pt>
    <dgm:pt modelId="{E31E08AD-B437-4799-907E-43545577F992}" type="parTrans" cxnId="{76A9EAFA-B841-4049-AD16-07946901BCBC}">
      <dgm:prSet/>
      <dgm:spPr/>
      <dgm:t>
        <a:bodyPr/>
        <a:lstStyle/>
        <a:p>
          <a:endParaRPr lang="ru-RU"/>
        </a:p>
      </dgm:t>
    </dgm:pt>
    <dgm:pt modelId="{52A3BC0F-88ED-46C6-8172-3540977F0E16}" type="sibTrans" cxnId="{76A9EAFA-B841-4049-AD16-07946901BCBC}">
      <dgm:prSet/>
      <dgm:spPr/>
      <dgm:t>
        <a:bodyPr/>
        <a:lstStyle/>
        <a:p>
          <a:endParaRPr lang="ru-RU"/>
        </a:p>
      </dgm:t>
    </dgm:pt>
    <dgm:pt modelId="{23B079A2-7BDD-4E26-8144-C22B99149B14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активная помощь в оформлении выставки «Народные умельцы» (совместная работа детей с родителями);</a:t>
          </a:r>
        </a:p>
      </dgm:t>
    </dgm:pt>
    <dgm:pt modelId="{E2E228E7-954D-4A39-96FD-40E2F5F2777A}" type="parTrans" cxnId="{F2175D07-5724-448F-B5F1-B9B68A468B81}">
      <dgm:prSet/>
      <dgm:spPr/>
      <dgm:t>
        <a:bodyPr/>
        <a:lstStyle/>
        <a:p>
          <a:endParaRPr lang="ru-RU"/>
        </a:p>
      </dgm:t>
    </dgm:pt>
    <dgm:pt modelId="{5B820255-AA9E-46DF-9D6B-98B396556EF8}" type="sibTrans" cxnId="{F2175D07-5724-448F-B5F1-B9B68A468B81}">
      <dgm:prSet/>
      <dgm:spPr/>
      <dgm:t>
        <a:bodyPr/>
        <a:lstStyle/>
        <a:p>
          <a:endParaRPr lang="ru-RU"/>
        </a:p>
      </dgm:t>
    </dgm:pt>
    <dgm:pt modelId="{175827D6-149E-4B91-8B1F-E8F2E673EE38}">
      <dgm:prSet/>
      <dgm:spPr/>
      <dgm:t>
        <a:bodyPr/>
        <a:lstStyle/>
        <a:p>
          <a:endParaRPr lang="ru-RU" dirty="0"/>
        </a:p>
      </dgm:t>
    </dgm:pt>
    <dgm:pt modelId="{6899FCC3-EED0-4597-B7B3-177E93DA7E85}" type="parTrans" cxnId="{63B0D802-E0BE-469B-85B3-203BE52C20D5}">
      <dgm:prSet/>
      <dgm:spPr/>
      <dgm:t>
        <a:bodyPr/>
        <a:lstStyle/>
        <a:p>
          <a:endParaRPr lang="ru-RU"/>
        </a:p>
      </dgm:t>
    </dgm:pt>
    <dgm:pt modelId="{5516A8F4-44DA-4774-BC8B-ED487AEA94F3}" type="sibTrans" cxnId="{63B0D802-E0BE-469B-85B3-203BE52C20D5}">
      <dgm:prSet/>
      <dgm:spPr/>
      <dgm:t>
        <a:bodyPr/>
        <a:lstStyle/>
        <a:p>
          <a:endParaRPr lang="ru-RU"/>
        </a:p>
      </dgm:t>
    </dgm:pt>
    <dgm:pt modelId="{BDAFE36B-EBED-4822-9E4A-C2F49DFBA5DE}" type="pres">
      <dgm:prSet presAssocID="{FD865A8F-E495-4EC2-978C-3B41E14D477C}" presName="Name0" presStyleCnt="0">
        <dgm:presLayoutVars>
          <dgm:dir/>
          <dgm:animLvl val="lvl"/>
          <dgm:resizeHandles val="exact"/>
        </dgm:presLayoutVars>
      </dgm:prSet>
      <dgm:spPr/>
    </dgm:pt>
    <dgm:pt modelId="{8915C6DD-F7A9-454B-89E1-9468BC21E58F}" type="pres">
      <dgm:prSet presAssocID="{6ACA7527-6192-496E-8A53-3AB56CC7BC2F}" presName="composite" presStyleCnt="0"/>
      <dgm:spPr/>
    </dgm:pt>
    <dgm:pt modelId="{C504FE75-BF6F-428B-AFFE-1740A78AA262}" type="pres">
      <dgm:prSet presAssocID="{6ACA7527-6192-496E-8A53-3AB56CC7BC2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6CFF71B2-86D6-49EB-8E83-2325C35BAE4E}" type="pres">
      <dgm:prSet presAssocID="{6ACA7527-6192-496E-8A53-3AB56CC7BC2F}" presName="desTx" presStyleLbl="alignAccFollowNode1" presStyleIdx="0" presStyleCnt="3">
        <dgm:presLayoutVars>
          <dgm:bulletEnabled val="1"/>
        </dgm:presLayoutVars>
      </dgm:prSet>
      <dgm:spPr/>
    </dgm:pt>
    <dgm:pt modelId="{21122BE7-CA1D-4C09-B5C8-32FC0A6F7675}" type="pres">
      <dgm:prSet presAssocID="{0334854B-3B7B-40CD-8521-0B9B72F320C8}" presName="space" presStyleCnt="0"/>
      <dgm:spPr/>
    </dgm:pt>
    <dgm:pt modelId="{826F7158-ADCB-4483-86DD-91D1147671E4}" type="pres">
      <dgm:prSet presAssocID="{E654D78A-FAF0-43B8-B240-DD9BF2A3ADF5}" presName="composite" presStyleCnt="0"/>
      <dgm:spPr/>
    </dgm:pt>
    <dgm:pt modelId="{0BE95DB4-A50F-46EB-A9BE-E7067AC7748D}" type="pres">
      <dgm:prSet presAssocID="{E654D78A-FAF0-43B8-B240-DD9BF2A3ADF5}" presName="parTx" presStyleLbl="alignNode1" presStyleIdx="1" presStyleCnt="3" custLinFactNeighborY="7257">
        <dgm:presLayoutVars>
          <dgm:chMax val="0"/>
          <dgm:chPref val="0"/>
          <dgm:bulletEnabled val="1"/>
        </dgm:presLayoutVars>
      </dgm:prSet>
      <dgm:spPr/>
    </dgm:pt>
    <dgm:pt modelId="{6CAC3AB0-66CE-484D-93C6-39C49318FB65}" type="pres">
      <dgm:prSet presAssocID="{E654D78A-FAF0-43B8-B240-DD9BF2A3ADF5}" presName="desTx" presStyleLbl="alignAccFollowNode1" presStyleIdx="1" presStyleCnt="3">
        <dgm:presLayoutVars>
          <dgm:bulletEnabled val="1"/>
        </dgm:presLayoutVars>
      </dgm:prSet>
      <dgm:spPr/>
    </dgm:pt>
    <dgm:pt modelId="{4F775156-6327-4BBD-84E7-C3C9556C8BAA}" type="pres">
      <dgm:prSet presAssocID="{8D81A96D-9F9E-47E7-8B8E-1DD4A54A6E6D}" presName="space" presStyleCnt="0"/>
      <dgm:spPr/>
    </dgm:pt>
    <dgm:pt modelId="{2ED18C1E-EF07-4988-BC20-BC75FBF0675C}" type="pres">
      <dgm:prSet presAssocID="{846A11A0-7AC3-4B9D-8B5A-0E9D821A5092}" presName="composite" presStyleCnt="0"/>
      <dgm:spPr/>
    </dgm:pt>
    <dgm:pt modelId="{13FEA004-EF20-4DDD-BDDA-CDCD7C89449C}" type="pres">
      <dgm:prSet presAssocID="{846A11A0-7AC3-4B9D-8B5A-0E9D821A509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8C3CE9CF-42A4-4D23-BEFC-C8E6C93E5FD1}" type="pres">
      <dgm:prSet presAssocID="{846A11A0-7AC3-4B9D-8B5A-0E9D821A509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3B0D802-E0BE-469B-85B3-203BE52C20D5}" srcId="{846A11A0-7AC3-4B9D-8B5A-0E9D821A5092}" destId="{175827D6-149E-4B91-8B1F-E8F2E673EE38}" srcOrd="3" destOrd="0" parTransId="{6899FCC3-EED0-4597-B7B3-177E93DA7E85}" sibTransId="{5516A8F4-44DA-4774-BC8B-ED487AEA94F3}"/>
    <dgm:cxn modelId="{ED85DA02-1A04-4CFD-9540-2A25E7EDE54B}" type="presOf" srcId="{98153B2A-5FAF-4E98-92F9-E8699F98CC88}" destId="{6CFF71B2-86D6-49EB-8E83-2325C35BAE4E}" srcOrd="0" destOrd="3" presId="urn:microsoft.com/office/officeart/2005/8/layout/hList1"/>
    <dgm:cxn modelId="{F2175D07-5724-448F-B5F1-B9B68A468B81}" srcId="{846A11A0-7AC3-4B9D-8B5A-0E9D821A5092}" destId="{23B079A2-7BDD-4E26-8144-C22B99149B14}" srcOrd="2" destOrd="0" parTransId="{E2E228E7-954D-4A39-96FD-40E2F5F2777A}" sibTransId="{5B820255-AA9E-46DF-9D6B-98B396556EF8}"/>
    <dgm:cxn modelId="{8DC5020C-6546-4BE7-B97D-61C243A14F6D}" type="presOf" srcId="{846A11A0-7AC3-4B9D-8B5A-0E9D821A5092}" destId="{13FEA004-EF20-4DDD-BDDA-CDCD7C89449C}" srcOrd="0" destOrd="0" presId="urn:microsoft.com/office/officeart/2005/8/layout/hList1"/>
    <dgm:cxn modelId="{5E44210E-F3C4-4A7C-94BB-E6384582BF45}" type="presOf" srcId="{FD865A8F-E495-4EC2-978C-3B41E14D477C}" destId="{BDAFE36B-EBED-4822-9E4A-C2F49DFBA5DE}" srcOrd="0" destOrd="0" presId="urn:microsoft.com/office/officeart/2005/8/layout/hList1"/>
    <dgm:cxn modelId="{5387691E-8138-4C2F-969E-F11448C65ED1}" srcId="{FD865A8F-E495-4EC2-978C-3B41E14D477C}" destId="{E654D78A-FAF0-43B8-B240-DD9BF2A3ADF5}" srcOrd="1" destOrd="0" parTransId="{ABC7544F-2E57-4C15-8AFC-A0BBD9F3B59E}" sibTransId="{8D81A96D-9F9E-47E7-8B8E-1DD4A54A6E6D}"/>
    <dgm:cxn modelId="{0DB9EA28-A051-42E7-B356-7B19927AECBA}" srcId="{E654D78A-FAF0-43B8-B240-DD9BF2A3ADF5}" destId="{0B944019-F702-4553-998A-389EBC2CA88C}" srcOrd="5" destOrd="0" parTransId="{94BB7B5B-664C-4EBA-9A30-C38736F2467E}" sibTransId="{391FB023-38E5-48F2-8FC8-AA8CE858EB1A}"/>
    <dgm:cxn modelId="{E86BF52E-FE87-46D5-80EB-7542C10AEC4C}" type="presOf" srcId="{3358B08F-581F-49D4-81A5-11A761AA5D6C}" destId="{6CAC3AB0-66CE-484D-93C6-39C49318FB65}" srcOrd="0" destOrd="2" presId="urn:microsoft.com/office/officeart/2005/8/layout/hList1"/>
    <dgm:cxn modelId="{83411433-1C0E-43E0-84EF-19FE69DC1D22}" srcId="{E654D78A-FAF0-43B8-B240-DD9BF2A3ADF5}" destId="{3358B08F-581F-49D4-81A5-11A761AA5D6C}" srcOrd="2" destOrd="0" parTransId="{9036A401-3EE5-4929-9BD8-3767C80A3985}" sibTransId="{FE2E4FA4-A740-4C9A-823F-C36272387BB2}"/>
    <dgm:cxn modelId="{9623203D-5E94-4ECE-8B70-94C383C46153}" type="presOf" srcId="{175827D6-149E-4B91-8B1F-E8F2E673EE38}" destId="{8C3CE9CF-42A4-4D23-BEFC-C8E6C93E5FD1}" srcOrd="0" destOrd="3" presId="urn:microsoft.com/office/officeart/2005/8/layout/hList1"/>
    <dgm:cxn modelId="{8D116B3D-592F-489C-8731-FDB4AF83434C}" srcId="{E654D78A-FAF0-43B8-B240-DD9BF2A3ADF5}" destId="{2161DC27-5767-4B63-A02F-3D3FA107D556}" srcOrd="0" destOrd="0" parTransId="{13CEE324-AD19-4F47-B1A7-76A5394618D3}" sibTransId="{7FCEC5A9-5A1A-4BCC-B431-E3A441B4B602}"/>
    <dgm:cxn modelId="{BBA43C3E-FA03-4B70-9E2B-1CE4E869543C}" type="presOf" srcId="{5EB3FA97-A30A-45F5-B213-EAF497331CFB}" destId="{6CFF71B2-86D6-49EB-8E83-2325C35BAE4E}" srcOrd="0" destOrd="0" presId="urn:microsoft.com/office/officeart/2005/8/layout/hList1"/>
    <dgm:cxn modelId="{8439F560-0404-40CB-820A-5BEFFCBFB443}" srcId="{6ACA7527-6192-496E-8A53-3AB56CC7BC2F}" destId="{5EB3FA97-A30A-45F5-B213-EAF497331CFB}" srcOrd="0" destOrd="0" parTransId="{710A9813-D36E-432A-9EAD-528C5ED9AD7A}" sibTransId="{785A61E0-29C0-4247-B6EE-1C620A223670}"/>
    <dgm:cxn modelId="{8A0F0041-0122-4B36-A5AA-23E8206F4D93}" type="presOf" srcId="{BAF4271A-DE39-4188-9031-3685B6A724DF}" destId="{6CFF71B2-86D6-49EB-8E83-2325C35BAE4E}" srcOrd="0" destOrd="1" presId="urn:microsoft.com/office/officeart/2005/8/layout/hList1"/>
    <dgm:cxn modelId="{AA3DC763-93BE-4AE9-9D53-2B3C5CAFB3E2}" srcId="{E654D78A-FAF0-43B8-B240-DD9BF2A3ADF5}" destId="{909A1972-D23B-4B55-8778-21B9030A2C2E}" srcOrd="4" destOrd="0" parTransId="{A8EA4722-9DC2-4001-88D2-2303CBA820DE}" sibTransId="{685552A2-064B-4A49-80B7-D127F902EC09}"/>
    <dgm:cxn modelId="{21DCD143-3AAF-4395-B55D-157249004D44}" srcId="{6ACA7527-6192-496E-8A53-3AB56CC7BC2F}" destId="{BAF4271A-DE39-4188-9031-3685B6A724DF}" srcOrd="1" destOrd="0" parTransId="{269B35A2-6708-436F-808B-A0481FD5F0C3}" sibTransId="{70B7B37B-BA15-4E50-8860-6CD19369B3A4}"/>
    <dgm:cxn modelId="{3DCC706A-98C6-49BA-BC97-472DB9F7FA14}" type="presOf" srcId="{51716E2E-0C3F-4AF4-A48D-B0A6C3B3E446}" destId="{6CFF71B2-86D6-49EB-8E83-2325C35BAE4E}" srcOrd="0" destOrd="2" presId="urn:microsoft.com/office/officeart/2005/8/layout/hList1"/>
    <dgm:cxn modelId="{C8C0AF70-D39A-4031-977C-30167B5FFF74}" type="presOf" srcId="{5BFF885D-54ED-4B88-ADDB-E225981E04DE}" destId="{8C3CE9CF-42A4-4D23-BEFC-C8E6C93E5FD1}" srcOrd="0" destOrd="0" presId="urn:microsoft.com/office/officeart/2005/8/layout/hList1"/>
    <dgm:cxn modelId="{B8331676-9481-4115-AEBA-4D040C63AA10}" type="presOf" srcId="{23B079A2-7BDD-4E26-8144-C22B99149B14}" destId="{8C3CE9CF-42A4-4D23-BEFC-C8E6C93E5FD1}" srcOrd="0" destOrd="2" presId="urn:microsoft.com/office/officeart/2005/8/layout/hList1"/>
    <dgm:cxn modelId="{82C01C79-15FA-4CD4-867C-ED03AA17D993}" type="presOf" srcId="{909A1972-D23B-4B55-8778-21B9030A2C2E}" destId="{6CAC3AB0-66CE-484D-93C6-39C49318FB65}" srcOrd="0" destOrd="4" presId="urn:microsoft.com/office/officeart/2005/8/layout/hList1"/>
    <dgm:cxn modelId="{70FB0880-F51C-45D0-B91D-1F45687FD7DB}" srcId="{E654D78A-FAF0-43B8-B240-DD9BF2A3ADF5}" destId="{C72EC925-9FDC-4677-9C2D-A16B6B1E820A}" srcOrd="3" destOrd="0" parTransId="{935F6E0A-DB0B-4321-9623-9C45957EA2EA}" sibTransId="{21652AB1-96F8-42B5-B35C-5C41114FD56D}"/>
    <dgm:cxn modelId="{DD05B692-41B4-467F-AF2E-6FB1B6E20804}" srcId="{6ACA7527-6192-496E-8A53-3AB56CC7BC2F}" destId="{51716E2E-0C3F-4AF4-A48D-B0A6C3B3E446}" srcOrd="2" destOrd="0" parTransId="{7EA06B1E-3ABE-4A72-AB16-1176FA5B2C9E}" sibTransId="{55E4474D-EA7B-4D7E-8945-B2003226A764}"/>
    <dgm:cxn modelId="{5BBA399A-0DA5-4FBB-8F29-19DFBD2C48B1}" srcId="{6ACA7527-6192-496E-8A53-3AB56CC7BC2F}" destId="{98153B2A-5FAF-4E98-92F9-E8699F98CC88}" srcOrd="3" destOrd="0" parTransId="{CDAF07CC-B5F7-4212-B52E-CA09B85B3374}" sibTransId="{CE7822FA-8121-4B5B-A39E-156FF1828C6B}"/>
    <dgm:cxn modelId="{0EA1E89D-66A1-4F4F-95E1-A6F95F9F035A}" type="presOf" srcId="{6ACA7527-6192-496E-8A53-3AB56CC7BC2F}" destId="{C504FE75-BF6F-428B-AFFE-1740A78AA262}" srcOrd="0" destOrd="0" presId="urn:microsoft.com/office/officeart/2005/8/layout/hList1"/>
    <dgm:cxn modelId="{78D798AF-8746-4E7F-BD67-958E555FEE5B}" srcId="{FD865A8F-E495-4EC2-978C-3B41E14D477C}" destId="{846A11A0-7AC3-4B9D-8B5A-0E9D821A5092}" srcOrd="2" destOrd="0" parTransId="{D953FE1E-0EF0-4A00-AA65-3066E7C600D4}" sibTransId="{F9E154B7-1F91-44DD-BFB6-D86D2D5D5183}"/>
    <dgm:cxn modelId="{E576C8B0-7A7F-4592-9A9D-56CA0F93DC39}" type="presOf" srcId="{C72EC925-9FDC-4677-9C2D-A16B6B1E820A}" destId="{6CAC3AB0-66CE-484D-93C6-39C49318FB65}" srcOrd="0" destOrd="3" presId="urn:microsoft.com/office/officeart/2005/8/layout/hList1"/>
    <dgm:cxn modelId="{40D432B8-CAF1-4258-A1B6-9B545C164328}" type="presOf" srcId="{0B944019-F702-4553-998A-389EBC2CA88C}" destId="{6CAC3AB0-66CE-484D-93C6-39C49318FB65}" srcOrd="0" destOrd="5" presId="urn:microsoft.com/office/officeart/2005/8/layout/hList1"/>
    <dgm:cxn modelId="{87FAD9BD-8468-4D4F-B2FF-2D942B68CFC7}" srcId="{FD865A8F-E495-4EC2-978C-3B41E14D477C}" destId="{6ACA7527-6192-496E-8A53-3AB56CC7BC2F}" srcOrd="0" destOrd="0" parTransId="{6298B2C2-9EAC-40B2-8B24-54BBC4DDC833}" sibTransId="{0334854B-3B7B-40CD-8521-0B9B72F320C8}"/>
    <dgm:cxn modelId="{60D643C6-7092-4CD8-A3A6-D32C614C1A5C}" srcId="{E654D78A-FAF0-43B8-B240-DD9BF2A3ADF5}" destId="{82AFA3BA-2636-4F94-BE0D-83FBACD60C07}" srcOrd="1" destOrd="0" parTransId="{EA307CB7-4159-4480-A673-84BCE4C8E690}" sibTransId="{A3AE3A48-F5DF-48D4-ADAF-8CCAAA89790E}"/>
    <dgm:cxn modelId="{512B89D0-1B87-412D-B182-3186DC9BC90C}" srcId="{846A11A0-7AC3-4B9D-8B5A-0E9D821A5092}" destId="{5BFF885D-54ED-4B88-ADDB-E225981E04DE}" srcOrd="0" destOrd="0" parTransId="{EA5CABE8-B626-4A54-8EC3-19AB2132F708}" sibTransId="{006328A2-B9EF-42DE-BEAF-8E1AD2C503AA}"/>
    <dgm:cxn modelId="{CE0F77DE-0D47-401D-A16E-E1D876A0B1FD}" type="presOf" srcId="{82AFA3BA-2636-4F94-BE0D-83FBACD60C07}" destId="{6CAC3AB0-66CE-484D-93C6-39C49318FB65}" srcOrd="0" destOrd="1" presId="urn:microsoft.com/office/officeart/2005/8/layout/hList1"/>
    <dgm:cxn modelId="{C7BB16ED-21E2-4F54-AA6D-BD7F4F7341E9}" type="presOf" srcId="{CB02E466-75A6-4179-8E50-0384509CD91E}" destId="{8C3CE9CF-42A4-4D23-BEFC-C8E6C93E5FD1}" srcOrd="0" destOrd="1" presId="urn:microsoft.com/office/officeart/2005/8/layout/hList1"/>
    <dgm:cxn modelId="{76A9EAFA-B841-4049-AD16-07946901BCBC}" srcId="{846A11A0-7AC3-4B9D-8B5A-0E9D821A5092}" destId="{CB02E466-75A6-4179-8E50-0384509CD91E}" srcOrd="1" destOrd="0" parTransId="{E31E08AD-B437-4799-907E-43545577F992}" sibTransId="{52A3BC0F-88ED-46C6-8172-3540977F0E16}"/>
    <dgm:cxn modelId="{CAC5ECFB-71ED-4EF2-A339-E289CC671D78}" type="presOf" srcId="{2161DC27-5767-4B63-A02F-3D3FA107D556}" destId="{6CAC3AB0-66CE-484D-93C6-39C49318FB65}" srcOrd="0" destOrd="0" presId="urn:microsoft.com/office/officeart/2005/8/layout/hList1"/>
    <dgm:cxn modelId="{4C89E7FD-32DD-4A87-91D4-88A8D3E51D51}" type="presOf" srcId="{E654D78A-FAF0-43B8-B240-DD9BF2A3ADF5}" destId="{0BE95DB4-A50F-46EB-A9BE-E7067AC7748D}" srcOrd="0" destOrd="0" presId="urn:microsoft.com/office/officeart/2005/8/layout/hList1"/>
    <dgm:cxn modelId="{F1EBB968-0B91-4FE7-845C-EBC0DD8CB71F}" type="presParOf" srcId="{BDAFE36B-EBED-4822-9E4A-C2F49DFBA5DE}" destId="{8915C6DD-F7A9-454B-89E1-9468BC21E58F}" srcOrd="0" destOrd="0" presId="urn:microsoft.com/office/officeart/2005/8/layout/hList1"/>
    <dgm:cxn modelId="{9AA55076-EC27-4726-903B-336FE060C32B}" type="presParOf" srcId="{8915C6DD-F7A9-454B-89E1-9468BC21E58F}" destId="{C504FE75-BF6F-428B-AFFE-1740A78AA262}" srcOrd="0" destOrd="0" presId="urn:microsoft.com/office/officeart/2005/8/layout/hList1"/>
    <dgm:cxn modelId="{46236D4A-0A31-4F8C-A1D6-7ED177859905}" type="presParOf" srcId="{8915C6DD-F7A9-454B-89E1-9468BC21E58F}" destId="{6CFF71B2-86D6-49EB-8E83-2325C35BAE4E}" srcOrd="1" destOrd="0" presId="urn:microsoft.com/office/officeart/2005/8/layout/hList1"/>
    <dgm:cxn modelId="{D7F77962-5BCD-4950-846A-B0FD1FA3F1A3}" type="presParOf" srcId="{BDAFE36B-EBED-4822-9E4A-C2F49DFBA5DE}" destId="{21122BE7-CA1D-4C09-B5C8-32FC0A6F7675}" srcOrd="1" destOrd="0" presId="urn:microsoft.com/office/officeart/2005/8/layout/hList1"/>
    <dgm:cxn modelId="{810399C4-6202-4884-AC64-D293ACAEDDB2}" type="presParOf" srcId="{BDAFE36B-EBED-4822-9E4A-C2F49DFBA5DE}" destId="{826F7158-ADCB-4483-86DD-91D1147671E4}" srcOrd="2" destOrd="0" presId="urn:microsoft.com/office/officeart/2005/8/layout/hList1"/>
    <dgm:cxn modelId="{3DBBD071-E412-4801-8A23-4672DC75D12A}" type="presParOf" srcId="{826F7158-ADCB-4483-86DD-91D1147671E4}" destId="{0BE95DB4-A50F-46EB-A9BE-E7067AC7748D}" srcOrd="0" destOrd="0" presId="urn:microsoft.com/office/officeart/2005/8/layout/hList1"/>
    <dgm:cxn modelId="{015B5F23-0C59-404A-A52B-5DFD48A3C664}" type="presParOf" srcId="{826F7158-ADCB-4483-86DD-91D1147671E4}" destId="{6CAC3AB0-66CE-484D-93C6-39C49318FB65}" srcOrd="1" destOrd="0" presId="urn:microsoft.com/office/officeart/2005/8/layout/hList1"/>
    <dgm:cxn modelId="{E0BFF1E9-BC3A-4020-8E37-698E5927B604}" type="presParOf" srcId="{BDAFE36B-EBED-4822-9E4A-C2F49DFBA5DE}" destId="{4F775156-6327-4BBD-84E7-C3C9556C8BAA}" srcOrd="3" destOrd="0" presId="urn:microsoft.com/office/officeart/2005/8/layout/hList1"/>
    <dgm:cxn modelId="{3E5669F8-33D8-4FDB-ACF0-1CF87DC15F83}" type="presParOf" srcId="{BDAFE36B-EBED-4822-9E4A-C2F49DFBA5DE}" destId="{2ED18C1E-EF07-4988-BC20-BC75FBF0675C}" srcOrd="4" destOrd="0" presId="urn:microsoft.com/office/officeart/2005/8/layout/hList1"/>
    <dgm:cxn modelId="{E7DAD02B-BFE6-4E87-9C2C-401C808087F2}" type="presParOf" srcId="{2ED18C1E-EF07-4988-BC20-BC75FBF0675C}" destId="{13FEA004-EF20-4DDD-BDDA-CDCD7C89449C}" srcOrd="0" destOrd="0" presId="urn:microsoft.com/office/officeart/2005/8/layout/hList1"/>
    <dgm:cxn modelId="{FA36B02B-7CEE-4296-9124-29A64598BC8F}" type="presParOf" srcId="{2ED18C1E-EF07-4988-BC20-BC75FBF0675C}" destId="{8C3CE9CF-42A4-4D23-BEFC-C8E6C93E5FD1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8627D-EEAA-4473-BA02-762E4C9F664B}">
      <dsp:nvSpPr>
        <dsp:cNvPr id="0" name=""/>
        <dsp:cNvSpPr/>
      </dsp:nvSpPr>
      <dsp:spPr>
        <a:xfrm rot="5400000">
          <a:off x="-153845" y="39096"/>
          <a:ext cx="1815854" cy="174523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теоретический</a:t>
          </a:r>
        </a:p>
      </dsp:txBody>
      <dsp:txXfrm rot="-5400000">
        <a:off x="-118533" y="876399"/>
        <a:ext cx="1745230" cy="70624"/>
      </dsp:txXfrm>
    </dsp:sp>
    <dsp:sp modelId="{3C40603D-9638-4037-A50D-32A308543D5B}">
      <dsp:nvSpPr>
        <dsp:cNvPr id="0" name=""/>
        <dsp:cNvSpPr/>
      </dsp:nvSpPr>
      <dsp:spPr>
        <a:xfrm rot="5400000">
          <a:off x="3792997" y="-2399581"/>
          <a:ext cx="1180926" cy="59876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изучение научной литературы по теме;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составление краткого анализа изученной литературы;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проведение анкетирования родителей и диагностики детей;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разработка перспективного плана работы по проекту с детьми и родителями.</a:t>
          </a:r>
          <a:endParaRPr lang="ru-RU" sz="1400" kern="1200" dirty="0"/>
        </a:p>
      </dsp:txBody>
      <dsp:txXfrm rot="-5400000">
        <a:off x="1389632" y="61432"/>
        <a:ext cx="5930009" cy="1065630"/>
      </dsp:txXfrm>
    </dsp:sp>
    <dsp:sp modelId="{3700499D-16CD-413A-8CA5-AA901D984305}">
      <dsp:nvSpPr>
        <dsp:cNvPr id="0" name=""/>
        <dsp:cNvSpPr/>
      </dsp:nvSpPr>
      <dsp:spPr>
        <a:xfrm rot="5400000">
          <a:off x="-153845" y="1663151"/>
          <a:ext cx="1815854" cy="174523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практический</a:t>
          </a:r>
        </a:p>
      </dsp:txBody>
      <dsp:txXfrm rot="-5400000">
        <a:off x="-118533" y="2500454"/>
        <a:ext cx="1745230" cy="70624"/>
      </dsp:txXfrm>
    </dsp:sp>
    <dsp:sp modelId="{5C2BAFEE-40F7-45C8-A924-1230424D0358}">
      <dsp:nvSpPr>
        <dsp:cNvPr id="0" name=""/>
        <dsp:cNvSpPr/>
      </dsp:nvSpPr>
      <dsp:spPr>
        <a:xfrm rot="5400000">
          <a:off x="3793307" y="-775836"/>
          <a:ext cx="1180305" cy="59876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реализация перспективного плана работы;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апробация подобранного материала. </a:t>
          </a:r>
          <a:endParaRPr lang="ru-RU" sz="1400" kern="1200" dirty="0"/>
        </a:p>
      </dsp:txBody>
      <dsp:txXfrm rot="-5400000">
        <a:off x="1389631" y="1685458"/>
        <a:ext cx="5930039" cy="1065069"/>
      </dsp:txXfrm>
    </dsp:sp>
    <dsp:sp modelId="{9B29FE1D-AA9E-4489-BF3E-CFF46EBA46B8}">
      <dsp:nvSpPr>
        <dsp:cNvPr id="0" name=""/>
        <dsp:cNvSpPr/>
      </dsp:nvSpPr>
      <dsp:spPr>
        <a:xfrm rot="5400000">
          <a:off x="-153845" y="3287206"/>
          <a:ext cx="1815854" cy="174523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</a:rPr>
            <a:t>заключительный</a:t>
          </a:r>
        </a:p>
      </dsp:txBody>
      <dsp:txXfrm rot="-5400000">
        <a:off x="-118533" y="4124509"/>
        <a:ext cx="1745230" cy="70624"/>
      </dsp:txXfrm>
    </dsp:sp>
    <dsp:sp modelId="{545AB025-704B-4CE1-B247-1FEA23152CE7}">
      <dsp:nvSpPr>
        <dsp:cNvPr id="0" name=""/>
        <dsp:cNvSpPr/>
      </dsp:nvSpPr>
      <dsp:spPr>
        <a:xfrm rot="5400000">
          <a:off x="3793307" y="848218"/>
          <a:ext cx="1180305" cy="59876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подведение итогов работы. 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анализ результатов по реализации проекта;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определение дальнейших перспектив;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представление результатов проекта.</a:t>
          </a:r>
          <a:endParaRPr lang="ru-RU" sz="1400" kern="1200" dirty="0"/>
        </a:p>
      </dsp:txBody>
      <dsp:txXfrm rot="-5400000">
        <a:off x="1389631" y="3309512"/>
        <a:ext cx="5930039" cy="10650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04FE75-BF6F-428B-AFFE-1740A78AA262}">
      <dsp:nvSpPr>
        <dsp:cNvPr id="0" name=""/>
        <dsp:cNvSpPr/>
      </dsp:nvSpPr>
      <dsp:spPr>
        <a:xfrm>
          <a:off x="2084" y="9250"/>
          <a:ext cx="2032793" cy="3456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Для педагога</a:t>
          </a:r>
        </a:p>
      </dsp:txBody>
      <dsp:txXfrm>
        <a:off x="2084" y="9250"/>
        <a:ext cx="2032793" cy="345600"/>
      </dsp:txXfrm>
    </dsp:sp>
    <dsp:sp modelId="{6CFF71B2-86D6-49EB-8E83-2325C35BAE4E}">
      <dsp:nvSpPr>
        <dsp:cNvPr id="0" name=""/>
        <dsp:cNvSpPr/>
      </dsp:nvSpPr>
      <dsp:spPr>
        <a:xfrm>
          <a:off x="2084" y="354850"/>
          <a:ext cx="2032793" cy="469395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ru-RU" sz="1200" b="0" kern="1200" dirty="0">
              <a:solidFill>
                <a:srgbClr val="11111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обогащение педагогического опыта;</a:t>
          </a:r>
          <a:endParaRPr lang="ru-RU" sz="12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обогащение предметно-развивающей среды;</a:t>
          </a:r>
          <a:endParaRPr lang="ru-RU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пополнение дидактического материала по разделу «Декоративно-прикладное искусство»;</a:t>
          </a:r>
          <a:endParaRPr lang="ru-RU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создание мини-музея «Народная умельцы».</a:t>
          </a:r>
          <a:endParaRPr lang="ru-RU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2084" y="354850"/>
        <a:ext cx="2032793" cy="4693950"/>
      </dsp:txXfrm>
    </dsp:sp>
    <dsp:sp modelId="{0BE95DB4-A50F-46EB-A9BE-E7067AC7748D}">
      <dsp:nvSpPr>
        <dsp:cNvPr id="0" name=""/>
        <dsp:cNvSpPr/>
      </dsp:nvSpPr>
      <dsp:spPr>
        <a:xfrm>
          <a:off x="2319469" y="34331"/>
          <a:ext cx="2032793" cy="3456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Для детей</a:t>
          </a:r>
        </a:p>
      </dsp:txBody>
      <dsp:txXfrm>
        <a:off x="2319469" y="34331"/>
        <a:ext cx="2032793" cy="345600"/>
      </dsp:txXfrm>
    </dsp:sp>
    <dsp:sp modelId="{6CAC3AB0-66CE-484D-93C6-39C49318FB65}">
      <dsp:nvSpPr>
        <dsp:cNvPr id="0" name=""/>
        <dsp:cNvSpPr/>
      </dsp:nvSpPr>
      <dsp:spPr>
        <a:xfrm>
          <a:off x="2319469" y="354850"/>
          <a:ext cx="2032793" cy="469395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ru-RU" sz="12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знание детьми народных промыслов, умение различать их виды;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имеют представление об истории возникновения предметов творчества, в каких центрах традиционных народных художественных промыслов России созданы изделия;</a:t>
          </a:r>
          <a:endParaRPr lang="ru-RU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положительная динамика сформированности нравственных качеств, эстетического восприятия, степени овладения детьми декоративным рисованием;</a:t>
          </a:r>
          <a:endParaRPr lang="ru-RU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умение составлять  узоры, композиции по мотивам народной декоративной росписи;</a:t>
          </a:r>
          <a:endParaRPr lang="ru-RU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коррекция имеющихся отклонений;</a:t>
          </a:r>
          <a:endParaRPr lang="ru-RU" sz="1200" kern="1200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200" kern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наличие положительного эмоционального отклика от своей деятельности.</a:t>
          </a:r>
          <a:endParaRPr lang="ru-RU" sz="1200" kern="1200" dirty="0"/>
        </a:p>
      </dsp:txBody>
      <dsp:txXfrm>
        <a:off x="2319469" y="354850"/>
        <a:ext cx="2032793" cy="4693950"/>
      </dsp:txXfrm>
    </dsp:sp>
    <dsp:sp modelId="{13FEA004-EF20-4DDD-BDDA-CDCD7C89449C}">
      <dsp:nvSpPr>
        <dsp:cNvPr id="0" name=""/>
        <dsp:cNvSpPr/>
      </dsp:nvSpPr>
      <dsp:spPr>
        <a:xfrm>
          <a:off x="4636854" y="9250"/>
          <a:ext cx="2032793" cy="34560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Для родителей</a:t>
          </a:r>
        </a:p>
      </dsp:txBody>
      <dsp:txXfrm>
        <a:off x="4636854" y="9250"/>
        <a:ext cx="2032793" cy="345600"/>
      </dsp:txXfrm>
    </dsp:sp>
    <dsp:sp modelId="{8C3CE9CF-42A4-4D23-BEFC-C8E6C93E5FD1}">
      <dsp:nvSpPr>
        <dsp:cNvPr id="0" name=""/>
        <dsp:cNvSpPr/>
      </dsp:nvSpPr>
      <dsp:spPr>
        <a:xfrm>
          <a:off x="4636854" y="354850"/>
          <a:ext cx="2032793" cy="469395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  знаний о народных декоративных изделиях;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заинтересованности родителей в решении проблем эстетического и нравственно-патриотического воспитания детей;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активная помощь в оформлении выставки «Народные умельцы» (совместная работа детей с родителями);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200" kern="1200" dirty="0"/>
        </a:p>
      </dsp:txBody>
      <dsp:txXfrm>
        <a:off x="4636854" y="354850"/>
        <a:ext cx="2032793" cy="4693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0.32784</cdr:x>
      <cdr:y>0.18825</cdr:y>
    </cdr:from>
    <cdr:to>
      <cdr:x>0.47619</cdr:x>
      <cdr:y>0.37234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C22D2A7C-B7F8-A36E-AF83-0840DCD55C4A}"/>
            </a:ext>
          </a:extLst>
        </cdr:cNvPr>
        <cdr:cNvSpPr txBox="1"/>
      </cdr:nvSpPr>
      <cdr:spPr>
        <a:xfrm xmlns:a="http://schemas.openxmlformats.org/drawingml/2006/main">
          <a:off x="2020710" y="9350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/>
            <a:t>(авт. </a:t>
          </a:r>
          <a:r>
            <a:rPr lang="ru-RU" sz="1600" dirty="0" err="1"/>
            <a:t>Соломенникова</a:t>
          </a:r>
          <a:r>
            <a:rPr lang="ru-RU" sz="1600" dirty="0"/>
            <a:t> О.А.)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4E148-431C-48E6-9C79-688C898ED610}" type="datetimeFigureOut">
              <a:rPr lang="ru-RU" smtClean="0"/>
              <a:t>08.01.2023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BEBE9-C4D8-4EB6-929F-88E7251830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4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22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10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11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2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539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3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6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126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047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3791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7086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16BCF-733C-4B73-9CB6-2D037FF2748D}" type="datetimeFigureOut">
              <a:rPr lang="ru-RU" smtClean="0"/>
              <a:t>08.01.2023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A8066-5C35-4C6D-9955-3C09A86D138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569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60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12" Type="http://schemas.openxmlformats.org/officeDocument/2006/relationships/image" Target="../media/image59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jpeg"/><Relationship Id="rId9" Type="http://schemas.openxmlformats.org/officeDocument/2006/relationships/image" Target="../media/image56.jpeg"/><Relationship Id="rId1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11" Type="http://schemas.openxmlformats.org/officeDocument/2006/relationships/image" Target="../media/image85.jpe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jpeg"/><Relationship Id="rId9" Type="http://schemas.openxmlformats.org/officeDocument/2006/relationships/image" Target="../media/image8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png"/><Relationship Id="rId7" Type="http://schemas.openxmlformats.org/officeDocument/2006/relationships/image" Target="../media/image97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9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3" Type="http://schemas.openxmlformats.org/officeDocument/2006/relationships/image" Target="../media/image131.jpeg"/><Relationship Id="rId7" Type="http://schemas.openxmlformats.org/officeDocument/2006/relationships/image" Target="../media/image135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jpeg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7" Type="http://schemas.openxmlformats.org/officeDocument/2006/relationships/image" Target="../media/image14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eg"/><Relationship Id="rId3" Type="http://schemas.openxmlformats.org/officeDocument/2006/relationships/image" Target="../media/image145.jpeg"/><Relationship Id="rId7" Type="http://schemas.openxmlformats.org/officeDocument/2006/relationships/image" Target="../media/image14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jpeg"/><Relationship Id="rId13" Type="http://schemas.openxmlformats.org/officeDocument/2006/relationships/image" Target="../media/image161.jpeg"/><Relationship Id="rId3" Type="http://schemas.openxmlformats.org/officeDocument/2006/relationships/image" Target="../media/image151.jpeg"/><Relationship Id="rId7" Type="http://schemas.openxmlformats.org/officeDocument/2006/relationships/image" Target="../media/image155.jpeg"/><Relationship Id="rId12" Type="http://schemas.openxmlformats.org/officeDocument/2006/relationships/image" Target="../media/image16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jpeg"/><Relationship Id="rId11" Type="http://schemas.openxmlformats.org/officeDocument/2006/relationships/image" Target="../media/image159.jpeg"/><Relationship Id="rId5" Type="http://schemas.openxmlformats.org/officeDocument/2006/relationships/image" Target="../media/image153.jpeg"/><Relationship Id="rId15" Type="http://schemas.openxmlformats.org/officeDocument/2006/relationships/image" Target="../media/image163.jpeg"/><Relationship Id="rId10" Type="http://schemas.openxmlformats.org/officeDocument/2006/relationships/image" Target="../media/image158.jpeg"/><Relationship Id="rId4" Type="http://schemas.openxmlformats.org/officeDocument/2006/relationships/image" Target="../media/image152.jpeg"/><Relationship Id="rId9" Type="http://schemas.openxmlformats.org/officeDocument/2006/relationships/image" Target="../media/image157.jpeg"/><Relationship Id="rId14" Type="http://schemas.openxmlformats.org/officeDocument/2006/relationships/image" Target="../media/image16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C4986-6F05-75A9-681B-60E7A6A850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011745-80DB-936D-7C9B-4D1FD52C7E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4AD330-EAAD-CBEE-EC78-497CCC64B9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95914F-6F6B-9725-7611-31992110F785}"/>
              </a:ext>
            </a:extLst>
          </p:cNvPr>
          <p:cNvSpPr txBox="1"/>
          <p:nvPr/>
        </p:nvSpPr>
        <p:spPr>
          <a:xfrm>
            <a:off x="411245" y="1166159"/>
            <a:ext cx="8321510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«Народно-прикладное искусство</a:t>
            </a:r>
          </a:p>
          <a:p>
            <a:pPr algn="ctr"/>
            <a:r>
              <a:rPr lang="ru-RU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 как эффективное  средство в решении</a:t>
            </a:r>
          </a:p>
          <a:p>
            <a:pPr algn="ctr"/>
            <a:r>
              <a:rPr lang="ru-RU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 познавательных и коррекционных задач</a:t>
            </a:r>
          </a:p>
          <a:p>
            <a:pPr algn="ctr"/>
            <a:r>
              <a:rPr lang="ru-RU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 в работе с детьми </a:t>
            </a:r>
            <a:r>
              <a:rPr lang="en-US" sz="3200">
                <a:solidFill>
                  <a:srgbClr val="C00000"/>
                </a:solidFill>
                <a:latin typeface="Comic Sans MS" panose="030F0702030302020204" pitchFamily="66" charset="0"/>
              </a:rPr>
              <a:t>c </a:t>
            </a:r>
            <a:r>
              <a:rPr lang="ru-RU" sz="3200">
                <a:solidFill>
                  <a:srgbClr val="C00000"/>
                </a:solidFill>
                <a:latin typeface="Comic Sans MS" panose="030F0702030302020204" pitchFamily="66" charset="0"/>
              </a:rPr>
              <a:t>ОВЗ</a:t>
            </a:r>
            <a:r>
              <a:rPr lang="ru-RU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»</a:t>
            </a:r>
          </a:p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FC205F-115F-AD2F-3443-063C8638FDE4}"/>
              </a:ext>
            </a:extLst>
          </p:cNvPr>
          <p:cNvSpPr txBox="1"/>
          <p:nvPr/>
        </p:nvSpPr>
        <p:spPr>
          <a:xfrm>
            <a:off x="1148247" y="519828"/>
            <a:ext cx="7295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dirty="0"/>
              <a:t>детский сад №7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48544E-472D-B177-7DAC-53099B2D1DE3}"/>
              </a:ext>
            </a:extLst>
          </p:cNvPr>
          <p:cNvSpPr txBox="1"/>
          <p:nvPr/>
        </p:nvSpPr>
        <p:spPr>
          <a:xfrm>
            <a:off x="6287254" y="3463682"/>
            <a:ext cx="19883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/>
              <a:t>подготовили:</a:t>
            </a:r>
          </a:p>
          <a:p>
            <a:pPr algn="r"/>
            <a:r>
              <a:rPr lang="ru-RU" dirty="0"/>
              <a:t> Скрипникова Т.А.,</a:t>
            </a:r>
          </a:p>
          <a:p>
            <a:pPr algn="r"/>
            <a:r>
              <a:rPr lang="ru-RU" dirty="0" err="1"/>
              <a:t>Горбанева</a:t>
            </a:r>
            <a:r>
              <a:rPr lang="ru-RU" dirty="0"/>
              <a:t> Т.Н., </a:t>
            </a:r>
          </a:p>
          <a:p>
            <a:pPr algn="r"/>
            <a:r>
              <a:rPr lang="ru-RU" dirty="0"/>
              <a:t>воспитатели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A680A7-31FF-57CC-2A43-6679EA4959CE}"/>
              </a:ext>
            </a:extLst>
          </p:cNvPr>
          <p:cNvSpPr txBox="1"/>
          <p:nvPr/>
        </p:nvSpPr>
        <p:spPr>
          <a:xfrm>
            <a:off x="3939822" y="5691841"/>
            <a:ext cx="1545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Новочеркасск</a:t>
            </a:r>
          </a:p>
          <a:p>
            <a:pPr algn="ctr"/>
            <a:r>
              <a:rPr lang="ru-RU" dirty="0"/>
              <a:t>2022г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1AD9C3-8C04-C547-B9EC-120154C64DA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305" y="3294066"/>
            <a:ext cx="4286325" cy="24110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78471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94C03-1150-FCB0-EF11-CF72B8CA65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6923F1F-E43B-AD06-B1E9-872E452A04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2D8E5B-FE3D-114A-407F-A076F11EC8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78171-6DE5-96C9-0A69-97513F9CD325}"/>
              </a:ext>
            </a:extLst>
          </p:cNvPr>
          <p:cNvSpPr txBox="1"/>
          <p:nvPr/>
        </p:nvSpPr>
        <p:spPr>
          <a:xfrm>
            <a:off x="465666" y="508883"/>
            <a:ext cx="799253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u="sng" dirty="0">
                <a:solidFill>
                  <a:srgbClr val="C00000"/>
                </a:solidFill>
                <a:latin typeface="Comic Sans MS" panose="030F0702030302020204" pitchFamily="66" charset="0"/>
              </a:rPr>
              <a:t>Актуальность:</a:t>
            </a:r>
            <a:r>
              <a:rPr lang="ru-RU" sz="1200" b="1" u="sng" dirty="0"/>
              <a:t> </a:t>
            </a:r>
          </a:p>
          <a:p>
            <a:pPr algn="just"/>
            <a:r>
              <a:rPr lang="ru-RU" sz="1200" dirty="0"/>
              <a:t>В ФГОС ДОО одной из целей, связанных с модернизацией содержания общего образования, является гуманистическая направленность образования. Она обуславливает личностно-ориентированную модель взаимодействия, развитие личности ребёнка, его творческого потенциала. Процесс глубоких перемен, происходящих в современном образовании, выдвигает в качестве приоритетной проблему развития творчества, мышления, способствующего формированию разносторонне развитой личности, отличающейся неповторимостью, оригинальностью.</a:t>
            </a:r>
          </a:p>
          <a:p>
            <a:pPr algn="just"/>
            <a:r>
              <a:rPr lang="ru-RU" sz="1200" dirty="0"/>
              <a:t>Так как наш детский сад посещают дети с ОВЗ, то эта работа предусматривает создание для них специальной коррекционно-развивающей среды, обеспечивающей адекватные условия и равные с обычными детьми возможности для получения образования в пределах специальных образовательных стандартов, лечение и оздоровление, воспитание, коррекцию нарушений развития, социальную адаптацию. Мы заметили, что настоящий интерес у детей вызывает народная игрушка. Народные игрушки, выполненные из дерева, глины, ткани,  привлекают всех детей и особенно детей с ОВЗ. Тепло природного материала дает особые тактильные ощущения. Эти игрушки практически значимы, ими можно постучать, сложить, разобрать, посвистеть.</a:t>
            </a:r>
          </a:p>
          <a:p>
            <a:pPr algn="just"/>
            <a:r>
              <a:rPr lang="ru-RU" sz="1200" dirty="0"/>
              <a:t>Участвуя в росписи, изготовлении изделий народных промыслов, дети с ОВЗ проходят путь от простого интереса, к приобретению определенных навыков и умений. Дети учатся доводить начатое дело до конца, элементы росписи не вызывают у детей страха, так как просты в исполнении.  Положительные эмоции, желание, познавательный интерес, вера в свои возможности, отсутствие страха и боязни, что что-то может не получиться- залог успешной работы с детьми с ОВЗ. При планировании педагогической деятельности по ознакомлению и приобщению детей с ОВЗ к народному декоративно- прикладному искусству, главным остается развитие индивидуальных возможностей и способностей каждого ребенка. В работе с детьми с ограниченными возможностями здоровья важно и полезно использовать различные средства деятельности, поскольку дети затрудняются в словесном выражении своих эмоций и переживаний. Детям легче выразить себя в изобразительном, декоративно-прикладном творчестве. </a:t>
            </a:r>
          </a:p>
          <a:p>
            <a:pPr algn="just"/>
            <a:r>
              <a:rPr lang="ru-RU" sz="1200" dirty="0"/>
              <a:t>О роли и значении народного декоративного искусства в воспитании детей писали многие ученые. Они отмечали, что искусство пробуждает первые яркие, образные представления о Родине, её культуре, способствует воспитанию чувства прекрасного, развивает творческие способности детей, повышает интерес дошкольников к культурному наследию России. Народное искусство является национальным по содержанию, поэтому способно активно воздействовать на духовное развитие человека, на формирование патриотических чувств у ребёнка. </a:t>
            </a:r>
          </a:p>
          <a:p>
            <a:pPr algn="just"/>
            <a:r>
              <a:rPr lang="ru-RU" sz="12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1200" b="1" u="sng" dirty="0">
                <a:solidFill>
                  <a:srgbClr val="C00000"/>
                </a:solidFill>
                <a:latin typeface="Comic Sans MS" panose="030F0702030302020204" pitchFamily="66" charset="0"/>
              </a:rPr>
              <a:t>Гипотеза:</a:t>
            </a:r>
          </a:p>
          <a:p>
            <a:pPr algn="just"/>
            <a:r>
              <a:rPr lang="ru-RU" sz="1200" dirty="0"/>
              <a:t>Участие детей в проекте позволит обогатить их знания и представления о народно-прикладном искусстве России, будет способствовать формированию нравственно-патриотических качеств, развитию познавательной деятельности и связной речи, мелкой моторики пальцев, логического мышления, концентрации внимания, коррекции имеющихся отклонений.</a:t>
            </a:r>
          </a:p>
          <a:p>
            <a:pPr algn="just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7304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495DF0-BF75-BB4C-973E-1A3321F46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21C5E3-3200-E643-6BE1-8411D47245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6317B285-83FF-9B54-8E65-54D003115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5358" y="1690689"/>
            <a:ext cx="2251453" cy="3001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3980BC-09E7-D8C8-E25A-E04FD947C2B7}"/>
              </a:ext>
            </a:extLst>
          </p:cNvPr>
          <p:cNvSpPr txBox="1"/>
          <p:nvPr/>
        </p:nvSpPr>
        <p:spPr>
          <a:xfrm>
            <a:off x="718961" y="922488"/>
            <a:ext cx="602785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для  педагога: 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компетентности педагога в области декоративно-прикладного искусства России.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для  педагога:</a:t>
            </a:r>
            <a:endParaRPr lang="ru-RU" sz="2000" dirty="0">
              <a:solidFill>
                <a:srgbClr val="C0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Изучить научную,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учебно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методическую литературу по вопросу русских народных промыслов;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Изучить опыт других педагогов – специалистов в этой области;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Использовать полученный опыт в работе с детьми;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Создать систему работы с детьми и родителями;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Обобщить свой педагогический опыт.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96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DA680-22F6-9900-99F4-7AAB32A3C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4E31C3-DED0-301A-2B5F-17A86F03A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62A1A4-ADC6-CA5E-A76B-B97FEC4EF60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CA3F91-EF21-C174-90C9-27F7CACFDE42}"/>
              </a:ext>
            </a:extLst>
          </p:cNvPr>
          <p:cNvSpPr txBox="1"/>
          <p:nvPr/>
        </p:nvSpPr>
        <p:spPr>
          <a:xfrm>
            <a:off x="628650" y="681037"/>
            <a:ext cx="78867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</a:rPr>
              <a:t>Цель для работы с детьми:</a:t>
            </a:r>
            <a:r>
              <a:rPr lang="ru-RU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ru-RU" sz="1400" dirty="0"/>
              <a:t>создать условия для приобщения детей к истокам народной культуры средствами декоративно-прикладного искусства, развитие мелкой моторики и творческих способностей детей старшего дошкольного возраста через ознакомление с декоративно-прикладным творчеством.</a:t>
            </a:r>
          </a:p>
          <a:p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</a:rPr>
              <a:t>Задачи для работы с детьми:        </a:t>
            </a:r>
          </a:p>
          <a:p>
            <a:r>
              <a:rPr lang="ru-RU" sz="1200" i="1" u="sng" dirty="0"/>
              <a:t>Образовательные:</a:t>
            </a:r>
          </a:p>
          <a:p>
            <a:r>
              <a:rPr lang="ru-RU" sz="1200" dirty="0"/>
              <a:t>•	знакомить детей различными видами изобразительной деятельности, многообразием художественных материалов и приёмами работы с ними, закреплять приобретённые умения и навыки и показывать детям широту их возможного применения;</a:t>
            </a:r>
          </a:p>
          <a:p>
            <a:r>
              <a:rPr lang="ru-RU" sz="1200" dirty="0"/>
              <a:t>•	формировать навыки  использования  нетрадиционных техник  рисования; </a:t>
            </a:r>
          </a:p>
          <a:p>
            <a:r>
              <a:rPr lang="ru-RU" sz="1200" dirty="0"/>
              <a:t>•	обучать умению планирования своей работы.</a:t>
            </a:r>
          </a:p>
          <a:p>
            <a:r>
              <a:rPr lang="ru-RU" sz="1200" i="1" u="sng" dirty="0"/>
              <a:t>Развивающие:</a:t>
            </a:r>
          </a:p>
          <a:p>
            <a:r>
              <a:rPr lang="ru-RU" sz="1200" dirty="0"/>
              <a:t>•	формировать  творческое  мышление,  устойчивый  интерес  к  художественной деятельности;</a:t>
            </a:r>
          </a:p>
          <a:p>
            <a:r>
              <a:rPr lang="ru-RU" sz="1200" dirty="0"/>
              <a:t>•	развивать художественный вкус, фантазию, изобретательность, пространственное воображение;</a:t>
            </a:r>
          </a:p>
          <a:p>
            <a:r>
              <a:rPr lang="ru-RU" sz="1200" dirty="0"/>
              <a:t>•	формировать умения и навыки,  необходимые  для  создания  творческих  работ;</a:t>
            </a:r>
          </a:p>
          <a:p>
            <a:r>
              <a:rPr lang="ru-RU" sz="1200" dirty="0"/>
              <a:t>•	развивать  желание  экспериментировать,  проявляя  яркие  </a:t>
            </a:r>
            <a:r>
              <a:rPr lang="ru-RU" sz="1200" dirty="0" err="1"/>
              <a:t>познава</a:t>
            </a:r>
            <a:r>
              <a:rPr lang="ru-RU" sz="1200" dirty="0"/>
              <a:t>-тельные чувства: удивление, сомнение,  радость от узнавания  нового.</a:t>
            </a:r>
          </a:p>
          <a:p>
            <a:r>
              <a:rPr lang="ru-RU" sz="1200" i="1" u="sng" dirty="0"/>
              <a:t>Воспитательные:</a:t>
            </a:r>
          </a:p>
          <a:p>
            <a:r>
              <a:rPr lang="ru-RU" sz="1200" dirty="0"/>
              <a:t>•	воспитывать трудолюбие и  желание добиваться  успеха  собственным  трудом;</a:t>
            </a:r>
          </a:p>
          <a:p>
            <a:r>
              <a:rPr lang="ru-RU" sz="1200" dirty="0"/>
              <a:t>•	формировать чувство гордости и ответственности за свою страну, ее культурное наследие;</a:t>
            </a:r>
          </a:p>
          <a:p>
            <a:r>
              <a:rPr lang="ru-RU" sz="1200" dirty="0"/>
              <a:t>•	воспитывать  аккуратность в работе, умение довести ее до конца.</a:t>
            </a:r>
          </a:p>
          <a:p>
            <a:r>
              <a:rPr lang="ru-RU" sz="1200" i="1" u="sng" dirty="0"/>
              <a:t>Коррекционные:</a:t>
            </a:r>
          </a:p>
          <a:p>
            <a:r>
              <a:rPr lang="ru-RU" sz="1200" dirty="0"/>
              <a:t>•	развивать сенсорное и чувственное восприятия окружающего мира;</a:t>
            </a:r>
          </a:p>
          <a:p>
            <a:r>
              <a:rPr lang="ru-RU" sz="1200" dirty="0"/>
              <a:t>•	способствовать решению эмоционально-волевых проблем ребенка;</a:t>
            </a:r>
          </a:p>
          <a:p>
            <a:r>
              <a:rPr lang="ru-RU" sz="1200" dirty="0"/>
              <a:t>•	развивать пространственные представления, двигательную координацию, </a:t>
            </a:r>
          </a:p>
          <a:p>
            <a:r>
              <a:rPr lang="ru-RU" sz="1200" dirty="0"/>
              <a:t>мелкую моторику,  осознание собственного тела,</a:t>
            </a:r>
          </a:p>
          <a:p>
            <a:r>
              <a:rPr lang="ru-RU" sz="1200" dirty="0"/>
              <a:t>•	формировать позитивную самооценку ребенка.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4FEA78-DFED-D7D5-0752-33F365ED16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2444" y="4572034"/>
            <a:ext cx="2562578" cy="1920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3852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F33BEF-5683-7872-787C-62B4A649EE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153172-0F6E-28DB-8FF1-070698106506}"/>
              </a:ext>
            </a:extLst>
          </p:cNvPr>
          <p:cNvSpPr txBox="1"/>
          <p:nvPr/>
        </p:nvSpPr>
        <p:spPr>
          <a:xfrm>
            <a:off x="3341511" y="575734"/>
            <a:ext cx="2762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Этапы проекта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5B562D2D-11CA-BE33-97A7-2B179E85CC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409917"/>
              </p:ext>
            </p:extLst>
          </p:nvPr>
        </p:nvGraphicFramePr>
        <p:xfrm>
          <a:off x="835377" y="1210733"/>
          <a:ext cx="7258756" cy="5071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9E4C79-F698-2CFF-BF9A-9CF32575DEA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729111" y="3429000"/>
            <a:ext cx="2858850" cy="2853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8223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94C03-1150-FCB0-EF11-CF72B8CA65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6923F1F-E43B-AD06-B1E9-872E452A04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2D8E5B-FE3D-114A-407F-A076F11EC8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3BABFA9E-73F9-11CD-3C48-0E749A36C1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2507131"/>
              </p:ext>
            </p:extLst>
          </p:nvPr>
        </p:nvGraphicFramePr>
        <p:xfrm>
          <a:off x="1490134" y="863599"/>
          <a:ext cx="6163732" cy="496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288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F8C881-08F0-55D1-84F4-98F23F8464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30A515-1F6D-EB9F-8BB4-DD4FA5FFCF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247" y="885475"/>
            <a:ext cx="2246488" cy="16848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067A4C-5AF2-C38D-F0BA-D6CCEF0583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440" y="2048408"/>
            <a:ext cx="2556934" cy="12386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3F52F8-816C-26E8-B6F0-F5E09382AF6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48365" y="4999840"/>
            <a:ext cx="1050793" cy="14010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8AF5F70-A3E8-911A-63FE-37913E957C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8200" y="920361"/>
            <a:ext cx="2731911" cy="16499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771727-C9F2-5129-0C2D-3E26ADE5501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183" y="3637089"/>
            <a:ext cx="1561159" cy="11708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3E3ACD-AD66-527B-0675-3DCFA1A3237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264" y="2951569"/>
            <a:ext cx="1846200" cy="13846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AFB80D-62AD-5A37-A611-64F1EB88AD6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8602" y="4554043"/>
            <a:ext cx="1844795" cy="13835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36028D9-DDEF-E361-ED53-D45E0C7534C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963" y="3664627"/>
            <a:ext cx="1283305" cy="18260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9D58C17-84C6-FA71-2C5C-E5F030AD68F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506" y="4134565"/>
            <a:ext cx="1257608" cy="18864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A27EA3-2AB3-C081-DCB7-2EDAD7999D6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3406" y="2747222"/>
            <a:ext cx="1226407" cy="16222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033AAE3-451E-C2C2-6BA9-978C21DCA8AB}"/>
              </a:ext>
            </a:extLst>
          </p:cNvPr>
          <p:cNvSpPr txBox="1"/>
          <p:nvPr/>
        </p:nvSpPr>
        <p:spPr>
          <a:xfrm>
            <a:off x="1317817" y="458352"/>
            <a:ext cx="59683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При подготовке к работе над проектов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 были созданы: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AE0D77-1C86-D54A-ACDE-88FCE84B19BE}"/>
              </a:ext>
            </a:extLst>
          </p:cNvPr>
          <p:cNvSpPr txBox="1"/>
          <p:nvPr/>
        </p:nvSpPr>
        <p:spPr>
          <a:xfrm>
            <a:off x="581927" y="3218128"/>
            <a:ext cx="3268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Лэпбук</a:t>
            </a:r>
            <a:r>
              <a:rPr lang="ru-RU" dirty="0"/>
              <a:t> «Народное творчество»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EE096E-8232-570B-086B-9B8783EA64D0}"/>
              </a:ext>
            </a:extLst>
          </p:cNvPr>
          <p:cNvSpPr txBox="1"/>
          <p:nvPr/>
        </p:nvSpPr>
        <p:spPr>
          <a:xfrm>
            <a:off x="339752" y="4708439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Дидактические игры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F7C07B-8C8C-B8F8-F3DE-CD0B236E5947}"/>
              </a:ext>
            </a:extLst>
          </p:cNvPr>
          <p:cNvSpPr txBox="1"/>
          <p:nvPr/>
        </p:nvSpPr>
        <p:spPr>
          <a:xfrm>
            <a:off x="2474963" y="5856433"/>
            <a:ext cx="304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Консультации для родителей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F10821-E3D9-D1AF-3508-46BCF2E54199}"/>
              </a:ext>
            </a:extLst>
          </p:cNvPr>
          <p:cNvSpPr txBox="1"/>
          <p:nvPr/>
        </p:nvSpPr>
        <p:spPr>
          <a:xfrm>
            <a:off x="5339645" y="2432060"/>
            <a:ext cx="3047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Выставка изделий народных </a:t>
            </a:r>
          </a:p>
          <a:p>
            <a:r>
              <a:rPr lang="ru-RU" dirty="0"/>
              <a:t>промыслов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F7D418-1BF1-899A-C9BB-1D408922CD45}"/>
              </a:ext>
            </a:extLst>
          </p:cNvPr>
          <p:cNvSpPr txBox="1"/>
          <p:nvPr/>
        </p:nvSpPr>
        <p:spPr>
          <a:xfrm>
            <a:off x="6391449" y="4229427"/>
            <a:ext cx="4043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Картотека игр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D9BE30-5D69-F3DD-BE60-5BB5669D18F0}"/>
              </a:ext>
            </a:extLst>
          </p:cNvPr>
          <p:cNvSpPr txBox="1"/>
          <p:nvPr/>
        </p:nvSpPr>
        <p:spPr>
          <a:xfrm>
            <a:off x="5941852" y="5889745"/>
            <a:ext cx="2859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Информационные буклеты</a:t>
            </a:r>
          </a:p>
        </p:txBody>
      </p:sp>
    </p:spTree>
    <p:extLst>
      <p:ext uri="{BB962C8B-B14F-4D97-AF65-F5344CB8AC3E}">
        <p14:creationId xmlns:p14="http://schemas.microsoft.com/office/powerpoint/2010/main" val="103135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F33BEF-5683-7872-787C-62B4A649EE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4F602E-FA50-F8A9-9FA5-B27B0331E4FC}"/>
              </a:ext>
            </a:extLst>
          </p:cNvPr>
          <p:cNvSpPr txBox="1"/>
          <p:nvPr/>
        </p:nvSpPr>
        <p:spPr>
          <a:xfrm flipH="1">
            <a:off x="2517422" y="538255"/>
            <a:ext cx="616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Предполагаемый результат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0582EB-04F4-DD5F-7CFD-66B2F4739D0A}"/>
              </a:ext>
            </a:extLst>
          </p:cNvPr>
          <p:cNvSpPr txBox="1"/>
          <p:nvPr/>
        </p:nvSpPr>
        <p:spPr>
          <a:xfrm>
            <a:off x="824089" y="1277500"/>
            <a:ext cx="465102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4B34CAB2-C400-C1F3-8088-1FF5023477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062640"/>
              </p:ext>
            </p:extLst>
          </p:nvPr>
        </p:nvGraphicFramePr>
        <p:xfrm>
          <a:off x="1343378" y="1061475"/>
          <a:ext cx="6671733" cy="5058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BF1B7C-A916-FC94-CFDA-186BF5F4C32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271" y="3590501"/>
            <a:ext cx="3254329" cy="2440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2C5AB0-F600-7E69-65BB-D7946A0F6CF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2813" y="3955815"/>
            <a:ext cx="1629410" cy="2686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5157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9072F8-312D-FE92-CD83-A7FECB92D2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3456FC-DD5A-2145-7A55-CE0CCE3D6F82}"/>
              </a:ext>
            </a:extLst>
          </p:cNvPr>
          <p:cNvSpPr txBox="1"/>
          <p:nvPr/>
        </p:nvSpPr>
        <p:spPr>
          <a:xfrm>
            <a:off x="1511619" y="632179"/>
            <a:ext cx="72426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Рассматривание альбомов , презентаций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99A599-E55B-DE58-2915-6214DCD9ABCA}"/>
              </a:ext>
            </a:extLst>
          </p:cNvPr>
          <p:cNvSpPr txBox="1"/>
          <p:nvPr/>
        </p:nvSpPr>
        <p:spPr>
          <a:xfrm>
            <a:off x="914400" y="1335491"/>
            <a:ext cx="79371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Цель:  формировать у детей познавательный интерес</a:t>
            </a:r>
          </a:p>
          <a:p>
            <a:pPr algn="ctr"/>
            <a:r>
              <a:rPr lang="ru-RU" dirty="0"/>
              <a:t> к русской народной культуре через ознакомление с народными промыслами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03650E-E48A-DA11-9019-85F908A339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8774" y="3115732"/>
            <a:ext cx="2332567" cy="31100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013EBB-B6D6-8A4D-5164-A5C2E9C2D6E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2141736"/>
            <a:ext cx="2247900" cy="29972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2B3D47-5004-DB65-70CA-3CC03C6D638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7939" y="2141736"/>
            <a:ext cx="22479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27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5E0526-C93B-B3DF-E7AF-E36CDABCF3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A7BCC2-1ED4-15D9-3F87-31FE4258142A}"/>
              </a:ext>
            </a:extLst>
          </p:cNvPr>
          <p:cNvSpPr txBox="1"/>
          <p:nvPr/>
        </p:nvSpPr>
        <p:spPr>
          <a:xfrm>
            <a:off x="1163855" y="508001"/>
            <a:ext cx="68162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Посещение выставки народных промыслов 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городской библиотеке им. А. Гайдара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8843F-BAB8-D213-4E64-09F7D7A889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0496" y="1338998"/>
            <a:ext cx="2028905" cy="2338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B89245-96E3-370B-E7EA-64909CF9A2F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97" y="3541456"/>
            <a:ext cx="1821607" cy="24288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9394FD-EEC9-D578-EA86-2BF1C024CF0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253" y="3880263"/>
            <a:ext cx="2897482" cy="21731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83E1BA-4587-1AD7-85DF-21D0D8163AF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80179" y="1541386"/>
            <a:ext cx="2090841" cy="173534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1393127-F99A-5668-9B0B-2FED3180FB0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6123" y="1338998"/>
            <a:ext cx="1905949" cy="254126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964E650-E200-8E3F-DB5A-1EBC4AEDFD0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748" y="4302948"/>
            <a:ext cx="1964267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49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B6EC4D-1B26-9381-FCA5-AD11833CF3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9E96C8-242A-2AFC-CA95-7E7D0A3EAB4C}"/>
              </a:ext>
            </a:extLst>
          </p:cNvPr>
          <p:cNvSpPr txBox="1"/>
          <p:nvPr/>
        </p:nvSpPr>
        <p:spPr>
          <a:xfrm>
            <a:off x="3549551" y="908983"/>
            <a:ext cx="275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/>
              <a:t>Настольно-печатные игры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7D0DC0-6B1E-0B73-D618-DCC765C89B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347" y="714907"/>
            <a:ext cx="2262267" cy="30163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FBBE54-2D00-182A-6E01-885A9E10E0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425" y="3271374"/>
            <a:ext cx="2262267" cy="30163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B50A93-BF6C-EB43-6303-AE494AB0D94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08" y="991569"/>
            <a:ext cx="2792569" cy="20944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929EC3-71DA-540F-FFE6-1F5A2F4D9A0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8973" y="3839169"/>
            <a:ext cx="3264748" cy="24485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14D939-E16C-BE75-6576-BF781F07FBFD}"/>
              </a:ext>
            </a:extLst>
          </p:cNvPr>
          <p:cNvSpPr txBox="1"/>
          <p:nvPr/>
        </p:nvSpPr>
        <p:spPr>
          <a:xfrm>
            <a:off x="742599" y="2979198"/>
            <a:ext cx="1940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«Подбери наряд»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894FE-3435-FF69-92CC-3073D50AB704}"/>
              </a:ext>
            </a:extLst>
          </p:cNvPr>
          <p:cNvSpPr txBox="1"/>
          <p:nvPr/>
        </p:nvSpPr>
        <p:spPr>
          <a:xfrm>
            <a:off x="3062561" y="5867053"/>
            <a:ext cx="183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«Найди пару»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7B262F-A8AB-79D7-20D1-9B5F7BEF7142}"/>
              </a:ext>
            </a:extLst>
          </p:cNvPr>
          <p:cNvSpPr txBox="1"/>
          <p:nvPr/>
        </p:nvSpPr>
        <p:spPr>
          <a:xfrm>
            <a:off x="4572000" y="3394557"/>
            <a:ext cx="2092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«Собери картинку»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206887-1AB9-4795-FE99-590C5B097588}"/>
              </a:ext>
            </a:extLst>
          </p:cNvPr>
          <p:cNvSpPr txBox="1"/>
          <p:nvPr/>
        </p:nvSpPr>
        <p:spPr>
          <a:xfrm flipH="1">
            <a:off x="3446676" y="1509872"/>
            <a:ext cx="2579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Цель: закреплять знания детей о народно-декоративных росписях.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555D1D-6644-002B-0AE0-E1E5AEB1B6FB}"/>
              </a:ext>
            </a:extLst>
          </p:cNvPr>
          <p:cNvSpPr txBox="1"/>
          <p:nvPr/>
        </p:nvSpPr>
        <p:spPr>
          <a:xfrm>
            <a:off x="2160625" y="460496"/>
            <a:ext cx="5521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Совместная деятельность с детьми</a:t>
            </a:r>
          </a:p>
        </p:txBody>
      </p:sp>
    </p:spTree>
    <p:extLst>
      <p:ext uri="{BB962C8B-B14F-4D97-AF65-F5344CB8AC3E}">
        <p14:creationId xmlns:p14="http://schemas.microsoft.com/office/powerpoint/2010/main" val="4117915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172401-7502-CE5B-A9D2-C2FB6A7899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93FDB8-C799-51E1-F399-9BEB3EF2AF3B}"/>
              </a:ext>
            </a:extLst>
          </p:cNvPr>
          <p:cNvSpPr txBox="1"/>
          <p:nvPr/>
        </p:nvSpPr>
        <p:spPr>
          <a:xfrm>
            <a:off x="1788378" y="532504"/>
            <a:ext cx="6280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Использование интерактивных игр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3CB6A3-E228-E309-3EBE-F82DA02DC515}"/>
              </a:ext>
            </a:extLst>
          </p:cNvPr>
          <p:cNvSpPr txBox="1"/>
          <p:nvPr/>
        </p:nvSpPr>
        <p:spPr>
          <a:xfrm>
            <a:off x="1977682" y="986580"/>
            <a:ext cx="5739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Цель: </a:t>
            </a:r>
            <a:r>
              <a:rPr lang="ru-RU" b="0" i="0" dirty="0">
                <a:solidFill>
                  <a:srgbClr val="000000"/>
                </a:solidFill>
                <a:effectLst/>
                <a:latin typeface="Helvetica Neue"/>
              </a:rPr>
              <a:t> развивать познавательную активность детей.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3CA9DC-D531-F637-8805-13667A79F6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545" y="1414540"/>
            <a:ext cx="2403488" cy="18026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17C0D7-E99A-2A61-663E-2829E75F211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420" y="3780153"/>
            <a:ext cx="2788356" cy="209126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6404A2C-0330-87B8-6BD2-C248556E39A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813" y="3470389"/>
            <a:ext cx="3360383" cy="25202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A22C76F-B4D7-2317-3054-1E897F388A1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2420" y="1355912"/>
            <a:ext cx="2940987" cy="20912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F904F2-501F-4662-A551-D2DCB3AE2C08}"/>
              </a:ext>
            </a:extLst>
          </p:cNvPr>
          <p:cNvSpPr txBox="1"/>
          <p:nvPr/>
        </p:nvSpPr>
        <p:spPr>
          <a:xfrm>
            <a:off x="887527" y="3183625"/>
            <a:ext cx="286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«Выбери лишний элемент»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181083-D605-2A58-CE78-2ECFF155886C}"/>
              </a:ext>
            </a:extLst>
          </p:cNvPr>
          <p:cNvSpPr txBox="1"/>
          <p:nvPr/>
        </p:nvSpPr>
        <p:spPr>
          <a:xfrm>
            <a:off x="5633156" y="3451070"/>
            <a:ext cx="1793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«Узнай по тени»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EC3419-26A7-336E-A634-B8E8E10A3EC4}"/>
              </a:ext>
            </a:extLst>
          </p:cNvPr>
          <p:cNvSpPr txBox="1"/>
          <p:nvPr/>
        </p:nvSpPr>
        <p:spPr>
          <a:xfrm>
            <a:off x="1129967" y="5898157"/>
            <a:ext cx="344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«Что нужно мастеру для работы»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766119-85EA-7A8D-07EA-B282C9DA9E4A}"/>
              </a:ext>
            </a:extLst>
          </p:cNvPr>
          <p:cNvSpPr txBox="1"/>
          <p:nvPr/>
        </p:nvSpPr>
        <p:spPr>
          <a:xfrm>
            <a:off x="5633156" y="5893111"/>
            <a:ext cx="2042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«Исправь ошибку»</a:t>
            </a:r>
          </a:p>
        </p:txBody>
      </p:sp>
    </p:spTree>
    <p:extLst>
      <p:ext uri="{BB962C8B-B14F-4D97-AF65-F5344CB8AC3E}">
        <p14:creationId xmlns:p14="http://schemas.microsoft.com/office/powerpoint/2010/main" val="2085920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E52180-B6AD-63A9-6CDA-49DC453F9A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648558-5806-B8A6-FC46-F754192610B8}"/>
              </a:ext>
            </a:extLst>
          </p:cNvPr>
          <p:cNvSpPr txBox="1"/>
          <p:nvPr/>
        </p:nvSpPr>
        <p:spPr>
          <a:xfrm>
            <a:off x="1303406" y="486349"/>
            <a:ext cx="5884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Вязанный конструктор «Выложи узор»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CD215C-02A3-CC36-1409-F418B291E5B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389858" y="3757823"/>
            <a:ext cx="2304438" cy="30725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8B81ED-2A98-677B-5073-3991E9E89E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0612" y="780998"/>
            <a:ext cx="1582210" cy="23649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9C9E75-8D80-0AB3-68EF-52DB021010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1098" y="1613485"/>
            <a:ext cx="2304437" cy="24754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B8D508-B090-6AE2-0FBE-FC601CCB606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178" y="1641900"/>
            <a:ext cx="3063973" cy="229798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7F562FA-9B6B-00EA-9C90-9AE520705C8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884" y="3976278"/>
            <a:ext cx="1940305" cy="258707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C92F8AB-FB68-787D-F51B-04A93D86640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016710" y="3682763"/>
            <a:ext cx="3007927" cy="2255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D11600-8D73-7618-6D53-0A904211B527}"/>
              </a:ext>
            </a:extLst>
          </p:cNvPr>
          <p:cNvSpPr txBox="1"/>
          <p:nvPr/>
        </p:nvSpPr>
        <p:spPr>
          <a:xfrm flipH="1">
            <a:off x="482161" y="864696"/>
            <a:ext cx="69809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000000"/>
                </a:solidFill>
                <a:latin typeface="Verdana" panose="020B0604030504040204" pitchFamily="34" charset="0"/>
              </a:rPr>
              <a:t>Цель: з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акреплять умение при составлении декоративной композиции использовать характерные для неё элементы узора и цветовую гамму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69405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6BDFE1-A0BD-3FAA-5F41-3468E966044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2525E8-D9DD-EDB2-1851-208F8589415B}"/>
              </a:ext>
            </a:extLst>
          </p:cNvPr>
          <p:cNvSpPr txBox="1"/>
          <p:nvPr/>
        </p:nvSpPr>
        <p:spPr>
          <a:xfrm>
            <a:off x="660583" y="454839"/>
            <a:ext cx="7609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Выкладывание орнамента с помощью помпонов, 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камушков, бусин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8E44AA1-995D-E0F2-14E3-0B925EF687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56147" y="3141022"/>
            <a:ext cx="2309967" cy="30799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E159A5-57C3-44C3-86F0-6E8DAB44A3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7954" y="1833473"/>
            <a:ext cx="2929549" cy="204559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198F9F-6C3E-BFBF-76F3-3DEAAFBE2F7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318" y="1449312"/>
            <a:ext cx="2209319" cy="177161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C8BC1F-757A-D8C4-7B04-E5461FA0B78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2006" y="1369404"/>
            <a:ext cx="2386751" cy="17716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DAC65C4-D556-9099-D925-3A18A162DCC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5520" y="4001729"/>
            <a:ext cx="2811983" cy="210898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8444755-46DF-C08E-8D6B-BF97EAE467E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0583" y="3251284"/>
            <a:ext cx="2227271" cy="29696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A2ABE3-E344-03E0-1939-047A58D39F46}"/>
              </a:ext>
            </a:extLst>
          </p:cNvPr>
          <p:cNvSpPr txBox="1"/>
          <p:nvPr/>
        </p:nvSpPr>
        <p:spPr>
          <a:xfrm flipH="1">
            <a:off x="767849" y="1076417"/>
            <a:ext cx="76083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Цель:</a:t>
            </a:r>
            <a:r>
              <a:rPr lang="ru-RU" sz="1400" dirty="0">
                <a:solidFill>
                  <a:srgbClr val="000000"/>
                </a:solidFill>
                <a:latin typeface="Verdana" panose="020B0604030504040204" pitchFamily="34" charset="0"/>
              </a:rPr>
              <a:t> р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азвитие тактильной чувствительности рук детей</a:t>
            </a:r>
            <a:r>
              <a:rPr lang="ru-RU" sz="1400" dirty="0">
                <a:solidFill>
                  <a:srgbClr val="000000"/>
                </a:solidFill>
                <a:latin typeface="Verdana" panose="020B0604030504040204" pitchFamily="34" charset="0"/>
              </a:rPr>
              <a:t>,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Verdana" panose="020B0604030504040204" pitchFamily="34" charset="0"/>
              </a:rPr>
              <a:t> глазомера, целенаправленности действия, </a:t>
            </a:r>
          </a:p>
          <a:p>
            <a:pPr algn="ctr"/>
            <a:r>
              <a:rPr lang="ru-RU" sz="1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совершенствование щипкового захвата.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123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CA85634-68D9-90A1-BB03-52CC56D8C8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человек, ребенок, пол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A282420C-0033-C8F3-DB7A-96B698D447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91" y="2647414"/>
            <a:ext cx="1954651" cy="1465988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человек, ребенок, внутренний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id="{EB277799-F6FC-C1F5-9AE6-69B1ED27493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529" y="4398673"/>
            <a:ext cx="1247581" cy="1663441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внутренний, упорядочено, несколько&#10;&#10;Автоматически созданное описание">
            <a:extLst>
              <a:ext uri="{FF2B5EF4-FFF2-40B4-BE49-F238E27FC236}">
                <a16:creationId xmlns:a16="http://schemas.microsoft.com/office/drawing/2014/main" id="{36AE45EC-93EF-CC6D-EA0A-3D2D8415F6C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757284" y="4191837"/>
            <a:ext cx="1854697" cy="247292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96C0FA-D7C3-BDD5-4895-DDFB29318144}"/>
              </a:ext>
            </a:extLst>
          </p:cNvPr>
          <p:cNvSpPr txBox="1"/>
          <p:nvPr/>
        </p:nvSpPr>
        <p:spPr>
          <a:xfrm>
            <a:off x="1864003" y="498527"/>
            <a:ext cx="651973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Изготовление ложки из соленого теста </a:t>
            </a:r>
          </a:p>
          <a:p>
            <a:pPr algn="ctr"/>
            <a:r>
              <a:rPr lang="ru-RU" b="1" u="sng" dirty="0"/>
              <a:t>Создание орнамента в технике </a:t>
            </a:r>
            <a:r>
              <a:rPr lang="ru-RU" b="1" u="sng" dirty="0" err="1"/>
              <a:t>пластилинографии</a:t>
            </a:r>
            <a:r>
              <a:rPr lang="ru-RU" b="1" u="sng" dirty="0"/>
              <a:t> </a:t>
            </a:r>
          </a:p>
        </p:txBody>
      </p:sp>
      <p:pic>
        <p:nvPicPr>
          <p:cNvPr id="3" name="Рисунок 2" descr="Изображение выглядит как человек, ребенок, мальчи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53DE4AED-52E5-1DCA-D5E4-94D9DDC035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162" y="915704"/>
            <a:ext cx="1974561" cy="1480920"/>
          </a:xfrm>
          <a:prstGeom prst="rect">
            <a:avLst/>
          </a:prstGeom>
        </p:spPr>
      </p:pic>
      <p:pic>
        <p:nvPicPr>
          <p:cNvPr id="4" name="Рисунок 3" descr="Изображение выглядит как человек, ребенок, маленький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17A99D54-7417-1CAE-E298-63DC2071ABC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581" y="1307080"/>
            <a:ext cx="1974561" cy="1480920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десерт&#10;&#10;Автоматически созданное описание">
            <a:extLst>
              <a:ext uri="{FF2B5EF4-FFF2-40B4-BE49-F238E27FC236}">
                <a16:creationId xmlns:a16="http://schemas.microsoft.com/office/drawing/2014/main" id="{7CA8988E-6AF5-2FB6-1B34-E5F6AEFD7D7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9661" y="2857889"/>
            <a:ext cx="1852278" cy="1389209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мальчик, маленький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87E18516-55F4-3D5A-7352-A2D211D7A12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6333" y="4477903"/>
            <a:ext cx="1156612" cy="15421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EFB95B-9283-65F4-BD01-F3FF89838BC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1710" y="2465825"/>
            <a:ext cx="2435446" cy="176378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DD7ED2C-E927-B8B0-6C6F-25BA30C4D9E2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464291" y="1213477"/>
            <a:ext cx="1014837" cy="135311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0752B1B-2739-E483-4E58-856DF576BDF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9707" y="921455"/>
            <a:ext cx="1075314" cy="143375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F1FF6C2-CA37-32B3-4B56-215AA5EC16A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48"/>
          <a:stretch/>
        </p:blipFill>
        <p:spPr>
          <a:xfrm>
            <a:off x="6216529" y="4492428"/>
            <a:ext cx="1049168" cy="161961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7D3863A-6F55-632A-6A85-A0020BC1C88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9046" y="4398673"/>
            <a:ext cx="1175044" cy="185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30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ACBF27-5150-1929-F28A-74B8E2EBD0D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313B67-05D0-AD0D-6BBF-9E25A4E345B3}"/>
              </a:ext>
            </a:extLst>
          </p:cNvPr>
          <p:cNvSpPr txBox="1"/>
          <p:nvPr/>
        </p:nvSpPr>
        <p:spPr>
          <a:xfrm>
            <a:off x="2313130" y="474134"/>
            <a:ext cx="4320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Изготовление пряников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692C5B-2609-4C8D-AA36-80B2F03C2EB9}"/>
              </a:ext>
            </a:extLst>
          </p:cNvPr>
          <p:cNvSpPr txBox="1"/>
          <p:nvPr/>
        </p:nvSpPr>
        <p:spPr>
          <a:xfrm>
            <a:off x="496711" y="869244"/>
            <a:ext cx="7947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Цель: вызвать у детей интерес к лепке съедобных кондитерских  изделий из сдобного, учить формовать изделия вручную скульптурным способом или вырезать формочками для выпечки, активизировать приемы декорирования лепных образов.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1F4890-B52A-527C-8C42-17608044FB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71"/>
          <a:stretch/>
        </p:blipFill>
        <p:spPr>
          <a:xfrm rot="21360240">
            <a:off x="513141" y="4060157"/>
            <a:ext cx="2204762" cy="2301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590A22-A614-4A13-C9B0-3E27CB4714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6519">
            <a:off x="6464176" y="1789336"/>
            <a:ext cx="2171532" cy="2464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BFD7D30-E4FE-9A01-6DA5-AE208DA2ECF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53">
            <a:off x="6101484" y="4203405"/>
            <a:ext cx="2594394" cy="2193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5B756EC-88D4-90A5-11A1-1BD634179E1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8818" y="4279198"/>
            <a:ext cx="1878542" cy="1863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A2E6FC-7308-0768-1E3C-27A309D7568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7880" y="1640578"/>
            <a:ext cx="3854570" cy="2632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8507CFE-D116-7A73-6BF9-A79CB6F0809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82512">
            <a:off x="481152" y="1756078"/>
            <a:ext cx="2268741" cy="2219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4056F83-EAE7-489A-22E0-7331FABCD04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40256" y="4301411"/>
            <a:ext cx="1208562" cy="1412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8736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691E1E-347E-BF49-C941-8BF2F720CF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175"/>
            <a:ext cx="9144000" cy="6860175"/>
          </a:xfrm>
          <a:prstGeom prst="rect">
            <a:avLst/>
          </a:prstGeom>
        </p:spPr>
      </p:pic>
      <p:pic>
        <p:nvPicPr>
          <p:cNvPr id="3" name="Рисунок 2" descr="IMG20221011103059">
            <a:extLst>
              <a:ext uri="{FF2B5EF4-FFF2-40B4-BE49-F238E27FC236}">
                <a16:creationId xmlns:a16="http://schemas.microsoft.com/office/drawing/2014/main" id="{C0897214-A746-434F-4EE9-DC95FEE769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988" y="963137"/>
            <a:ext cx="2420463" cy="1815348"/>
          </a:xfrm>
          <a:prstGeom prst="rect">
            <a:avLst/>
          </a:prstGeom>
        </p:spPr>
      </p:pic>
      <p:pic>
        <p:nvPicPr>
          <p:cNvPr id="4" name="Рисунок 3" descr="IMG20221011103218">
            <a:extLst>
              <a:ext uri="{FF2B5EF4-FFF2-40B4-BE49-F238E27FC236}">
                <a16:creationId xmlns:a16="http://schemas.microsoft.com/office/drawing/2014/main" id="{7EC02780-7566-693D-A4FF-07BD082B67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3606" y="1659852"/>
            <a:ext cx="2191659" cy="16437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866C70-CAE1-EF86-F02A-1549ABBE88C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21572" y="1584151"/>
            <a:ext cx="2425592" cy="18153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EC6951-1B58-1439-6D93-88A49B7A26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339" y="2871612"/>
            <a:ext cx="2419112" cy="15758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пол, мальчи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6D0F381F-1420-CD87-34E8-4B77C787EF0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988" y="4540618"/>
            <a:ext cx="1308988" cy="1745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3E24AF7-0698-85F2-A1F2-FD2A9449CC57}"/>
              </a:ext>
            </a:extLst>
          </p:cNvPr>
          <p:cNvSpPr txBox="1"/>
          <p:nvPr/>
        </p:nvSpPr>
        <p:spPr>
          <a:xfrm>
            <a:off x="3080452" y="551856"/>
            <a:ext cx="54035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Техника «Папье-маше»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 (послойное </a:t>
            </a:r>
            <a:r>
              <a:rPr lang="ru-RU" sz="24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проклеивание</a:t>
            </a:r>
            <a:r>
              <a:rPr lang="ru-RU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)</a:t>
            </a:r>
          </a:p>
          <a:p>
            <a:pPr algn="ctr"/>
            <a:r>
              <a:rPr lang="ru-RU" b="1" dirty="0"/>
              <a:t>Роспись готового изделия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0E621FA-CF23-5672-8521-567DC9C86B9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8026" y="3582721"/>
            <a:ext cx="4679138" cy="27032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B2DCA1F-F7C5-6C42-E543-A80EBD919A0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6084" y="4540617"/>
            <a:ext cx="1464834" cy="185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11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D9B9A6-8A72-8C85-44DB-6A1160E211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70" y="0"/>
            <a:ext cx="9144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F715BB-6858-985A-E6AD-B1476C043E44}"/>
              </a:ext>
            </a:extLst>
          </p:cNvPr>
          <p:cNvSpPr txBox="1"/>
          <p:nvPr/>
        </p:nvSpPr>
        <p:spPr>
          <a:xfrm>
            <a:off x="1237504" y="510291"/>
            <a:ext cx="68371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</a:rPr>
              <a:t>Техника «Папье-маше» (изготовление массы для лепки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</a:rPr>
              <a:t> из яичных лотков)</a:t>
            </a:r>
          </a:p>
          <a:p>
            <a:pPr algn="ctr"/>
            <a:r>
              <a:rPr lang="ru-RU" b="1" u="sng" dirty="0"/>
              <a:t>Роспись игрушек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1960A1-8D60-7741-8A41-BF817021C1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427"/>
          <a:stretch/>
        </p:blipFill>
        <p:spPr>
          <a:xfrm>
            <a:off x="1199562" y="2809769"/>
            <a:ext cx="1066935" cy="12384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C29F5E-4EEF-8630-B199-C62D5E2D25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4887" y="4775859"/>
            <a:ext cx="1935664" cy="15812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3D200D-0D32-876B-3B2D-DCC9966D963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487" y="1227803"/>
            <a:ext cx="2101847" cy="15763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42E5DE6-E66B-5F6D-37AD-B76FF96DC3B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25668" y="927763"/>
            <a:ext cx="2443224" cy="18324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9D2CC9F-ABCD-A55E-1A14-744B74A3FCA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4714" y="2920169"/>
            <a:ext cx="2327665" cy="17457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019DB5-182A-B2FC-8405-AAB5B39805E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06719" y="4323187"/>
            <a:ext cx="2321385" cy="174103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AD91727-D1F0-526D-F63C-A7F13017932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2149" y="4901720"/>
            <a:ext cx="2418735" cy="154138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EC93358-B9CD-440E-72A5-658925648F8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390717" y="3228692"/>
            <a:ext cx="2321384" cy="1673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05A924-16C1-7D7A-7EA4-29BBC56F044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4509" y="1603622"/>
            <a:ext cx="2587838" cy="144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24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719E7-0B9B-B2E6-C95A-B1F410F072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BB4172-AB77-AFD2-D40A-181DCD1C939E}"/>
              </a:ext>
            </a:extLst>
          </p:cNvPr>
          <p:cNvSpPr txBox="1"/>
          <p:nvPr/>
        </p:nvSpPr>
        <p:spPr>
          <a:xfrm>
            <a:off x="2408006" y="469544"/>
            <a:ext cx="5049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Аппликация</a:t>
            </a:r>
            <a:r>
              <a:rPr lang="ru-RU" sz="2800" b="1" dirty="0">
                <a:solidFill>
                  <a:srgbClr val="C00000"/>
                </a:solidFill>
              </a:rPr>
              <a:t> из сухих листьев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1E9B3A-B26F-3DE4-5603-B180D010B7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7423" y="881990"/>
            <a:ext cx="2021418" cy="14959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D69C01-203F-2B3E-3E4B-7A190B7186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3214" y="3977661"/>
            <a:ext cx="2154767" cy="24019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30BE013-0B8C-6756-1985-82CC31E703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382" y="1195905"/>
            <a:ext cx="1903392" cy="26416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6E44D3-A55B-D753-99FC-A656917AE8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2671" y="4028828"/>
            <a:ext cx="1476726" cy="196896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7AE4935-3838-3316-85B5-4BD97D1A07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5973" y="2528749"/>
            <a:ext cx="1275645" cy="148166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C295E1C-3EDD-346E-3092-DD3B9E92340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5892" y="2681907"/>
            <a:ext cx="3234008" cy="387693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753309-A95F-A1D2-4E47-571A87C8EFBC}"/>
              </a:ext>
            </a:extLst>
          </p:cNvPr>
          <p:cNvSpPr txBox="1"/>
          <p:nvPr/>
        </p:nvSpPr>
        <p:spPr>
          <a:xfrm>
            <a:off x="2419455" y="874174"/>
            <a:ext cx="430508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Цель: развитие у детей мелкой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моторики пальцев рук, тактильного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зрительного восприятия и глазомера,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пространственной </a:t>
            </a: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ориентировки на 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листе бумаги, внимания, усидчивости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059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E238CA-97A3-336F-9382-6042F871AC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097639-19EE-52EC-B274-88BCAF0D10A8}"/>
              </a:ext>
            </a:extLst>
          </p:cNvPr>
          <p:cNvSpPr txBox="1"/>
          <p:nvPr/>
        </p:nvSpPr>
        <p:spPr>
          <a:xfrm>
            <a:off x="2246489" y="555811"/>
            <a:ext cx="51587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Рисование на манке и соли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0C5FBB-8B35-2CEE-BC58-B1E494F733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332110" y="3269475"/>
            <a:ext cx="2605727" cy="1802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08C34B-CF21-4BB3-F1E5-5957FEE1A22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140603" y="3009238"/>
            <a:ext cx="2252170" cy="1683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548843-D9B1-E882-0D1F-CD0D976C33A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600" y="1511514"/>
            <a:ext cx="2340441" cy="15996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77A379-015E-84E7-BCE9-FBEF11BC60E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6991" y="3517664"/>
            <a:ext cx="1899436" cy="25325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5A2DFE5-7A6D-A1B8-74A9-A83D7F0A798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058" y="3774956"/>
            <a:ext cx="1802951" cy="24039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DE6C25C-858C-1CC8-41A5-3372DD06E1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884948" y="1141104"/>
            <a:ext cx="1629591" cy="23404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A057ABF-1C83-506E-1978-B91EC968B35B}"/>
              </a:ext>
            </a:extLst>
          </p:cNvPr>
          <p:cNvSpPr txBox="1"/>
          <p:nvPr/>
        </p:nvSpPr>
        <p:spPr>
          <a:xfrm>
            <a:off x="2246489" y="1029840"/>
            <a:ext cx="46510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Цель: снижение импульсивности, тревожности, агрессивности, уменьшение эмоционального</a:t>
            </a:r>
          </a:p>
          <a:p>
            <a:pPr algn="ctr"/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  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и мышечного напряжения, </a:t>
            </a:r>
          </a:p>
          <a:p>
            <a:pPr algn="ctr"/>
            <a:r>
              <a:rPr lang="ru-RU" b="0" i="0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развитие мелкой моторики,</a:t>
            </a:r>
          </a:p>
          <a:p>
            <a:pPr algn="ctr"/>
            <a:r>
              <a:rPr lang="ru-RU" b="0" i="0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чувственно-двигательной </a:t>
            </a:r>
          </a:p>
          <a:p>
            <a:pPr algn="ctr"/>
            <a:r>
              <a:rPr lang="ru-RU" b="0" i="0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координации.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7BD078-B7A5-B1D1-BE29-60974DA97D7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2217" y="4546337"/>
            <a:ext cx="2382021" cy="168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93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DEC7DA-F6D1-51D1-6D28-2E0DD7E0D3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959520-6619-5EB4-C855-1B8A2EF6DF32}"/>
              </a:ext>
            </a:extLst>
          </p:cNvPr>
          <p:cNvSpPr txBox="1"/>
          <p:nvPr/>
        </p:nvSpPr>
        <p:spPr>
          <a:xfrm>
            <a:off x="1632524" y="585754"/>
            <a:ext cx="5482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Мозаика из яичной скорлупы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CA41CF-E843-D3FC-C700-FC4A8A3305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75" y="1638681"/>
            <a:ext cx="3498462" cy="3718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3BE92EB-573B-0DB8-DF95-BE7C2EA6D9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798872" y="1149091"/>
            <a:ext cx="2660206" cy="305867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50D56CF-7710-4227-7EF6-EA6EC5EA1A4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756" y="1219998"/>
            <a:ext cx="2294009" cy="305867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619D7B0-412E-BA51-9D6D-A7CE974A7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20900" y="4278677"/>
            <a:ext cx="2367422" cy="1887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AA42A47-9E0C-2815-64CE-91FAAA8068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3534" y="4266255"/>
            <a:ext cx="2303355" cy="21586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93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152681-B879-6ED4-8E19-76D4743649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ребенок, маленький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1A7CD927-B50A-50E3-F95F-8E897F67F0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1640" y="2171330"/>
            <a:ext cx="2554023" cy="3405363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человек, мальчик, ребенок&#10;&#10;Автоматически созданное описание">
            <a:extLst>
              <a:ext uri="{FF2B5EF4-FFF2-40B4-BE49-F238E27FC236}">
                <a16:creationId xmlns:a16="http://schemas.microsoft.com/office/drawing/2014/main" id="{E2292385-B3C1-5A4F-0721-10E4694181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641" y="3506444"/>
            <a:ext cx="1849055" cy="2465407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тена,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9CEAB61A-29AA-7FD4-F655-58CDD7C21D6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300" y="660400"/>
            <a:ext cx="1713578" cy="228477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сидит, внутренний, ребенок&#10;&#10;Автоматически созданное описание">
            <a:extLst>
              <a:ext uri="{FF2B5EF4-FFF2-40B4-BE49-F238E27FC236}">
                <a16:creationId xmlns:a16="http://schemas.microsoft.com/office/drawing/2014/main" id="{04F92876-C811-6B06-DB22-5AC5984F59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4"/>
          <a:stretch/>
        </p:blipFill>
        <p:spPr>
          <a:xfrm>
            <a:off x="6330535" y="817717"/>
            <a:ext cx="2090076" cy="18339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4DA70BE-75A6-32C2-ACFC-CD5FFFF708C4}"/>
              </a:ext>
            </a:extLst>
          </p:cNvPr>
          <p:cNvSpPr txBox="1"/>
          <p:nvPr/>
        </p:nvSpPr>
        <p:spPr>
          <a:xfrm>
            <a:off x="2973659" y="1398185"/>
            <a:ext cx="2623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Помощь в изготовлении </a:t>
            </a:r>
          </a:p>
          <a:p>
            <a:r>
              <a:rPr lang="ru-RU" dirty="0"/>
              <a:t>дидактических игр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BC8906-9122-94B0-CA77-11E173506AC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0861" y="3513021"/>
            <a:ext cx="1622322" cy="21630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00ACA4-0B29-8A9A-9CF0-87F92C3C2D8A}"/>
              </a:ext>
            </a:extLst>
          </p:cNvPr>
          <p:cNvSpPr txBox="1"/>
          <p:nvPr/>
        </p:nvSpPr>
        <p:spPr>
          <a:xfrm>
            <a:off x="818180" y="2945170"/>
            <a:ext cx="1940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«Подбери наряд»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955DCE-8A3A-F60E-A638-39F4A161E9B8}"/>
              </a:ext>
            </a:extLst>
          </p:cNvPr>
          <p:cNvSpPr txBox="1"/>
          <p:nvPr/>
        </p:nvSpPr>
        <p:spPr>
          <a:xfrm>
            <a:off x="3576859" y="5576693"/>
            <a:ext cx="1563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«Найди пару»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D477E-1D32-0FE1-0315-CEB56BABA4DF}"/>
              </a:ext>
            </a:extLst>
          </p:cNvPr>
          <p:cNvSpPr txBox="1"/>
          <p:nvPr/>
        </p:nvSpPr>
        <p:spPr>
          <a:xfrm>
            <a:off x="475648" y="5946025"/>
            <a:ext cx="2092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«Собери картинку»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4625AB-17D5-5E0C-7599-11F234C0D7A2}"/>
              </a:ext>
            </a:extLst>
          </p:cNvPr>
          <p:cNvSpPr txBox="1"/>
          <p:nvPr/>
        </p:nvSpPr>
        <p:spPr>
          <a:xfrm>
            <a:off x="6054281" y="5761359"/>
            <a:ext cx="2642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«Вязанный конструктор»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5D9FFE-258A-616D-601B-56E180BE15C7}"/>
              </a:ext>
            </a:extLst>
          </p:cNvPr>
          <p:cNvSpPr txBox="1"/>
          <p:nvPr/>
        </p:nvSpPr>
        <p:spPr>
          <a:xfrm>
            <a:off x="6582159" y="2696014"/>
            <a:ext cx="183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«Русские узоры»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0AF139-CBA6-62B6-5EF6-D0539CD92662}"/>
              </a:ext>
            </a:extLst>
          </p:cNvPr>
          <p:cNvSpPr txBox="1"/>
          <p:nvPr/>
        </p:nvSpPr>
        <p:spPr>
          <a:xfrm>
            <a:off x="2228392" y="575302"/>
            <a:ext cx="47639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Comic Sans MS" panose="030F0702030302020204" pitchFamily="66" charset="0"/>
              </a:rPr>
              <a:t>УЧАСТИЕ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1608003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7DB981-E64D-460E-8E53-1104DE7930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BC6CDCD7-E521-F675-9404-8D42EC08A7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15330" y="1150373"/>
            <a:ext cx="2437172" cy="324956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ABF2B0C9-0EF7-198F-C358-1CA5F571E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991" y="1670667"/>
            <a:ext cx="1827878" cy="25662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102613E-1F00-7728-025E-0166235C26ED}"/>
              </a:ext>
            </a:extLst>
          </p:cNvPr>
          <p:cNvSpPr txBox="1"/>
          <p:nvPr/>
        </p:nvSpPr>
        <p:spPr>
          <a:xfrm>
            <a:off x="4699820" y="481781"/>
            <a:ext cx="3305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Роспись готовых форм</a:t>
            </a:r>
          </a:p>
          <a:p>
            <a:r>
              <a:rPr lang="ru-RU" b="1" u="sng" dirty="0"/>
              <a:t> «Семикаракорская керамика»</a:t>
            </a:r>
          </a:p>
        </p:txBody>
      </p:sp>
      <p:pic>
        <p:nvPicPr>
          <p:cNvPr id="13" name="Рисунок 12" descr="Изображение выглядит как человек, стол, внутренний, тарелка&#10;&#10;Автоматически созданное описание">
            <a:extLst>
              <a:ext uri="{FF2B5EF4-FFF2-40B4-BE49-F238E27FC236}">
                <a16:creationId xmlns:a16="http://schemas.microsoft.com/office/drawing/2014/main" id="{9DD88863-3BDB-18F4-2A77-BE0C48D9ED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5566" y="881880"/>
            <a:ext cx="2439709" cy="4337261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ребенок, мальчик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E8D1B9B7-A98C-F6F2-7BC3-6CC4C49B31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4013" y="3532291"/>
            <a:ext cx="2655156" cy="2843928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внутренний, стена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0A1673CD-3401-DD79-3222-D2D71B0E60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128" y="3927987"/>
            <a:ext cx="1827879" cy="2448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E230E2-AEB6-F14F-14F5-DF5D400539F8}"/>
              </a:ext>
            </a:extLst>
          </p:cNvPr>
          <p:cNvSpPr txBox="1"/>
          <p:nvPr/>
        </p:nvSpPr>
        <p:spPr>
          <a:xfrm>
            <a:off x="2871019" y="5358581"/>
            <a:ext cx="1615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</a:p>
          <a:p>
            <a:r>
              <a:rPr lang="ru-RU" dirty="0" err="1"/>
              <a:t>Хейирбековых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BDA0F-FCF2-D615-3127-F829814F6347}"/>
              </a:ext>
            </a:extLst>
          </p:cNvPr>
          <p:cNvSpPr txBox="1"/>
          <p:nvPr/>
        </p:nvSpPr>
        <p:spPr>
          <a:xfrm>
            <a:off x="7189100" y="4422197"/>
            <a:ext cx="1559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</a:p>
          <a:p>
            <a:r>
              <a:rPr lang="ru-RU" dirty="0" err="1"/>
              <a:t>Михиенковых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1014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248F21-6AD4-B7FE-BAE6-3E31F5E968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68C13E-9F99-DBF6-A7FD-F39A85717422}"/>
              </a:ext>
            </a:extLst>
          </p:cNvPr>
          <p:cNvSpPr txBox="1"/>
          <p:nvPr/>
        </p:nvSpPr>
        <p:spPr>
          <a:xfrm>
            <a:off x="2399071" y="629265"/>
            <a:ext cx="3328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Плетение из газетных трубочек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8B62FB-65F4-C32F-B9A4-352145DF69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41" y="998598"/>
            <a:ext cx="2315496" cy="30873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848340-6595-1DD4-18DC-08E51E183DD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7031" y="998597"/>
            <a:ext cx="2320873" cy="265962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F97CE5-C280-533A-B87B-9A43E10748F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2361" y="1440426"/>
            <a:ext cx="3093475" cy="41246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D9C408-7822-F34C-F2BE-7E0EBA9DFEBE}"/>
              </a:ext>
            </a:extLst>
          </p:cNvPr>
          <p:cNvSpPr txBox="1"/>
          <p:nvPr/>
        </p:nvSpPr>
        <p:spPr>
          <a:xfrm>
            <a:off x="2143432" y="5840361"/>
            <a:ext cx="1901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  <a:r>
              <a:rPr lang="ru-RU" dirty="0" err="1"/>
              <a:t>Устюковых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50E586-3B9D-D02F-B351-D73C78E23FF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4"/>
          <a:stretch/>
        </p:blipFill>
        <p:spPr>
          <a:xfrm>
            <a:off x="5981448" y="3869615"/>
            <a:ext cx="2248031" cy="234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42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8D4E34-BAFB-827C-9101-81F7B9083E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Изображение выглядит как человек, мальчик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CF32ADC9-6A84-2195-DD24-9AFA95F73F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161" y="1340279"/>
            <a:ext cx="1522770" cy="2030360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внутренний, маленький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913B63DC-953F-3292-74EE-DFA4022BA8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31" y="767539"/>
            <a:ext cx="1850922" cy="2467896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стена, внутренний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3293611B-7414-C2A9-0EBF-BEB845F4AF9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28" y="3370639"/>
            <a:ext cx="1850922" cy="246789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ребенок, внутренний, мальчик&#10;&#10;Автоматически созданное описание">
            <a:extLst>
              <a:ext uri="{FF2B5EF4-FFF2-40B4-BE49-F238E27FC236}">
                <a16:creationId xmlns:a16="http://schemas.microsoft.com/office/drawing/2014/main" id="{DC11359E-D7B4-5881-5085-B6787976916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5102" y="1205075"/>
            <a:ext cx="1972597" cy="203036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человек, ребенок, внутренний, мальчик&#10;&#10;Автоматически созданное описание">
            <a:extLst>
              <a:ext uri="{FF2B5EF4-FFF2-40B4-BE49-F238E27FC236}">
                <a16:creationId xmlns:a16="http://schemas.microsoft.com/office/drawing/2014/main" id="{592A5F5D-6F2F-F713-8266-D5F275FA578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549"/>
          <a:stretch/>
        </p:blipFill>
        <p:spPr>
          <a:xfrm>
            <a:off x="4902610" y="3458830"/>
            <a:ext cx="3303639" cy="2128684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человек, внутренний, стол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id="{8C52BBB0-E116-9EC7-7AF0-DA86AF03C3F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1367" y="1887794"/>
            <a:ext cx="1720025" cy="22933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F5BBC9D-8F01-8AFD-0068-BB5C53E66DAC}"/>
              </a:ext>
            </a:extLst>
          </p:cNvPr>
          <p:cNvSpPr txBox="1"/>
          <p:nvPr/>
        </p:nvSpPr>
        <p:spPr>
          <a:xfrm>
            <a:off x="3270349" y="612348"/>
            <a:ext cx="543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Аппликация из цветной бумаги «Гжельская посуда»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D40E3B-59B9-A309-467E-8EA835185947}"/>
              </a:ext>
            </a:extLst>
          </p:cNvPr>
          <p:cNvSpPr txBox="1"/>
          <p:nvPr/>
        </p:nvSpPr>
        <p:spPr>
          <a:xfrm>
            <a:off x="3048000" y="4473677"/>
            <a:ext cx="1123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</a:t>
            </a:r>
          </a:p>
          <a:p>
            <a:r>
              <a:rPr lang="ru-RU" dirty="0" err="1"/>
              <a:t>Агамалян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1AAB23-4F72-72EB-9DE0-8E58E0E269B1}"/>
              </a:ext>
            </a:extLst>
          </p:cNvPr>
          <p:cNvSpPr txBox="1"/>
          <p:nvPr/>
        </p:nvSpPr>
        <p:spPr>
          <a:xfrm>
            <a:off x="5476568" y="5652925"/>
            <a:ext cx="20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  <a:r>
              <a:rPr lang="ru-RU" dirty="0" err="1"/>
              <a:t>Лукояновых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6600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9D8ACB-EBD0-CB29-DA33-047097DB84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75DFF2-0C67-2265-ACCF-ABF45E000B61}"/>
              </a:ext>
            </a:extLst>
          </p:cNvPr>
          <p:cNvSpPr txBox="1"/>
          <p:nvPr/>
        </p:nvSpPr>
        <p:spPr>
          <a:xfrm>
            <a:off x="1160206" y="1071716"/>
            <a:ext cx="2202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Игрушки из фетра</a:t>
            </a:r>
          </a:p>
          <a:p>
            <a:r>
              <a:rPr lang="ru-RU" b="1" u="sng" dirty="0"/>
              <a:t>«Гжельская забава»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81D378-F571-6DF7-6D61-AC48D391A9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606" y="1776631"/>
            <a:ext cx="1519698" cy="16523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FC495B-7F01-6709-1DD5-AE752405E329}"/>
              </a:ext>
            </a:extLst>
          </p:cNvPr>
          <p:cNvSpPr txBox="1"/>
          <p:nvPr/>
        </p:nvSpPr>
        <p:spPr>
          <a:xfrm>
            <a:off x="3323167" y="5154346"/>
            <a:ext cx="1441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</a:p>
          <a:p>
            <a:r>
              <a:rPr lang="ru-RU" dirty="0" err="1"/>
              <a:t>Рыженковых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B50DDD-99E2-02DE-2BE1-502020ACA378}"/>
              </a:ext>
            </a:extLst>
          </p:cNvPr>
          <p:cNvSpPr txBox="1"/>
          <p:nvPr/>
        </p:nvSpPr>
        <p:spPr>
          <a:xfrm>
            <a:off x="5014452" y="748550"/>
            <a:ext cx="3438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Изготовление кухонной лопатки</a:t>
            </a:r>
          </a:p>
          <a:p>
            <a:r>
              <a:rPr lang="ru-RU" b="1" u="sng" dirty="0"/>
              <a:t>в технике «Декупаж»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C3ECEE4-20BC-2E8A-7045-1F0ED9D26A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4116" y="1958890"/>
            <a:ext cx="2723536" cy="363138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85112D-6AB5-FCCC-1290-2B3FA1D6568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9171" y="1427033"/>
            <a:ext cx="2171633" cy="28955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E19D958-6AF1-1B36-99AF-A189FE8A5A0C}"/>
              </a:ext>
            </a:extLst>
          </p:cNvPr>
          <p:cNvSpPr txBox="1"/>
          <p:nvPr/>
        </p:nvSpPr>
        <p:spPr>
          <a:xfrm>
            <a:off x="5594555" y="5749577"/>
            <a:ext cx="1931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Архиповых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45E731-E0B8-4CB1-AAC0-C6927C7831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971" y="4202050"/>
            <a:ext cx="2428251" cy="21385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30B91D-71E4-CB6A-3719-B2B361EBEFA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0304" y="2113302"/>
            <a:ext cx="1997814" cy="276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81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14D27B-CD00-7A13-8024-02CC8232DF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121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EB4E4A-294B-CDCE-A4DF-BF23D672CEB7}"/>
              </a:ext>
            </a:extLst>
          </p:cNvPr>
          <p:cNvSpPr txBox="1"/>
          <p:nvPr/>
        </p:nvSpPr>
        <p:spPr>
          <a:xfrm>
            <a:off x="3406568" y="489466"/>
            <a:ext cx="2048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Роспись по дереву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36E845-5DF5-7ED8-0527-A63E6C1BBC15}"/>
              </a:ext>
            </a:extLst>
          </p:cNvPr>
          <p:cNvSpPr txBox="1"/>
          <p:nvPr/>
        </p:nvSpPr>
        <p:spPr>
          <a:xfrm>
            <a:off x="744068" y="635255"/>
            <a:ext cx="227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«Хохломские ложки»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EC45EB-D950-548C-635D-00654C0A331F}"/>
              </a:ext>
            </a:extLst>
          </p:cNvPr>
          <p:cNvSpPr txBox="1"/>
          <p:nvPr/>
        </p:nvSpPr>
        <p:spPr>
          <a:xfrm>
            <a:off x="6171358" y="674132"/>
            <a:ext cx="2392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«Городецкая роспись»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8EE99D5-C4EE-1D14-DA6E-7970CDA6D8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6837" y="1007476"/>
            <a:ext cx="2191834" cy="328018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CC85B58-EBE9-2C61-4B82-7479499EF6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5916" y="2323309"/>
            <a:ext cx="1884037" cy="28600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40FE715-881A-0EDD-87A7-C096CCC2FD18}"/>
              </a:ext>
            </a:extLst>
          </p:cNvPr>
          <p:cNvSpPr txBox="1"/>
          <p:nvPr/>
        </p:nvSpPr>
        <p:spPr>
          <a:xfrm>
            <a:off x="727204" y="3335940"/>
            <a:ext cx="1800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  <a:r>
              <a:rPr lang="ru-RU" dirty="0" err="1"/>
              <a:t>Кизиевых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BE21C8-AF7B-4031-F7C1-1A2B629DA49B}"/>
              </a:ext>
            </a:extLst>
          </p:cNvPr>
          <p:cNvSpPr txBox="1"/>
          <p:nvPr/>
        </p:nvSpPr>
        <p:spPr>
          <a:xfrm>
            <a:off x="5034744" y="4251669"/>
            <a:ext cx="1523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  <a:r>
              <a:rPr lang="ru-RU" dirty="0" err="1"/>
              <a:t>Ревяко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6E6D245-B227-8D97-4BCC-C10217DB4B3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047" y="1012915"/>
            <a:ext cx="2507226" cy="243401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9273C9-1C55-6F61-53B3-90AC0E90F6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0166" y="1180614"/>
            <a:ext cx="1950078" cy="25059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89DBAA-2DB3-6C02-C9B3-5D5E5F4DB73D}"/>
              </a:ext>
            </a:extLst>
          </p:cNvPr>
          <p:cNvSpPr txBox="1"/>
          <p:nvPr/>
        </p:nvSpPr>
        <p:spPr>
          <a:xfrm>
            <a:off x="1922109" y="3752787"/>
            <a:ext cx="2098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err="1"/>
              <a:t>Пластилинография</a:t>
            </a:r>
            <a:endParaRPr lang="ru-RU" b="1" u="sng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0363719-469F-6F9C-FC71-25CADD96C1E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093" y="4122119"/>
            <a:ext cx="2376249" cy="201275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ECC966A-860B-D69A-261C-B110F940395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469" y="4621001"/>
            <a:ext cx="2048190" cy="162656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C5CF643-C571-CE40-0F60-72C9E194434C}"/>
              </a:ext>
            </a:extLst>
          </p:cNvPr>
          <p:cNvSpPr txBox="1"/>
          <p:nvPr/>
        </p:nvSpPr>
        <p:spPr>
          <a:xfrm>
            <a:off x="5454757" y="5850524"/>
            <a:ext cx="198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  <a:r>
              <a:rPr lang="ru-RU" dirty="0" err="1"/>
              <a:t>Гайвоненко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931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6A1AF9-66F0-EFEA-7EA6-5CB03511F9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A18FAC-1DEE-788E-F29D-6B02C2B46C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78" y="714410"/>
            <a:ext cx="4873132" cy="54291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5EA873-EFC9-65EC-510C-72AB0020D3F7}"/>
              </a:ext>
            </a:extLst>
          </p:cNvPr>
          <p:cNvSpPr txBox="1"/>
          <p:nvPr/>
        </p:nvSpPr>
        <p:spPr>
          <a:xfrm>
            <a:off x="3903407" y="639097"/>
            <a:ext cx="354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Роспись по дереву «Чудо ложки»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8DE81F-B62F-0C98-4484-D70BAD5723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0865" y="1828710"/>
            <a:ext cx="2703890" cy="39084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B350E8-23C9-EAE0-E3A0-BE2A54BF5D0F}"/>
              </a:ext>
            </a:extLst>
          </p:cNvPr>
          <p:cNvSpPr txBox="1"/>
          <p:nvPr/>
        </p:nvSpPr>
        <p:spPr>
          <a:xfrm>
            <a:off x="4945626" y="5830529"/>
            <a:ext cx="231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Лебединцевых</a:t>
            </a:r>
          </a:p>
        </p:txBody>
      </p:sp>
    </p:spTree>
    <p:extLst>
      <p:ext uri="{BB962C8B-B14F-4D97-AF65-F5344CB8AC3E}">
        <p14:creationId xmlns:p14="http://schemas.microsoft.com/office/powerpoint/2010/main" val="1153683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FDEE17-8FED-C9A1-CEDF-C79DE3CCE8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стена,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ED5201B0-70B5-FDD4-36A7-143C576C53B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47665" y="2248798"/>
            <a:ext cx="2297638" cy="3208462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75DBD952-98F1-FD3F-B6D5-2748425710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0364" y="1533833"/>
            <a:ext cx="2229465" cy="320846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C9DECE99-D22E-A0F7-2444-6C08E739CD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281" y="700051"/>
            <a:ext cx="2186549" cy="2728948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E22E395-5A33-1D49-F427-B1A749D49C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52"/>
          <a:stretch/>
        </p:blipFill>
        <p:spPr>
          <a:xfrm flipH="1">
            <a:off x="609187" y="3653287"/>
            <a:ext cx="2277259" cy="2504662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человек, мальчик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6C92CD91-73D6-C698-8971-196C7F21CE0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7277" y="848060"/>
            <a:ext cx="1900425" cy="19907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D720C9-58A3-2E8F-65FD-4D9EB1F695C7}"/>
              </a:ext>
            </a:extLst>
          </p:cNvPr>
          <p:cNvSpPr txBox="1"/>
          <p:nvPr/>
        </p:nvSpPr>
        <p:spPr>
          <a:xfrm>
            <a:off x="3163253" y="594567"/>
            <a:ext cx="377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Изготовление дымковских игрушек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407A98-9DF4-DA6C-84E2-ED1A5962E601}"/>
              </a:ext>
            </a:extLst>
          </p:cNvPr>
          <p:cNvSpPr txBox="1"/>
          <p:nvPr/>
        </p:nvSpPr>
        <p:spPr>
          <a:xfrm>
            <a:off x="3163253" y="4817806"/>
            <a:ext cx="1908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Жмакиных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B257B1-A8D9-E04F-BFDD-AAD90F6B10C6}"/>
              </a:ext>
            </a:extLst>
          </p:cNvPr>
          <p:cNvSpPr txBox="1"/>
          <p:nvPr/>
        </p:nvSpPr>
        <p:spPr>
          <a:xfrm>
            <a:off x="6145161" y="5742039"/>
            <a:ext cx="1840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Семья </a:t>
            </a:r>
            <a:r>
              <a:rPr lang="ru-RU" dirty="0" err="1"/>
              <a:t>Данцовых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651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7446AE-F88E-08B3-160F-7764D264D8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D33F04-3FC8-B21C-AEC8-5225C86D2AE1}"/>
              </a:ext>
            </a:extLst>
          </p:cNvPr>
          <p:cNvSpPr txBox="1"/>
          <p:nvPr/>
        </p:nvSpPr>
        <p:spPr>
          <a:xfrm>
            <a:off x="2867013" y="557158"/>
            <a:ext cx="377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/>
              <a:t>Изготовление дымковских игрушек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449315-A4E3-A36B-F064-9B1700F028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738" y="3833460"/>
            <a:ext cx="1680239" cy="22403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908365-6402-12D4-A10D-87677C4C4A8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762" y="757084"/>
            <a:ext cx="2040192" cy="27202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443BCEB-BD7C-EE57-138C-84C5F039A9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9169" y="4120384"/>
            <a:ext cx="2897317" cy="19353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0E7A015-C092-C607-A787-D9B0654B3C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7924" y="3976319"/>
            <a:ext cx="1938564" cy="22581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FB618B-EFF6-FA94-C334-40DC748FC32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9459" y="899140"/>
            <a:ext cx="2535495" cy="300073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A9B159-6E7C-3E77-AC8A-28974E749E7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7715" y="936769"/>
            <a:ext cx="2216606" cy="295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24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41F514-5E39-CFAB-AC15-8094FD0845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BF29F4-8CB4-D450-8B1E-A180BB6998FE}"/>
              </a:ext>
            </a:extLst>
          </p:cNvPr>
          <p:cNvSpPr txBox="1"/>
          <p:nvPr/>
        </p:nvSpPr>
        <p:spPr>
          <a:xfrm>
            <a:off x="242711" y="518021"/>
            <a:ext cx="8658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Итоговое мероприятие: экскурсия в «Город мастеров»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3599EC-BB4D-F10A-29C4-D26E4E2E60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3744">
            <a:off x="737425" y="1194599"/>
            <a:ext cx="2140941" cy="20318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4098F6-02D5-ABAE-02B8-252A11D541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75202" flipH="1">
            <a:off x="6216877" y="4372080"/>
            <a:ext cx="2350260" cy="1925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1A9EEF-A066-B153-4280-6B25295DE7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527" y="1033567"/>
            <a:ext cx="1904775" cy="14456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86CED2-CEC1-D0AC-6E1C-601D50B661B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599" flipH="1">
            <a:off x="6404059" y="990363"/>
            <a:ext cx="2093832" cy="15414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FC53E5A-9A27-0568-54F0-54ED6B0624E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4887" flipH="1">
            <a:off x="6616472" y="2701130"/>
            <a:ext cx="2011090" cy="163306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2FDB7B4-A9C8-3E23-9F50-54F3C75AC68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7689">
            <a:off x="516370" y="3668274"/>
            <a:ext cx="2444352" cy="229157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A1F6222-6DB9-D6CA-72AC-B0270DAC323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492211" y="4378786"/>
            <a:ext cx="2350511" cy="1980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AB2F127-D6AE-9B25-BD2A-AB4C065F41A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3744">
            <a:off x="799001" y="1057896"/>
            <a:ext cx="2298048" cy="2180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FABA3F1-02C1-DC6C-F33F-D4566ADBC63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8873" y="945522"/>
            <a:ext cx="2044552" cy="1551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3656AF8-4C96-BCA2-578A-9D5807729A1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599" flipH="1">
            <a:off x="6474526" y="899793"/>
            <a:ext cx="2247483" cy="1654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63C878B-8EE9-1D04-D9AE-E4201545A04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4887" flipH="1">
            <a:off x="6689296" y="2606793"/>
            <a:ext cx="2158668" cy="1752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BB14431-67CD-A8C8-DD8D-84C714DB6AB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67689">
            <a:off x="577833" y="3512289"/>
            <a:ext cx="2623724" cy="2459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0498C3-7B3C-ABCA-CAE4-E2F79C17CC6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4267" y="2293804"/>
            <a:ext cx="3794902" cy="2307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5505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33622E-C626-3C93-84BF-BE2424215A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CB0510-0B82-02F6-2090-B01127EF4817}"/>
              </a:ext>
            </a:extLst>
          </p:cNvPr>
          <p:cNvSpPr txBox="1"/>
          <p:nvPr/>
        </p:nvSpPr>
        <p:spPr>
          <a:xfrm>
            <a:off x="936977" y="1332089"/>
            <a:ext cx="727004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пополнение предметно-развивающей среды дидактическим материалом по разделу «Декоративно-прикладное искусство»;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создание мини-музея «Народные умельцы»;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овладение детьми информацией о народных промыслах, умением различать их виды,  составлять узоры, композиции по мотивам народной декоративной росписи;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обогащение знаний родителей по данному разделу, повышение уровня их заинтересованности в решении проблем эстетического и нравственно-патриотического воспитания детей.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7979EB-89D3-23A3-2DAD-CF8F45035FEC}"/>
              </a:ext>
            </a:extLst>
          </p:cNvPr>
          <p:cNvSpPr txBox="1"/>
          <p:nvPr/>
        </p:nvSpPr>
        <p:spPr>
          <a:xfrm>
            <a:off x="242711" y="518021"/>
            <a:ext cx="8658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Итоги проекта:</a:t>
            </a:r>
          </a:p>
        </p:txBody>
      </p:sp>
    </p:spTree>
    <p:extLst>
      <p:ext uri="{BB962C8B-B14F-4D97-AF65-F5344CB8AC3E}">
        <p14:creationId xmlns:p14="http://schemas.microsoft.com/office/powerpoint/2010/main" val="2337376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A00B79-6DF5-B5E7-ABD6-82977E9A7F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80E552-1044-147A-1C91-7339C5645A1D}"/>
              </a:ext>
            </a:extLst>
          </p:cNvPr>
          <p:cNvSpPr/>
          <p:nvPr/>
        </p:nvSpPr>
        <p:spPr>
          <a:xfrm>
            <a:off x="537271" y="1896532"/>
            <a:ext cx="825008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9525">
                <a:solidFill>
                  <a:srgbClr val="FF0000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B43A85-4AB4-579C-56AC-5509D50A3A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89" y="2819862"/>
            <a:ext cx="8489244" cy="2252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679344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790</TotalTime>
  <Words>1485</Words>
  <Application>Microsoft Office PowerPoint</Application>
  <PresentationFormat>Экран (4:3)</PresentationFormat>
  <Paragraphs>185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2" baseType="lpstr">
      <vt:lpstr>Arial</vt:lpstr>
      <vt:lpstr>Calibri</vt:lpstr>
      <vt:lpstr>Calibri Light</vt:lpstr>
      <vt:lpstr>Comic Sans MS</vt:lpstr>
      <vt:lpstr>Helvetica Neue</vt:lpstr>
      <vt:lpstr>Symbol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14</cp:revision>
  <dcterms:created xsi:type="dcterms:W3CDTF">2022-10-12T11:27:23Z</dcterms:created>
  <dcterms:modified xsi:type="dcterms:W3CDTF">2023-01-08T12:59:01Z</dcterms:modified>
</cp:coreProperties>
</file>