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90" r:id="rId2"/>
    <p:sldId id="277" r:id="rId3"/>
    <p:sldId id="279" r:id="rId4"/>
    <p:sldId id="292" r:id="rId5"/>
    <p:sldId id="280" r:id="rId6"/>
    <p:sldId id="281" r:id="rId7"/>
    <p:sldId id="282" r:id="rId8"/>
    <p:sldId id="283" r:id="rId9"/>
    <p:sldId id="293" r:id="rId10"/>
    <p:sldId id="294" r:id="rId11"/>
    <p:sldId id="295" r:id="rId12"/>
    <p:sldId id="296" r:id="rId13"/>
    <p:sldId id="297" r:id="rId14"/>
    <p:sldId id="298" r:id="rId15"/>
    <p:sldId id="284" r:id="rId16"/>
    <p:sldId id="301" r:id="rId17"/>
    <p:sldId id="285" r:id="rId18"/>
    <p:sldId id="299" r:id="rId19"/>
    <p:sldId id="300" r:id="rId20"/>
    <p:sldId id="28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4" autoAdjust="0"/>
    <p:restoredTop sz="86323" autoAdjust="0"/>
  </p:normalViewPr>
  <p:slideViewPr>
    <p:cSldViewPr>
      <p:cViewPr>
        <p:scale>
          <a:sx n="50" d="100"/>
          <a:sy n="50" d="100"/>
        </p:scale>
        <p:origin x="-1686" y="-3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1D7654-C6D9-4C8D-B599-AD8DFE721A00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936D49-DA97-4C07-B33D-5B1AC85AF6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5822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36D49-DA97-4C07-B33D-5B1AC85AF69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6479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304002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599107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1377687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4003157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033352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050032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258820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5041385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139051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333354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05901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8889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9" y="188640"/>
            <a:ext cx="846043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6 класс</a:t>
            </a:r>
          </a:p>
          <a:p>
            <a:pPr algn="ctr"/>
            <a:r>
              <a:rPr lang="ru-RU" sz="4000" b="1" dirty="0" smtClean="0"/>
              <a:t>Тема занятия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«Развитие культуры в русских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землях  во второй половине</a:t>
            </a:r>
            <a:r>
              <a:rPr lang="en-US" sz="4000" b="1" dirty="0" smtClean="0">
                <a:solidFill>
                  <a:srgbClr val="C00000"/>
                </a:solidFill>
              </a:rPr>
              <a:t>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XIII </a:t>
            </a:r>
            <a:r>
              <a:rPr lang="ru-RU" sz="4000" b="1" dirty="0" smtClean="0">
                <a:solidFill>
                  <a:srgbClr val="C00000"/>
                </a:solidFill>
              </a:rPr>
              <a:t>-</a:t>
            </a:r>
            <a:r>
              <a:rPr lang="en-US" sz="4000" b="1" dirty="0" smtClean="0">
                <a:solidFill>
                  <a:srgbClr val="C00000"/>
                </a:solidFill>
              </a:rPr>
              <a:t>  XIV</a:t>
            </a:r>
            <a:r>
              <a:rPr lang="ru-RU" sz="4000" b="1" dirty="0" smtClean="0">
                <a:solidFill>
                  <a:srgbClr val="C00000"/>
                </a:solidFill>
              </a:rPr>
              <a:t>  </a:t>
            </a:r>
            <a:r>
              <a:rPr lang="ru-RU" sz="4000" b="1" dirty="0">
                <a:solidFill>
                  <a:srgbClr val="C00000"/>
                </a:solidFill>
              </a:rPr>
              <a:t>в</a:t>
            </a:r>
            <a:r>
              <a:rPr lang="ru-RU" sz="4000" b="1" dirty="0" smtClean="0">
                <a:solidFill>
                  <a:srgbClr val="C00000"/>
                </a:solidFill>
              </a:rPr>
              <a:t>в.»</a:t>
            </a:r>
          </a:p>
          <a:p>
            <a:pPr algn="ctr"/>
            <a:endParaRPr lang="ru-RU" sz="4000" b="1" dirty="0" smtClean="0">
              <a:solidFill>
                <a:srgbClr val="C00000"/>
              </a:solidFill>
            </a:endParaRPr>
          </a:p>
          <a:p>
            <a:pPr algn="r"/>
            <a:r>
              <a:rPr lang="ru-RU" sz="4000" b="1" dirty="0" smtClean="0">
                <a:solidFill>
                  <a:srgbClr val="C00000"/>
                </a:solidFill>
              </a:rPr>
              <a:t>     МОАУ «Гимназия №1»</a:t>
            </a:r>
          </a:p>
          <a:p>
            <a:pPr algn="r"/>
            <a:r>
              <a:rPr lang="ru-RU" sz="4000" b="1" dirty="0" smtClean="0">
                <a:solidFill>
                  <a:srgbClr val="C00000"/>
                </a:solidFill>
              </a:rPr>
              <a:t>Учитель истории </a:t>
            </a:r>
          </a:p>
          <a:p>
            <a:pPr algn="r"/>
            <a:r>
              <a:rPr lang="ru-RU" sz="4000" b="1" dirty="0" err="1" smtClean="0">
                <a:solidFill>
                  <a:srgbClr val="C00000"/>
                </a:solidFill>
              </a:rPr>
              <a:t>Крыжняя</a:t>
            </a:r>
            <a:r>
              <a:rPr lang="ru-RU" sz="4000" b="1" dirty="0" smtClean="0">
                <a:solidFill>
                  <a:srgbClr val="C00000"/>
                </a:solidFill>
              </a:rPr>
              <a:t> А.В.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01241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404664"/>
            <a:ext cx="4608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Цель занятия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1628800"/>
            <a:ext cx="9036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Познакомиться с основными достижениями </a:t>
            </a:r>
            <a:r>
              <a:rPr lang="ru-RU" sz="3600" b="1" dirty="0"/>
              <a:t>культуры в русских </a:t>
            </a:r>
          </a:p>
          <a:p>
            <a:pPr algn="ctr"/>
            <a:r>
              <a:rPr lang="ru-RU" sz="3600" b="1" dirty="0"/>
              <a:t>землях  во второй половине</a:t>
            </a:r>
            <a:r>
              <a:rPr lang="en-US" sz="3600" b="1" dirty="0"/>
              <a:t> </a:t>
            </a:r>
            <a:endParaRPr lang="ru-RU" sz="3600" b="1" dirty="0"/>
          </a:p>
          <a:p>
            <a:pPr algn="ctr"/>
            <a:r>
              <a:rPr lang="en-US" sz="3600" b="1" dirty="0"/>
              <a:t>XIII </a:t>
            </a:r>
            <a:r>
              <a:rPr lang="ru-RU" sz="3600" b="1" dirty="0"/>
              <a:t>-</a:t>
            </a:r>
            <a:r>
              <a:rPr lang="en-US" sz="3600" b="1" dirty="0"/>
              <a:t>  XIV</a:t>
            </a:r>
            <a:r>
              <a:rPr lang="ru-RU" sz="3600" b="1" dirty="0"/>
              <a:t>  </a:t>
            </a:r>
            <a:r>
              <a:rPr lang="ru-RU" sz="3600" b="1" dirty="0" err="1"/>
              <a:t>в.в</a:t>
            </a:r>
            <a:r>
              <a:rPr lang="ru-RU" sz="3600" b="1" dirty="0"/>
              <a:t>.</a:t>
            </a:r>
          </a:p>
        </p:txBody>
      </p:sp>
      <p:pic>
        <p:nvPicPr>
          <p:cNvPr id="4" name="Picture 6" descr="http://almet-eparhia.info/wp-content/uploads/2016/11/feofan-grek-pantokrator-500x3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77072"/>
            <a:ext cx="3818606" cy="252028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85677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32656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Начало </a:t>
            </a:r>
            <a:r>
              <a:rPr lang="ru-RU" sz="3600" b="1" dirty="0">
                <a:solidFill>
                  <a:srgbClr val="C00000"/>
                </a:solidFill>
              </a:rPr>
              <a:t>возрождения культуры в русских </a:t>
            </a:r>
            <a:r>
              <a:rPr lang="ru-RU" sz="3600" b="1" dirty="0" smtClean="0">
                <a:solidFill>
                  <a:srgbClr val="C00000"/>
                </a:solidFill>
              </a:rPr>
              <a:t>землях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://i4.imageban.ru/out/2012/11/10/f4fe82642b9ab6443b7d0ad208a71ccd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47" t="8379" r="11092" b="21439"/>
          <a:stretch/>
        </p:blipFill>
        <p:spPr bwMode="auto">
          <a:xfrm>
            <a:off x="108484" y="2420888"/>
            <a:ext cx="2956560" cy="417991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1700808"/>
            <a:ext cx="10683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Последствия нашествия </a:t>
            </a:r>
            <a:r>
              <a:rPr lang="ru-RU" sz="3200" b="1" dirty="0" err="1" smtClean="0"/>
              <a:t>монголо</a:t>
            </a:r>
            <a:r>
              <a:rPr lang="ru-RU" sz="3200" b="1" dirty="0" smtClean="0"/>
              <a:t> –татар на Русь</a:t>
            </a:r>
            <a:endParaRPr lang="ru-R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419873" y="2564904"/>
            <a:ext cx="554461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1.Города и монастыри лежали в развалинах;</a:t>
            </a:r>
          </a:p>
          <a:p>
            <a:r>
              <a:rPr lang="ru-RU" sz="2800" b="1" dirty="0" smtClean="0"/>
              <a:t>2.Многие виды ремесла надолго утрачены;</a:t>
            </a:r>
          </a:p>
          <a:p>
            <a:r>
              <a:rPr lang="ru-RU" sz="2800" b="1" dirty="0" smtClean="0"/>
              <a:t>3.Уничтожено огромное количество книг;</a:t>
            </a:r>
          </a:p>
          <a:p>
            <a:r>
              <a:rPr lang="ru-RU" sz="2800" b="1" dirty="0" smtClean="0"/>
              <a:t>4.Почти прервалось летописание.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42639356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3" y="188640"/>
            <a:ext cx="8064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 smtClean="0"/>
              <a:t>Со второй половины </a:t>
            </a:r>
            <a:r>
              <a:rPr lang="en-US" sz="2800" b="1" u="sng" dirty="0" smtClean="0"/>
              <a:t>XIV</a:t>
            </a:r>
            <a:r>
              <a:rPr lang="ru-RU" sz="2800" b="1" u="sng" dirty="0" smtClean="0"/>
              <a:t> в. Начинается культурное возрождение русских земель </a:t>
            </a:r>
            <a:endParaRPr lang="ru-RU" sz="2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1700808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 smtClean="0"/>
              <a:t>Какие факторы способствовали возрождению русской культуры</a:t>
            </a:r>
            <a:r>
              <a:rPr lang="en-US" sz="2800" b="1" u="sng" dirty="0" smtClean="0"/>
              <a:t>?</a:t>
            </a:r>
            <a:endParaRPr lang="ru-RU" sz="28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323529" y="2958629"/>
            <a:ext cx="806489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*Освоение новых территорий;</a:t>
            </a:r>
          </a:p>
          <a:p>
            <a:r>
              <a:rPr lang="ru-RU" sz="2400" b="1" dirty="0" smtClean="0"/>
              <a:t>*Успехи в хозяйственном развитии;</a:t>
            </a:r>
          </a:p>
          <a:p>
            <a:r>
              <a:rPr lang="ru-RU" sz="2400" b="1" dirty="0" smtClean="0"/>
              <a:t>*Центр политической и культурной жизни переместился в Москву;</a:t>
            </a:r>
          </a:p>
          <a:p>
            <a:r>
              <a:rPr lang="ru-RU" sz="2400" b="1" dirty="0" smtClean="0"/>
              <a:t>*Москва возглавила борьбу против Золотой Орды;</a:t>
            </a:r>
          </a:p>
          <a:p>
            <a:r>
              <a:rPr lang="ru-RU" sz="2400" b="1" dirty="0" smtClean="0"/>
              <a:t>*Идея единства Русской земли  и борьбы с иноземным владычеством стала ведущей в произведениях устного народного творчества, письменности, литературы, живописи и архитектуры. 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11855709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16632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Книжное </a:t>
            </a:r>
            <a:r>
              <a:rPr lang="ru-RU" sz="3600" b="1" dirty="0" smtClean="0">
                <a:solidFill>
                  <a:srgbClr val="C00000"/>
                </a:solidFill>
              </a:rPr>
              <a:t>дело 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://f10.ifotki.info/org/63160ad4450e0e061b3e28780aea4f99b2d8481195401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5" t="10559" r="3865" b="18425"/>
          <a:stretch/>
        </p:blipFill>
        <p:spPr bwMode="auto">
          <a:xfrm>
            <a:off x="325056" y="3746199"/>
            <a:ext cx="6263168" cy="274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1124744"/>
            <a:ext cx="84969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1.</a:t>
            </a:r>
            <a:r>
              <a:rPr lang="en-US" sz="2800" b="1" dirty="0" smtClean="0"/>
              <a:t>C</a:t>
            </a:r>
            <a:r>
              <a:rPr lang="ru-RU" sz="2800" b="1" dirty="0" smtClean="0"/>
              <a:t> </a:t>
            </a:r>
            <a:r>
              <a:rPr lang="en-US" sz="2800" b="1" dirty="0" smtClean="0"/>
              <a:t> XIV</a:t>
            </a:r>
            <a:r>
              <a:rPr lang="ru-RU" sz="2800" b="1" dirty="0" smtClean="0"/>
              <a:t>в. На Русь стали ввозить бумагу.</a:t>
            </a:r>
          </a:p>
          <a:p>
            <a:r>
              <a:rPr lang="ru-RU" sz="2800" b="1" dirty="0" smtClean="0"/>
              <a:t>2.Книг стало больше, они подешевели.</a:t>
            </a:r>
          </a:p>
          <a:p>
            <a:r>
              <a:rPr lang="ru-RU" sz="2800" b="1" dirty="0" smtClean="0"/>
              <a:t>3.На смену уставу  пришел полуустав.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62646"/>
            <a:ext cx="4464496" cy="55347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62647"/>
            <a:ext cx="4302086" cy="553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011278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5236" y="260648"/>
            <a:ext cx="5272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Летописание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5" y="1196752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 </a:t>
            </a:r>
            <a:r>
              <a:rPr lang="ru-RU" sz="2800" b="1" dirty="0"/>
              <a:t>конце</a:t>
            </a:r>
            <a:r>
              <a:rPr lang="en-US" sz="2800" b="1" dirty="0"/>
              <a:t>  XIII </a:t>
            </a:r>
            <a:r>
              <a:rPr lang="ru-RU" sz="2800" b="1" dirty="0"/>
              <a:t>-</a:t>
            </a:r>
            <a:r>
              <a:rPr lang="en-US" sz="2800" b="1" dirty="0"/>
              <a:t> XIV</a:t>
            </a:r>
            <a:r>
              <a:rPr lang="ru-RU" sz="2800" b="1" dirty="0"/>
              <a:t> в. </a:t>
            </a:r>
            <a:r>
              <a:rPr lang="ru-RU" sz="2800" b="1" dirty="0" smtClean="0"/>
              <a:t>сложились </a:t>
            </a:r>
            <a:r>
              <a:rPr lang="ru-RU" sz="2800" b="1" dirty="0"/>
              <a:t>новые центры </a:t>
            </a:r>
            <a:r>
              <a:rPr lang="ru-RU" sz="2800" b="1" dirty="0" smtClean="0"/>
              <a:t>летописания - </a:t>
            </a:r>
            <a:r>
              <a:rPr lang="ru-RU" sz="2800" b="1" u="sng" dirty="0" smtClean="0">
                <a:solidFill>
                  <a:srgbClr val="C00000"/>
                </a:solidFill>
              </a:rPr>
              <a:t>Псков</a:t>
            </a:r>
            <a:r>
              <a:rPr lang="ru-RU" sz="2800" b="1" u="sng" dirty="0">
                <a:solidFill>
                  <a:srgbClr val="C00000"/>
                </a:solidFill>
              </a:rPr>
              <a:t>, Суздаль, Ростов, Москва</a:t>
            </a:r>
            <a:r>
              <a:rPr lang="ru-RU" sz="2800" b="1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5" y="2150859"/>
            <a:ext cx="84249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Летописи освещали  события  и позиции княжеских династий.</a:t>
            </a:r>
            <a:endParaRPr lang="ru-RU" sz="2800" b="1" dirty="0"/>
          </a:p>
          <a:p>
            <a:r>
              <a:rPr lang="ru-RU" sz="2800" b="1" dirty="0" smtClean="0"/>
              <a:t>В летописях  звучала одна общая тема – необходимость объединения Русской земли для борьбы с Ордой.</a:t>
            </a:r>
            <a:endParaRPr lang="ru-RU" sz="2800" b="1" dirty="0"/>
          </a:p>
        </p:txBody>
      </p:sp>
      <p:pic>
        <p:nvPicPr>
          <p:cNvPr id="3074" name="Picture 2" descr="http://amilpics.ru/images/1257244_letopis-et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83" t="9347" r="1818" b="6341"/>
          <a:stretch/>
        </p:blipFill>
        <p:spPr bwMode="auto">
          <a:xfrm>
            <a:off x="4139952" y="3933056"/>
            <a:ext cx="4133841" cy="276906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91488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332656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Устное </a:t>
            </a:r>
            <a:r>
              <a:rPr lang="ru-RU" sz="3600" b="1" dirty="0">
                <a:solidFill>
                  <a:srgbClr val="C00000"/>
                </a:solidFill>
              </a:rPr>
              <a:t>народное творчество. </a:t>
            </a:r>
            <a:r>
              <a:rPr lang="ru-RU" sz="3600" b="1" dirty="0" smtClean="0">
                <a:solidFill>
                  <a:srgbClr val="C00000"/>
                </a:solidFill>
              </a:rPr>
              <a:t>Литература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772816"/>
            <a:ext cx="508299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1.Былинный героический эпос;</a:t>
            </a:r>
          </a:p>
          <a:p>
            <a:r>
              <a:rPr lang="ru-RU" sz="2800" b="1" dirty="0" smtClean="0"/>
              <a:t>2.Новгородские былины;</a:t>
            </a:r>
          </a:p>
          <a:p>
            <a:r>
              <a:rPr lang="ru-RU" sz="2800" b="1" dirty="0" smtClean="0"/>
              <a:t>3.Исторические песни;</a:t>
            </a:r>
          </a:p>
          <a:p>
            <a:r>
              <a:rPr lang="ru-RU" sz="2800" b="1" dirty="0" smtClean="0"/>
              <a:t>4.Воинская повесть;</a:t>
            </a:r>
          </a:p>
          <a:p>
            <a:r>
              <a:rPr lang="ru-RU" sz="2800" b="1" dirty="0" smtClean="0"/>
              <a:t>5.Жития святых</a:t>
            </a:r>
            <a:endParaRPr lang="ru-RU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564993"/>
            <a:ext cx="3341941" cy="446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43441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188640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Зодчество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3" y="834972"/>
            <a:ext cx="8856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 конца </a:t>
            </a:r>
            <a:r>
              <a:rPr lang="en-US" sz="2800" b="1" dirty="0" smtClean="0"/>
              <a:t>XIII</a:t>
            </a:r>
            <a:r>
              <a:rPr lang="ru-RU" sz="2800" b="1" dirty="0" smtClean="0"/>
              <a:t> в. На Руси возобновилось каменное зодчество.</a:t>
            </a:r>
            <a:endParaRPr lang="ru-RU" sz="2800" b="1" dirty="0"/>
          </a:p>
        </p:txBody>
      </p:sp>
      <p:pic>
        <p:nvPicPr>
          <p:cNvPr id="5124" name="Picture 4" descr="http://veliky-novgorod.com/wp-content/uploads/2014/11/6587-620x3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617" y="1802399"/>
            <a:ext cx="8061685" cy="429089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3" y="6309320"/>
            <a:ext cx="8775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Церковь Николы на острове </a:t>
            </a:r>
            <a:r>
              <a:rPr lang="ru-RU" sz="2800" b="1" dirty="0" err="1" smtClean="0"/>
              <a:t>Липно</a:t>
            </a:r>
            <a:r>
              <a:rPr lang="ru-RU" sz="2800" b="1" dirty="0" smtClean="0"/>
              <a:t>. Великий Новгород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675895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5" y="0"/>
            <a:ext cx="7776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 smtClean="0">
                <a:solidFill>
                  <a:srgbClr val="C00000"/>
                </a:solidFill>
              </a:rPr>
              <a:t>Во второй четверти </a:t>
            </a:r>
            <a:r>
              <a:rPr lang="en-US" sz="2800" b="1" u="sng" dirty="0" smtClean="0">
                <a:solidFill>
                  <a:srgbClr val="C00000"/>
                </a:solidFill>
              </a:rPr>
              <a:t>XIV</a:t>
            </a:r>
            <a:r>
              <a:rPr lang="ru-RU" sz="2800" b="1" u="sng" dirty="0" smtClean="0">
                <a:solidFill>
                  <a:srgbClr val="C00000"/>
                </a:solidFill>
              </a:rPr>
              <a:t> в. начинается сооружение каменных зданий в Москве</a:t>
            </a:r>
            <a:endParaRPr lang="ru-RU" sz="2800" b="1" u="sng" dirty="0">
              <a:solidFill>
                <a:srgbClr val="C00000"/>
              </a:solidFill>
            </a:endParaRPr>
          </a:p>
        </p:txBody>
      </p:sp>
      <p:pic>
        <p:nvPicPr>
          <p:cNvPr id="6146" name="Picture 2" descr="https://fs00.infourok.ru/images/doc/59/72801/hello_html_mdbf8a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45"/>
          <a:stretch/>
        </p:blipFill>
        <p:spPr bwMode="auto">
          <a:xfrm>
            <a:off x="179512" y="1236008"/>
            <a:ext cx="4344504" cy="49309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vipgeo.ru/uploads/Showplace/large/1003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5" y="1236007"/>
            <a:ext cx="4129977" cy="490614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9" y="6381328"/>
            <a:ext cx="8497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Успенский собор                                       Архангельский собор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18208750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g-a.photosight.ru/e43/2910295_large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800" t="8875" r="6666" b="6811"/>
          <a:stretch/>
        </p:blipFill>
        <p:spPr bwMode="auto">
          <a:xfrm>
            <a:off x="170384" y="764704"/>
            <a:ext cx="3816424" cy="532749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5" y="6309320"/>
            <a:ext cx="4323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Церковь Иоанна </a:t>
            </a:r>
            <a:r>
              <a:rPr lang="ru-RU" sz="2400" b="1" dirty="0" err="1" smtClean="0"/>
              <a:t>Лествичника</a:t>
            </a:r>
            <a:endParaRPr lang="ru-RU" sz="2400" b="1" dirty="0"/>
          </a:p>
        </p:txBody>
      </p:sp>
      <p:pic>
        <p:nvPicPr>
          <p:cNvPr id="7172" name="Picture 4" descr="http://img-fotki.yandex.ru/get/9496/97833783.91a/0_f7e73_1b42c8fb_XXX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69" t="4435" r="3035" b="6851"/>
          <a:stretch/>
        </p:blipFill>
        <p:spPr bwMode="auto">
          <a:xfrm>
            <a:off x="3883888" y="1124744"/>
            <a:ext cx="5135880" cy="414416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30999" y="5661248"/>
            <a:ext cx="37696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Церковь Спаса на Бору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25533446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48064" y="764704"/>
            <a:ext cx="39959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C00000"/>
                </a:solidFill>
              </a:rPr>
              <a:t>Одним из центров каменного зодчества</a:t>
            </a:r>
          </a:p>
          <a:p>
            <a:pPr algn="ctr"/>
            <a:r>
              <a:rPr lang="ru-RU" sz="2800" b="1" u="sng" dirty="0" smtClean="0">
                <a:solidFill>
                  <a:srgbClr val="C00000"/>
                </a:solidFill>
              </a:rPr>
              <a:t>Оставался Новгород</a:t>
            </a:r>
          </a:p>
          <a:p>
            <a:pPr algn="ctr"/>
            <a:r>
              <a:rPr lang="ru-RU" sz="2800" b="1" u="sng" dirty="0" smtClean="0">
                <a:solidFill>
                  <a:srgbClr val="C00000"/>
                </a:solidFill>
              </a:rPr>
              <a:t> </a:t>
            </a:r>
            <a:endParaRPr lang="ru-RU" sz="2800" b="1" u="sng" dirty="0">
              <a:solidFill>
                <a:srgbClr val="C00000"/>
              </a:solidFill>
            </a:endParaRPr>
          </a:p>
        </p:txBody>
      </p:sp>
      <p:pic>
        <p:nvPicPr>
          <p:cNvPr id="8194" name="Picture 2" descr="https://lh3.googleusercontent.com/-wuTeMYijFqc/Vb4nxiJrPqI/AAAAAAAAADg/Kf_dTmKvQlY/s640/blogger-image--18454592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031" t="568" r="16329" b="8269"/>
          <a:stretch/>
        </p:blipFill>
        <p:spPr bwMode="auto">
          <a:xfrm>
            <a:off x="324910" y="764704"/>
            <a:ext cx="4254378" cy="568863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52120" y="5085184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Церковь </a:t>
            </a:r>
            <a:r>
              <a:rPr lang="ru-RU" sz="2400" b="1" dirty="0"/>
              <a:t>Ф</a:t>
            </a:r>
            <a:r>
              <a:rPr lang="ru-RU" sz="2400" b="1" dirty="0" smtClean="0"/>
              <a:t>едора </a:t>
            </a:r>
            <a:r>
              <a:rPr lang="ru-RU" sz="2400" b="1" dirty="0" err="1" smtClean="0"/>
              <a:t>Стратилата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1031970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68144" y="4797152"/>
            <a:ext cx="2736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Церковь Спаса Преображения</a:t>
            </a:r>
          </a:p>
          <a:p>
            <a:r>
              <a:rPr lang="ru-RU" sz="2400" b="1" dirty="0" smtClean="0"/>
              <a:t> </a:t>
            </a:r>
            <a:r>
              <a:rPr lang="ru-RU" sz="2400" b="1" dirty="0"/>
              <a:t>на </a:t>
            </a:r>
            <a:r>
              <a:rPr lang="ru-RU" sz="2400" b="1" dirty="0" smtClean="0"/>
              <a:t>Ильине улице</a:t>
            </a:r>
          </a:p>
          <a:p>
            <a:r>
              <a:rPr lang="ru-RU" sz="2400" b="1" dirty="0" smtClean="0"/>
              <a:t>Новгород</a:t>
            </a:r>
            <a:endParaRPr lang="ru-RU" sz="2400" b="1" dirty="0"/>
          </a:p>
        </p:txBody>
      </p:sp>
      <p:pic>
        <p:nvPicPr>
          <p:cNvPr id="9218" name="Picture 2" descr="http://veliky-novgorod.com/wp-content/uploads/2014/10/5988618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757" t="9208" r="23149" b="2818"/>
          <a:stretch/>
        </p:blipFill>
        <p:spPr bwMode="auto">
          <a:xfrm>
            <a:off x="225144" y="238494"/>
            <a:ext cx="4778904" cy="617125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475519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16632"/>
            <a:ext cx="8208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 smtClean="0">
                <a:solidFill>
                  <a:srgbClr val="C00000"/>
                </a:solidFill>
              </a:rPr>
              <a:t>Своеобразием отличалось зодчество Пскова</a:t>
            </a:r>
            <a:endParaRPr lang="ru-RU" sz="2800" b="1" u="sng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5445224"/>
            <a:ext cx="40885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Крепость Изборск 1330г. </a:t>
            </a:r>
            <a:endParaRPr lang="ru-RU" sz="2800" b="1" dirty="0"/>
          </a:p>
        </p:txBody>
      </p:sp>
      <p:pic>
        <p:nvPicPr>
          <p:cNvPr id="10244" name="Picture 4" descr="http://i-postroika.ru/wp-content/uploads/2012/09/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41114"/>
            <a:ext cx="8784975" cy="367476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227318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dn.photocentra.ru/images/main18/183253_mai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29" t="3957" r="2142" b="3604"/>
          <a:stretch/>
        </p:blipFill>
        <p:spPr bwMode="auto">
          <a:xfrm>
            <a:off x="411480" y="260648"/>
            <a:ext cx="8290560" cy="577596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1480" y="6036608"/>
            <a:ext cx="675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 Пскове был возведен каменный Кремль.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15511887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188640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Живопись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052736"/>
            <a:ext cx="8774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>
                <a:solidFill>
                  <a:srgbClr val="C00000"/>
                </a:solidFill>
              </a:rPr>
              <a:t>Феофан Грек фрески церкви </a:t>
            </a:r>
            <a:r>
              <a:rPr lang="ru-RU" sz="3200" b="1" u="sng" dirty="0" smtClean="0">
                <a:solidFill>
                  <a:srgbClr val="C00000"/>
                </a:solidFill>
              </a:rPr>
              <a:t>Спаса </a:t>
            </a:r>
            <a:r>
              <a:rPr lang="ru-RU" sz="3200" b="1" u="sng" dirty="0">
                <a:solidFill>
                  <a:srgbClr val="C00000"/>
                </a:solidFill>
              </a:rPr>
              <a:t>на </a:t>
            </a:r>
            <a:r>
              <a:rPr lang="ru-RU" sz="3200" b="1" u="sng" dirty="0" smtClean="0">
                <a:solidFill>
                  <a:srgbClr val="C00000"/>
                </a:solidFill>
              </a:rPr>
              <a:t>Ильине улице в Новгороде</a:t>
            </a:r>
            <a:endParaRPr lang="ru-RU" sz="3200" b="1" u="sng" dirty="0">
              <a:solidFill>
                <a:srgbClr val="C00000"/>
              </a:solidFill>
            </a:endParaRPr>
          </a:p>
        </p:txBody>
      </p:sp>
      <p:pic>
        <p:nvPicPr>
          <p:cNvPr id="12290" name="Picture 2" descr="http://userscontent2.emaze.com/images/32ced6a0-733b-439d-8ef8-b4fb91e4fc7c/a4bc24a6-d602-4da7-9836-fe202b66427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76872"/>
            <a:ext cx="6552728" cy="438096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010197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damian.ru/novgorod2009/images/_DSC73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1696"/>
            <a:ext cx="7848872" cy="522931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5661248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Спаситель Роспись купола  церкви Спаса Преображения на Ильине улице в Новгороде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37355887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0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 </a:t>
            </a:r>
            <a:r>
              <a:rPr lang="ru-RU" sz="2800" b="1" dirty="0"/>
              <a:t>М</a:t>
            </a:r>
            <a:r>
              <a:rPr lang="ru-RU" sz="2800" b="1" dirty="0" smtClean="0"/>
              <a:t>оскве Феофан Грек   расписал церковь  Рождества Богородицы</a:t>
            </a:r>
            <a:endParaRPr lang="ru-RU" sz="2800" b="1" dirty="0"/>
          </a:p>
        </p:txBody>
      </p:sp>
      <p:pic>
        <p:nvPicPr>
          <p:cNvPr id="13316" name="Picture 4" descr="http://biblio.giuvus.ru/biblio/archive/sarabanov_ist/images/04_clip_image006_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88" y="1124744"/>
            <a:ext cx="8798009" cy="54006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541147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://txt.drevle.com/mirrors/drevlepravoslavie-2012.05.19/img/ext/0df74e6d5a1f211a12a3814457c60038-ea5b928e3a5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573" y="667542"/>
            <a:ext cx="4921491" cy="600181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64088" y="4621778"/>
            <a:ext cx="37799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Иконостас Благовещенского собора  Московского кремля</a:t>
            </a:r>
            <a:endParaRPr lang="ru-RU" sz="2800" b="1" dirty="0"/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93334"/>
            <a:ext cx="9123576" cy="617602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629001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mepar.ru/i/mages/galleries/14191/266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09" y="260648"/>
            <a:ext cx="5135723" cy="644988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64088" y="4437112"/>
            <a:ext cx="3497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Икона Донской  Божьей Матери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22123176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47667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Подведем итоги!!!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340768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1. В конце </a:t>
            </a:r>
            <a:r>
              <a:rPr lang="en-US" sz="3200" b="1" dirty="0" smtClean="0"/>
              <a:t>XIV</a:t>
            </a:r>
            <a:r>
              <a:rPr lang="ru-RU" sz="3200" b="1" dirty="0" smtClean="0"/>
              <a:t> в.  началось культурное возрождение Руси.</a:t>
            </a:r>
            <a:endParaRPr lang="ru-R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2924944"/>
            <a:ext cx="85689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2.На Руси культурное возрождение было связано с процессом культурного</a:t>
            </a:r>
          </a:p>
          <a:p>
            <a:r>
              <a:rPr lang="ru-RU" sz="3200" b="1" dirty="0" smtClean="0"/>
              <a:t> сближения русских земель, в основе которого лежал национальный подъем,  вызванный победой в Куликовской битве.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32540338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</TotalTime>
  <Words>406</Words>
  <Application>Microsoft Office PowerPoint</Application>
  <PresentationFormat>Экран (4:3)</PresentationFormat>
  <Paragraphs>68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1374 г. церковь Спаса на Ильине улице в Новгороде Церковь Спаса Преображения на Ильине улице — храм в Великом Новгороде, построенный в 1374 году и знаменитый тем, что в нем одном сохранились фрески кисти Феофана Грека. Роспись сделана в 1378 году</dc:title>
  <dc:creator>Администратор</dc:creator>
  <cp:lastModifiedBy>Настенька</cp:lastModifiedBy>
  <cp:revision>36</cp:revision>
  <dcterms:created xsi:type="dcterms:W3CDTF">2016-04-04T15:04:04Z</dcterms:created>
  <dcterms:modified xsi:type="dcterms:W3CDTF">2023-01-12T17:01:45Z</dcterms:modified>
</cp:coreProperties>
</file>