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11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1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764B78-96D4-4C07-BF09-1BF15AEE61F6}">
  <a:tblStyle styleId="{88764B78-96D4-4C07-BF09-1BF15AEE61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1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9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56266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7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2579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7739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43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27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18894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6815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3429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24805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46270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99164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51659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02836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06413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94535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881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" type="objOnly">
  <p:cSld name="Объект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937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4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828" r:id="rId17"/>
    <p:sldLayoutId id="2147483829" r:id="rId18"/>
    <p:sldLayoutId id="2147483830" r:id="rId19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228600" y="274637"/>
            <a:ext cx="8458200" cy="635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Информационные</a:t>
            </a:r>
            <a:r>
              <a:rPr lang="en-US" sz="4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объекты</a:t>
            </a:r>
            <a:r>
              <a:rPr lang="en-US" sz="4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различных</a:t>
            </a:r>
            <a:r>
              <a:rPr lang="en-US" sz="4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видов</a:t>
            </a:r>
            <a:r>
              <a:rPr lang="en-US" sz="4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 </a:t>
            </a:r>
            <a:r>
              <a:rPr lang="en-US" sz="4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Универсальность</a:t>
            </a:r>
            <a:r>
              <a:rPr lang="en-US" sz="4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дискретного</a:t>
            </a:r>
            <a:r>
              <a:rPr lang="en-US" sz="4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4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цифрового</a:t>
            </a:r>
            <a:r>
              <a:rPr lang="en-US" sz="4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4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представления</a:t>
            </a:r>
            <a:r>
              <a:rPr lang="en-US" sz="4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информации</a:t>
            </a:r>
            <a:r>
              <a:rPr lang="en-US" sz="44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ctrTitle" idx="4294967295"/>
          </p:nvPr>
        </p:nvSpPr>
        <p:spPr>
          <a:xfrm>
            <a:off x="0" y="2286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ИНФОРМАЦИЯ</a:t>
            </a:r>
            <a:br>
              <a:rPr lang="en-US" sz="5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- фундаментальное понятие науки, поэтому определить его исчерпывающим образом через какие-то более простые понятия невозможно</a:t>
            </a:r>
            <a:b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С позиции человека информация – это содержание разных сообщений, это самые разнообразные сведения, которые человек получает из окружающего мира через свои органы чувств.</a:t>
            </a:r>
            <a:endParaRPr/>
          </a:p>
        </p:txBody>
      </p:sp>
      <p:pic>
        <p:nvPicPr>
          <p:cNvPr id="95" name="Google Shape;95;p15" descr="BD19706_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6075" y="0"/>
            <a:ext cx="1177925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 descr="BD19704_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371600" cy="1347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 descr="BD19709_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508625"/>
            <a:ext cx="1371600" cy="134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 descr="BD19686_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62900" y="5562600"/>
            <a:ext cx="1181100" cy="12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Подходы к понятию информации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graphicFrame>
        <p:nvGraphicFramePr>
          <p:cNvPr id="104" name="Google Shape;104;p16"/>
          <p:cNvGraphicFramePr/>
          <p:nvPr/>
        </p:nvGraphicFramePr>
        <p:xfrm>
          <a:off x="152400" y="766762"/>
          <a:ext cx="8686775" cy="6068675"/>
        </p:xfrm>
        <a:graphic>
          <a:graphicData uri="http://schemas.openxmlformats.org/drawingml/2006/table">
            <a:tbl>
              <a:tblPr>
                <a:noFill/>
                <a:tableStyleId>{88764B78-96D4-4C07-BF09-1BF15AEE61F6}</a:tableStyleId>
              </a:tblPr>
              <a:tblGrid>
                <a:gridCol w="172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05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1" u="none" strike="noStrike" cap="none">
                          <a:solidFill>
                            <a:srgbClr val="FF5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Теория информации    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505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1" u="none" strike="noStrike" cap="none">
                          <a:solidFill>
                            <a:srgbClr val="FF50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Информация – содержание, заложенное в знаковые (сигнальные последовательности)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Кибернетика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Информация – содержание сигналов, передаваемых по каналам связи в системах управления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Нейрофизиология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Информация – содержание сигналов электрохимической природы, передающихся по нервным волокнам организма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Генетика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Информация – содержание генетического кода – структуры молекул ДНК, входящих в состав клетки живого организма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Философия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b="1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1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Атрибутивная концепция</a:t>
                      </a:r>
                      <a:r>
                        <a:rPr lang="en-US" sz="19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Информация – всеобщее свойство (атрибут) материи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04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1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Функциональная концепция: </a:t>
                      </a:r>
                      <a:r>
                        <a:rPr lang="en-US" sz="19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Информация и информационные процессы присущи только живой природе, являются ее функцией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1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i="1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Антропоцентрическая концепция: </a:t>
                      </a:r>
                      <a:r>
                        <a:rPr lang="en-US" sz="19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Информация и информационные процессы присущи только человеку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246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Существует два подхода к измерению информации</a:t>
            </a:r>
            <a:r>
              <a:rPr lang="en-US" sz="44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idx="1"/>
          </p:nvPr>
        </p:nvSpPr>
        <p:spPr>
          <a:xfrm>
            <a:off x="457200" y="3048000"/>
            <a:ext cx="8229600" cy="307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содержательный (вероятностный);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объемный (алфавитный).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Содержательный (вероятностный) подход к измерению информации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idx="1"/>
          </p:nvPr>
        </p:nvSpPr>
        <p:spPr>
          <a:xfrm>
            <a:off x="457200" y="2438400"/>
            <a:ext cx="8229600" cy="3687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Количество информации 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можно рассматривать как меру уменьшения неопределенности знания при получении информационных сообщений.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58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i="0" u="sng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Главная формула информатики</a:t>
            </a:r>
            <a:r>
              <a:rPr lang="en-US" sz="40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40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связывает между собой </a:t>
            </a:r>
            <a:r>
              <a:rPr lang="en-US" sz="4000" b="1" i="1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количество возможных информационных сообщений</a:t>
            </a:r>
            <a:r>
              <a:rPr lang="en-US" sz="40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N и </a:t>
            </a:r>
            <a:r>
              <a:rPr lang="en-US" sz="4000" b="1" i="1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количество информации</a:t>
            </a:r>
            <a:r>
              <a:rPr lang="en-US" sz="40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I, которое несет полученное сообщение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en-US" sz="40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N = 2</a:t>
            </a:r>
            <a:r>
              <a:rPr lang="en-US" sz="4000" b="1" i="0" u="none" baseline="3000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idx="1"/>
          </p:nvPr>
        </p:nvSpPr>
        <p:spPr>
          <a:xfrm>
            <a:off x="457200" y="228600"/>
            <a:ext cx="8229600" cy="66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За </a:t>
            </a: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единицу количества информации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принимается такое количество информации, которое содержится в информационном сообщении, уменьшающем неопределенность знания в два раза. </a:t>
            </a:r>
            <a:endParaRPr/>
          </a:p>
          <a:p>
            <a:pPr marL="342900" lvl="0" indent="-34290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Такая единица названа </a:t>
            </a: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бит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marL="342900" lvl="0" indent="-34290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marL="342900" lvl="0" indent="-34290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5050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Бит</a:t>
            </a:r>
            <a:r>
              <a:rPr lang="en-US" sz="32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 –</a:t>
            </a: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наименьшая единица измерения информации.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idx="1"/>
          </p:nvPr>
        </p:nvSpPr>
        <p:spPr>
          <a:xfrm>
            <a:off x="457200" y="381000"/>
            <a:ext cx="8229600" cy="574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3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помощью набора битов можно представить любой знак и любое число. Знаки представляются восьмиразрядными комбинациями битов – байтами.</a:t>
            </a:r>
            <a:endParaRPr/>
          </a:p>
          <a:p>
            <a:pPr marL="342900" lvl="0" indent="-342900" algn="ctr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36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1байт = 8 битов=2</a:t>
            </a:r>
            <a:r>
              <a:rPr lang="en-US" sz="3600" b="1" i="0" u="none" baseline="3000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36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битов</a:t>
            </a:r>
            <a:endParaRPr/>
          </a:p>
          <a:p>
            <a:pPr marL="342900" lvl="0" indent="-342900" algn="ctr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FF505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	Байт</a:t>
            </a: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это 8 битов, рассматриваемые как единое целое, основная единица компьютерных данных.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Рассмотрим, каково количество комбинаций битов в байте.</a:t>
            </a:r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651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Если у нас </a:t>
            </a: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две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двоичные цифры (бита), то число возможных комбинаций из них:</a:t>
            </a:r>
            <a:endParaRPr sz="2800" b="1" i="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2</a:t>
            </a:r>
            <a:r>
              <a:rPr lang="en-US" sz="2800" b="1" i="0" u="sng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8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=4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			00, 01, 10, 11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Если </a:t>
            </a: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четыре 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двоичные цифры (бита), то число возможных комбинаций:</a:t>
            </a:r>
            <a:endParaRPr sz="2800" b="1" i="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2</a:t>
            </a:r>
            <a:r>
              <a:rPr lang="en-US" sz="2800" b="1" i="0" u="sng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28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=16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		0000,  0001,  0010,  0011,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0100,  0101,  0110,  0111,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1000,  1001,  1010,  1011,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1100,  1101,  1110,  1111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5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Так как в байте- </a:t>
            </a: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8 бит</a:t>
            </a: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(двоичных цифр), то число возможных комбинаций битов в байте:</a:t>
            </a:r>
            <a:b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3200" b="1" i="0" u="none" baseline="3000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=256</a:t>
            </a:r>
            <a:br>
              <a:rPr lang="en-US" sz="3200" b="0" i="1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1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Т.о., байт может принимать одно из 256 значений или комбинаций битов.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12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Для измерения информации используются более крупные единицы: </a:t>
            </a:r>
            <a:br>
              <a:rPr lang="en-US" sz="36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1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килобайты, мегабайты, гигабайты, терабайты и т.д.</a:t>
            </a:r>
            <a:br>
              <a:rPr lang="en-US" sz="36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Кбайт =1 024 байт</a:t>
            </a:r>
            <a:b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Мбайт = 1 024 Кбайт </a:t>
            </a:r>
            <a:b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Гбайт = 1 024 Мбайт</a:t>
            </a:r>
            <a:b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Тбайт = 1 024 Гбайт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5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3200"/>
              <a:buFont typeface="Arial"/>
              <a:buNone/>
            </a:pPr>
            <a:r>
              <a:rPr lang="en-US" sz="3200" b="1" i="1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Проведем аналогию с единицами длины:</a:t>
            </a:r>
            <a:br>
              <a:rPr lang="en-US" sz="3200" b="1" i="1" u="sng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1" u="sng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если 1 бит «соответствует» 1 мм, то:</a:t>
            </a:r>
            <a:br>
              <a:rPr lang="en-US" sz="3200" b="1" i="1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1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байт – 10 мм = 1см;</a:t>
            </a:r>
            <a:br>
              <a:rPr lang="en-US" sz="3200" b="0" i="1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1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Кбайт – 1000 см = 10 м;</a:t>
            </a:r>
            <a:br>
              <a:rPr lang="en-US" sz="3200" b="0" i="1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1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Мбайт – 10 000 м = 10 км;</a:t>
            </a:r>
            <a:br>
              <a:rPr lang="en-US" sz="3200" b="0" i="1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1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Гбайт – 10 000 км (расстояние от Москвы до Владивостока).</a:t>
            </a:r>
            <a:br>
              <a:rPr lang="en-US" sz="3200" b="0" i="1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Страница учебника содержит приблизительно 3 Кбайта информации;</a:t>
            </a:r>
            <a:b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газета – 150 Кбайт.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304800" y="274637"/>
            <a:ext cx="8382000" cy="163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400"/>
              <a:buFont typeface="Book Antiqua"/>
              <a:buNone/>
            </a:pPr>
            <a:r>
              <a:rPr lang="en-US" sz="44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Объемный (алфавитный подход) </a:t>
            </a:r>
            <a:br>
              <a:rPr lang="en-US" sz="44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lang="en-US" sz="44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к измерению информации</a:t>
            </a:r>
            <a:endParaRPr/>
          </a:p>
        </p:txBody>
      </p:sp>
      <p:sp>
        <p:nvSpPr>
          <p:cNvPr id="158" name="Google Shape;158;p26"/>
          <p:cNvSpPr txBox="1"/>
          <p:nvPr/>
        </p:nvSpPr>
        <p:spPr>
          <a:xfrm>
            <a:off x="304800" y="1600200"/>
            <a:ext cx="84582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26" descr="BD19723_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1828800"/>
            <a:ext cx="2362200" cy="199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6" descr="J00956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53400" y="1600200"/>
            <a:ext cx="306387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 descr="J00956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34400" y="5943600"/>
            <a:ext cx="3937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6" descr="J009566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10600" y="990600"/>
            <a:ext cx="2667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6" descr="J00956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8458200" y="5181600"/>
            <a:ext cx="341312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 descr="J009566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86800" y="2209800"/>
            <a:ext cx="319087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 descr="J009566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05800" y="3124200"/>
            <a:ext cx="369887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 descr="J009566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8600" y="6172200"/>
            <a:ext cx="28575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 descr="J009567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534400" y="4038600"/>
            <a:ext cx="3937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 descr="J009567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8600" y="4343400"/>
            <a:ext cx="268287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 descr="J009567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14400" y="6019800"/>
            <a:ext cx="423862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 descr="J009567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52400" y="5334000"/>
            <a:ext cx="25717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6" descr="J009567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543800" y="6096000"/>
            <a:ext cx="381000" cy="36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 descr="J009567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676400" y="2667000"/>
            <a:ext cx="533400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 descr="J009567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848600" y="304800"/>
            <a:ext cx="361950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2514600" y="2209800"/>
            <a:ext cx="5638800" cy="503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Алфавитный подход позволяет измерить </a:t>
            </a:r>
            <a:r>
              <a:rPr lang="en-US" sz="36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количество информации</a:t>
            </a: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тексте, составленном из символов некоторого алфавита.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26" descr="J009577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209800" y="6248400"/>
            <a:ext cx="533400" cy="4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6" descr="J0095695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3429000" y="5867400"/>
            <a:ext cx="358775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400"/>
              <a:buFont typeface="Book Antiqua"/>
              <a:buNone/>
            </a:pPr>
            <a:r>
              <a:rPr lang="en-US" sz="44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Алфавитный подход </a:t>
            </a:r>
            <a:br>
              <a:rPr lang="en-US" sz="44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lang="en-US" sz="44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к измерению информации</a:t>
            </a:r>
            <a:endParaRPr/>
          </a:p>
        </p:txBody>
      </p:sp>
      <p:sp>
        <p:nvSpPr>
          <p:cNvPr id="182" name="Google Shape;182;p27"/>
          <p:cNvSpPr txBox="1"/>
          <p:nvPr/>
        </p:nvSpPr>
        <p:spPr>
          <a:xfrm>
            <a:off x="304800" y="1600200"/>
            <a:ext cx="8458200" cy="3525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 </a:t>
            </a:r>
            <a:r>
              <a:rPr lang="en-US" sz="36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объективный,</a:t>
            </a: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количественный</a:t>
            </a: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метод для измерения информации, циркулирующей в информационной технике.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7" descr="BD19722_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1400" y="4648200"/>
            <a:ext cx="15240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7" descr="BD19719_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33800" y="5334000"/>
            <a:ext cx="1931987" cy="140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7" descr="BD19720_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600" y="4724400"/>
            <a:ext cx="1752600" cy="143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7" descr="BD19818_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050925" cy="10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/>
          <p:nvPr/>
        </p:nvSpPr>
        <p:spPr>
          <a:xfrm>
            <a:off x="304800" y="228600"/>
            <a:ext cx="8382000" cy="3629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400"/>
              <a:buFont typeface="Book Antiqua"/>
              <a:buNone/>
            </a:pPr>
            <a:r>
              <a:rPr lang="en-US" sz="4400" b="1" i="0" u="sng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Алфавит-</a:t>
            </a:r>
            <a:r>
              <a:rPr lang="en-US" sz="4400" b="0" i="0" u="none">
                <a:solidFill>
                  <a:srgbClr val="FF505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</a:t>
            </a: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множество символов, используемых для представления информации.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Book Antiqua"/>
              <a:buNone/>
            </a:pPr>
            <a:r>
              <a:rPr lang="en-US" sz="4000" b="1" i="0" u="sng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Мощность алфавита</a:t>
            </a:r>
            <a:r>
              <a:rPr lang="en-US" sz="4000" b="0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 – </a:t>
            </a: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число символов в алфавите (его размер) </a:t>
            </a:r>
            <a:r>
              <a:rPr lang="en-US" sz="4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92" name="Google Shape;192;p28" descr="BD05090_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4114800"/>
            <a:ext cx="2819400" cy="2547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8" descr="BD05092_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4038600"/>
            <a:ext cx="2667000" cy="2420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>
            <a:spLocks noGrp="1"/>
          </p:cNvSpPr>
          <p:nvPr>
            <p:ph type="body" idx="4294967295"/>
          </p:nvPr>
        </p:nvSpPr>
        <p:spPr>
          <a:xfrm>
            <a:off x="0" y="152400"/>
            <a:ext cx="8534400" cy="4754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Например, алфавит </a:t>
            </a:r>
            <a:r>
              <a:rPr lang="en-US" sz="3200" b="1" i="0" u="sng" strike="noStrike" cap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десятичной системы счисления</a:t>
            </a: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множество цифр- 0,1,2,3,4,5,6,7,8,9.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5050"/>
              </a:buClr>
              <a:buSzPts val="3200"/>
              <a:buFont typeface="Arial"/>
              <a:buNone/>
            </a:pPr>
            <a:r>
              <a:rPr lang="en-US" sz="3200" b="1" i="0" u="sng" strike="noStrike" cap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Мощность</a:t>
            </a:r>
            <a:r>
              <a:rPr lang="en-US" sz="3200" b="1" i="0" u="none" strike="noStrike" cap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этого алфавита – </a:t>
            </a:r>
            <a:r>
              <a:rPr lang="en-US" sz="3200" b="1" i="0" u="none" strike="noStrike" cap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10.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5050"/>
              </a:buClr>
              <a:buSzPts val="3200"/>
              <a:buFont typeface="Arial"/>
              <a:buNone/>
            </a:pPr>
            <a:r>
              <a:rPr lang="en-US" sz="3200" b="1" i="0" u="sng" strike="noStrike" cap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Компьютерный алфавит</a:t>
            </a: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используемый для представления текстов в компьютере, использует </a:t>
            </a:r>
            <a:r>
              <a:rPr lang="en-US" sz="3200" b="1" i="0" u="sng" strike="noStrike" cap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256 символов</a:t>
            </a: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5050"/>
              </a:buClr>
              <a:buSzPts val="3200"/>
              <a:buFont typeface="Arial"/>
              <a:buNone/>
            </a:pPr>
            <a:r>
              <a:rPr lang="en-US" sz="3200" b="1" i="0" u="sng" strike="noStrike" cap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Алфавит двоичной системы</a:t>
            </a: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кодирования информации имеет всего два символа- </a:t>
            </a:r>
            <a:r>
              <a:rPr lang="en-US" sz="3200" b="1" i="0" u="sng" strike="noStrike" cap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0 и 1.</a:t>
            </a:r>
            <a:endParaRPr/>
          </a:p>
          <a:p>
            <a:pPr marL="342900" marR="0" lvl="0" indent="-34290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Алфавиты русского и английского языков имеют различное число букв, их мощности – различны.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sng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 txBox="1"/>
          <p:nvPr/>
        </p:nvSpPr>
        <p:spPr>
          <a:xfrm>
            <a:off x="0" y="0"/>
            <a:ext cx="9144000" cy="637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Book Antiqua"/>
              <a:buNone/>
            </a:pPr>
            <a:r>
              <a:rPr lang="en-US" sz="40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Информационный вес символа</a:t>
            </a:r>
            <a:r>
              <a:rPr lang="en-US" sz="4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32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количество информации в одном символе</a:t>
            </a: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), выраженный в битах (i), и </a:t>
            </a:r>
            <a:r>
              <a:rPr lang="en-US" sz="32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мощность алфавита</a:t>
            </a: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(N) связаны между собой формулой: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7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 = 2</a:t>
            </a:r>
            <a:r>
              <a:rPr lang="en-US" sz="7200" b="1" i="0" u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где N – это количество знаков в алфавите знаковой системы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или мощность</a:t>
            </a:r>
            <a:endParaRPr sz="7200" b="1" i="0" u="none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Тогда информационный вес символа: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4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log</a:t>
            </a:r>
            <a:r>
              <a:rPr lang="en-US" sz="44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4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202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Информационная емкость знаков зависит от их количества в алфавите. Так, информационная емкость буквы в русском алфавите, если не использовать букву «ё», составляет:</a:t>
            </a:r>
            <a:b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32 = 2</a:t>
            </a:r>
            <a:r>
              <a:rPr lang="en-US" sz="3200" b="1" i="0" u="none" baseline="3000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, </a:t>
            </a:r>
            <a:b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I=</a:t>
            </a:r>
            <a:r>
              <a:rPr lang="en-US" sz="40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ln32/ln2=3.46/0.69=5</a:t>
            </a:r>
            <a:br>
              <a:rPr lang="en-US" sz="40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I = 5 битов</a:t>
            </a:r>
            <a:b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В латинском алфавите 26 букв. Информационная емкость буквы латинского алфавита также 5 битов.</a:t>
            </a:r>
            <a:endParaRPr/>
          </a:p>
        </p:txBody>
      </p:sp>
      <p:cxnSp>
        <p:nvCxnSpPr>
          <p:cNvPr id="209" name="Google Shape;209;p31"/>
          <p:cNvCxnSpPr/>
          <p:nvPr/>
        </p:nvCxnSpPr>
        <p:spPr>
          <a:xfrm>
            <a:off x="5486400" y="3657600"/>
            <a:ext cx="457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 txBox="1"/>
          <p:nvPr/>
        </p:nvSpPr>
        <p:spPr>
          <a:xfrm>
            <a:off x="228600" y="685800"/>
            <a:ext cx="8458200" cy="3900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Количество информации в сообщении  или </a:t>
            </a:r>
            <a:r>
              <a:rPr lang="en-US" sz="32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информационный объём текста-</a:t>
            </a: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Ic, равен количеству информации, которое несет один символ</a:t>
            </a: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-I</a:t>
            </a: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умноженное на количество символов </a:t>
            </a: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сообщении: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 sz="6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60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r>
              <a:rPr lang="en-US" sz="6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K * i</a:t>
            </a:r>
            <a:endParaRPr/>
          </a:p>
        </p:txBody>
      </p:sp>
      <p:sp>
        <p:nvSpPr>
          <p:cNvPr id="215" name="Google Shape;215;p32"/>
          <p:cNvSpPr txBox="1"/>
          <p:nvPr/>
        </p:nvSpPr>
        <p:spPr>
          <a:xfrm>
            <a:off x="6248400" y="3733800"/>
            <a:ext cx="1676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4800" b="1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БИТ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8686800" cy="6202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Например, в слове «информатика» 11 знаков (К=11), каждый знак в русском алфавите несет информацию 5 битов (I=5), тогда количество информации в слове «информатика» Iс=5х11=55 (битов).</a:t>
            </a:r>
            <a:b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С помощью формулы </a:t>
            </a:r>
            <a:r>
              <a:rPr lang="en-US" sz="28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 = 2</a:t>
            </a:r>
            <a:r>
              <a:rPr lang="en-US" sz="2800" b="1" i="0" u="none" baseline="30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28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можно определить количество информации, которое несет знак в двоичной знаковой системе:    </a:t>
            </a:r>
            <a:r>
              <a:rPr lang="en-US" sz="2800" b="0" i="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N=2  ⇒  2=2I  ⇒  2</a:t>
            </a:r>
            <a:r>
              <a:rPr lang="en-US" sz="2800" b="0" i="0" u="sng" baseline="30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800" b="0" i="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=2</a:t>
            </a:r>
            <a:r>
              <a:rPr lang="en-US" sz="2800" b="0" i="0" u="sng" baseline="30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2800" b="0" i="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⇒  </a:t>
            </a:r>
            <a:r>
              <a:rPr lang="en-US" sz="2800" b="1" i="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I=1 бит</a:t>
            </a:r>
            <a:b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Таким образом, </a:t>
            </a:r>
            <a:r>
              <a:rPr lang="en-US" sz="28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2800" b="0" i="1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двоичной знаковой системе 1 знак несет 1 бит информации</a:t>
            </a:r>
            <a:r>
              <a:rPr lang="en-US" sz="28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800" b="0" i="1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При двоичном кодировании объем информации равен длине двоичного кода.</a:t>
            </a:r>
            <a:br>
              <a:rPr lang="en-US" sz="28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Чем большее количество знаков содержит алфавит знаковой системы, тем большее количество информации несет один знак.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3840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400"/>
              <a:buFont typeface="Arial"/>
              <a:buNone/>
            </a:pPr>
            <a:r>
              <a:rPr lang="en-US" sz="4400" b="1" i="0" u="sng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Информационные объекты различных видов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202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Информационный объект</a:t>
            </a:r>
            <a:r>
              <a:rPr lang="en-US" sz="28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 –</a:t>
            </a: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обобщающее понятие, описывающее различные виды объектов; это предметы, процессы, явления материального или нематериального свойства, рассматриваемые с точки зрения их информационных свойств.</a:t>
            </a:r>
            <a:br>
              <a:rPr lang="en-US" sz="2800" b="0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Простые информационные объекты</a:t>
            </a:r>
            <a:r>
              <a:rPr lang="en-US" sz="28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звук, изображение, текст, число. </a:t>
            </a:r>
            <a:br>
              <a:rPr lang="en-US" sz="2800" b="0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1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Комплексные (структурированные) информационные объекты</a:t>
            </a:r>
            <a:r>
              <a:rPr lang="en-US" sz="28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элемент, база данных, таблица, гипертекст, гипермедиа.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Информационный объект:</a:t>
            </a:r>
            <a:endParaRPr/>
          </a:p>
        </p:txBody>
      </p:sp>
      <p:sp>
        <p:nvSpPr>
          <p:cNvPr id="236" name="Google Shape;236;p36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6868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обладает определенными потребительскими качествами (т.е. он нужен пользователю);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допускает хранение на цифровых носителях;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допускает выполнение над ним определенных действий путем использования аппаратных и программных средств компьютера.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1" name="Google Shape;241;p37"/>
          <p:cNvGraphicFramePr/>
          <p:nvPr/>
        </p:nvGraphicFramePr>
        <p:xfrm>
          <a:off x="228600" y="228600"/>
          <a:ext cx="8915375" cy="5912115"/>
        </p:xfrm>
        <a:graphic>
          <a:graphicData uri="http://schemas.openxmlformats.org/drawingml/2006/table">
            <a:tbl>
              <a:tblPr>
                <a:noFill/>
                <a:tableStyleId>{88764B78-96D4-4C07-BF09-1BF15AEE61F6}</a:tableStyleId>
              </a:tblPr>
              <a:tblGrid>
                <a:gridCol w="437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Программы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Информационные объекты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Текстовые редакторы и процессоры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Текстовые документы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8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Графические редакторы и пакеты компьютерной графики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Графические объекты: чертежи, рисунки, фотографии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Табличные процессоры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Электронные таблицы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Пакеты мультимедийных презентаций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Компьютерные презентации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СУБД – системы управления базами данных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Базы данных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Клиент-программа электронной почты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Электронные письма, архивы, адресные списки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9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Программа-обозреватель Интернета (браузер)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Web-страницы, файлы из архивов Интернета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8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2800"/>
              <a:buFont typeface="Arial"/>
              <a:buNone/>
            </a:pPr>
            <a:b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Универсальность дискретного (цифрового) представления информации.</a:t>
            </a:r>
            <a:r>
              <a:rPr lang="en-US" sz="28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9"/>
          <p:cNvSpPr txBox="1">
            <a:spLocks noGrp="1"/>
          </p:cNvSpPr>
          <p:nvPr>
            <p:ph type="title"/>
          </p:nvPr>
        </p:nvSpPr>
        <p:spPr>
          <a:xfrm>
            <a:off x="304800" y="274637"/>
            <a:ext cx="8382000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Текстовая информация дискретна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– состоит из отдельных знаков</a:t>
            </a: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52" name="Google Shape;252;p39"/>
          <p:cNvSpPr txBox="1">
            <a:spLocks noGrp="1"/>
          </p:cNvSpPr>
          <p:nvPr>
            <p:ph idx="1"/>
          </p:nvPr>
        </p:nvSpPr>
        <p:spPr>
          <a:xfrm>
            <a:off x="457200" y="2438400"/>
            <a:ext cx="8229600" cy="3687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Для обработки текстовой информации на компьютере необходимо представить ее в двоичной знаковой системе. Каждому знаку необходимо поставить в соответствие уникальный 8-битовый двоичный код, значения которого находятся в интервале от 00000000 до 11111111 (в десятичном коде от 0 до 255).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Дискретное (цифровое) представление графической информации</a:t>
            </a:r>
            <a:endParaRPr/>
          </a:p>
        </p:txBody>
      </p:sp>
      <p:sp>
        <p:nvSpPr>
          <p:cNvPr id="258" name="Google Shape;258;p4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Изображение на экране монитора дискретно. Оно составляется из отдельных точек- пикселей.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Пиксель — минимальный участок изображения, которому независимым образом можно задать цвет.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5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В процессе дискретизации могут использоваться различные палитры цветов. Каждый цвет можно рассматривать как возможное состояние точки. </a:t>
            </a:r>
            <a:b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Количество цветов </a:t>
            </a: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в палитре и количество информации </a:t>
            </a:r>
            <a:r>
              <a:rPr lang="en-US" sz="32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необходимое для кодирования цвета каждой точки, вычисляется по формуле:</a:t>
            </a:r>
            <a:br>
              <a:rPr lang="en-US" sz="32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N = 2</a:t>
            </a:r>
            <a:r>
              <a:rPr lang="en-US" sz="4000" b="1" i="0" u="none" baseline="3000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2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8686800" cy="6354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Пример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Наиболее распространенными значениями глубины цвета при кодировании цветных изображений являются 4, 8, 16 или 24 бита на точку.</a:t>
            </a:r>
            <a:b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Можно определить количество цветов в 24-битовой палитре: N = 2</a:t>
            </a:r>
            <a:r>
              <a:rPr lang="en-US" sz="4400" b="0" i="0" u="none" baseline="30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= 2</a:t>
            </a:r>
            <a:r>
              <a:rPr lang="en-US" sz="4400" b="0" i="0" u="none" baseline="30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= 16 777 21бит.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Дискретное (цифровое) представление звуковой информации</a:t>
            </a:r>
            <a:endParaRPr/>
          </a:p>
        </p:txBody>
      </p:sp>
      <p:sp>
        <p:nvSpPr>
          <p:cNvPr id="274" name="Google Shape;274;p43"/>
          <p:cNvSpPr txBox="1">
            <a:spLocks noGrp="1"/>
          </p:cNvSpPr>
          <p:nvPr>
            <p:ph idx="1"/>
          </p:nvPr>
        </p:nvSpPr>
        <p:spPr>
          <a:xfrm>
            <a:off x="457200" y="1905000"/>
            <a:ext cx="8229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Частота дискретизации звука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это количество измерений громкости звука за одну секунду.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Глубина кодирования звука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это количество информации, которое необходимо для кодирования дискретных уровней громкости цифрового звука.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800" b="0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Если известна глубина кодирования, то количество уровней громкости цифрового звука можно рассчитать по формуле </a:t>
            </a:r>
            <a:endParaRPr/>
          </a:p>
          <a:p>
            <a:pPr marL="342900" lvl="0" indent="-3429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N = 2</a:t>
            </a:r>
            <a:r>
              <a:rPr lang="en-US" sz="4000" b="1" i="0" u="none" baseline="3000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4"/>
          <p:cNvSpPr txBox="1">
            <a:spLocks noGrp="1"/>
          </p:cNvSpPr>
          <p:nvPr>
            <p:ph type="title"/>
          </p:nvPr>
        </p:nvSpPr>
        <p:spPr>
          <a:xfrm>
            <a:off x="1616727" y="224615"/>
            <a:ext cx="6589199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Arial"/>
              <a:buNone/>
            </a:pPr>
            <a:r>
              <a:rPr lang="en-US" sz="4000" b="1" i="0" u="none" dirty="0" err="1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Дискретное</a:t>
            </a:r>
            <a:r>
              <a:rPr lang="en-US" sz="4000" b="1" i="0" u="none" dirty="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4000" b="1" i="0" u="none" dirty="0" err="1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цифровое</a:t>
            </a:r>
            <a:r>
              <a:rPr lang="en-US" sz="4000" b="1" i="0" u="none" dirty="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4000" b="1" i="0" u="none" dirty="0" err="1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представление</a:t>
            </a:r>
            <a:r>
              <a:rPr lang="en-US" sz="4000" b="1" i="0" u="none" dirty="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1" i="0" u="none" dirty="0" err="1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видеоинформации</a:t>
            </a:r>
            <a:endParaRPr dirty="0"/>
          </a:p>
        </p:txBody>
      </p:sp>
      <p:sp>
        <p:nvSpPr>
          <p:cNvPr id="280" name="Google Shape;280;p44"/>
          <p:cNvSpPr txBox="1"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ВИДЕОИНФОРМАЦИЯ -это сочетание звуковой и графической информации. Кроме того, для создания на экране эффекта движения используется дискретная технология быстрой смены статических картинок.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Способ уменьшения объема видео: первый кадр запоминается целиком (ключевой), а в следующих сохраняются только отличия от начального кадра (разностные кадры).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5;p45">
            <a:extLst>
              <a:ext uri="{FF2B5EF4-FFF2-40B4-BE49-F238E27FC236}">
                <a16:creationId xmlns:a16="http://schemas.microsoft.com/office/drawing/2014/main" id="{C739F06D-11C6-4D7C-AC18-5F9A0A2BF7FA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  <a:buClr>
                <a:srgbClr val="FF5050"/>
              </a:buClr>
              <a:buSzPts val="4400"/>
              <a:buFont typeface="Book Antiqua"/>
              <a:buNone/>
            </a:pPr>
            <a:r>
              <a:rPr lang="ru-RU" sz="4400" b="1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ЗАДАЧИ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EC38C2-A035-4E23-AC86-2760B063C98F}"/>
              </a:ext>
            </a:extLst>
          </p:cNvPr>
          <p:cNvSpPr txBox="1"/>
          <p:nvPr/>
        </p:nvSpPr>
        <p:spPr>
          <a:xfrm>
            <a:off x="457200" y="1143000"/>
            <a:ext cx="859802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Алфавит племени Мульти состоит из 8 букв. Какое количество информации несёт одна буква этого алфавита?</a:t>
            </a:r>
            <a:endParaRPr lang="ru-RU" sz="3200" dirty="0"/>
          </a:p>
          <a:p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FCBB56-96D4-46FC-834F-6AE94717823D}"/>
              </a:ext>
            </a:extLst>
          </p:cNvPr>
          <p:cNvSpPr txBox="1"/>
          <p:nvPr/>
        </p:nvSpPr>
        <p:spPr>
          <a:xfrm>
            <a:off x="630315" y="2831977"/>
            <a:ext cx="3657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Ответ: 3 бита.</a:t>
            </a:r>
            <a:endParaRPr lang="ru-RU" sz="2800" dirty="0"/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2EBB40-D132-4D13-8EB0-ECF59EB84055}"/>
              </a:ext>
            </a:extLst>
          </p:cNvPr>
          <p:cNvSpPr txBox="1"/>
          <p:nvPr/>
        </p:nvSpPr>
        <p:spPr>
          <a:xfrm>
            <a:off x="457200" y="3507909"/>
            <a:ext cx="877113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dk1"/>
                </a:solidFill>
                <a:latin typeface="Arial"/>
                <a:cs typeface="Arial"/>
                <a:sym typeface="Arial"/>
              </a:rPr>
              <a:t>Сообщение, записанное буквами 64-х символьного алфавита, содержит 20 символов. Какой информационный объём оно несёт?</a:t>
            </a:r>
            <a:endParaRPr lang="ru-RU" sz="3200" dirty="0">
              <a:solidFill>
                <a:schemeClr val="dk1"/>
              </a:solidFill>
              <a:latin typeface="Arial"/>
              <a:cs typeface="Arial"/>
            </a:endParaRP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68CFAF-67C8-4D2C-BDD2-22272B4CEF99}"/>
              </a:ext>
            </a:extLst>
          </p:cNvPr>
          <p:cNvSpPr txBox="1"/>
          <p:nvPr/>
        </p:nvSpPr>
        <p:spPr>
          <a:xfrm>
            <a:off x="525263" y="5730640"/>
            <a:ext cx="3657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Ответ: 120 бит.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30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400"/>
              <a:buFont typeface="Book Antiqua"/>
              <a:buNone/>
            </a:pPr>
            <a:r>
              <a:rPr lang="en-US" sz="4400" b="1" i="0" u="none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ЗАДАЧИ</a:t>
            </a:r>
            <a:endParaRPr/>
          </a:p>
        </p:txBody>
      </p:sp>
      <p:sp>
        <p:nvSpPr>
          <p:cNvPr id="292" name="Google Shape;292;p46"/>
          <p:cNvSpPr txBox="1">
            <a:spLocks noGrp="1"/>
          </p:cNvSpPr>
          <p:nvPr>
            <p:ph idx="1"/>
          </p:nvPr>
        </p:nvSpPr>
        <p:spPr>
          <a:xfrm>
            <a:off x="114300" y="1461032"/>
            <a:ext cx="8915400" cy="3790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Племя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Мульти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имеет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32-х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символьный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алфавит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Племя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Пульти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использует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64-х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символьный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алфавит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Вожди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племён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обменялись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письмами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Письмо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племени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Мульти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содержало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80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символов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а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письмо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племени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Пульти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70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символов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Сравните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объёмы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содержащейся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письмах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D756CC-DCB5-4FEA-9362-6BE94B9D7873}"/>
              </a:ext>
            </a:extLst>
          </p:cNvPr>
          <p:cNvSpPr txBox="1"/>
          <p:nvPr/>
        </p:nvSpPr>
        <p:spPr>
          <a:xfrm>
            <a:off x="594804" y="5574268"/>
            <a:ext cx="69423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Ответ: 400 бит и 420 бит соответственно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" grpId="0" build="p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7"/>
          <p:cNvSpPr txBox="1">
            <a:spLocks noGrp="1"/>
          </p:cNvSpPr>
          <p:nvPr>
            <p:ph type="title"/>
          </p:nvPr>
        </p:nvSpPr>
        <p:spPr>
          <a:xfrm>
            <a:off x="1422119" y="83455"/>
            <a:ext cx="6589199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4400"/>
              <a:buFont typeface="Book Antiqua"/>
              <a:buNone/>
            </a:pPr>
            <a:r>
              <a:rPr lang="en-US" sz="4400" b="1" i="0" u="none" dirty="0">
                <a:solidFill>
                  <a:srgbClr val="FF5050"/>
                </a:solidFill>
                <a:latin typeface="Book Antiqua"/>
                <a:ea typeface="Book Antiqua"/>
                <a:cs typeface="Book Antiqua"/>
                <a:sym typeface="Book Antiqua"/>
              </a:rPr>
              <a:t>ЗАДАЧИ</a:t>
            </a:r>
            <a:endParaRPr dirty="0"/>
          </a:p>
        </p:txBody>
      </p:sp>
      <p:sp>
        <p:nvSpPr>
          <p:cNvPr id="298" name="Google Shape;298;p47"/>
          <p:cNvSpPr txBox="1">
            <a:spLocks noGrp="1"/>
          </p:cNvSpPr>
          <p:nvPr>
            <p:ph idx="1"/>
          </p:nvPr>
        </p:nvSpPr>
        <p:spPr>
          <a:xfrm>
            <a:off x="457200" y="1295400"/>
            <a:ext cx="8305800" cy="358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Задача про марсиан!!!</a:t>
            </a:r>
            <a:endParaRPr lang="ru-RU" dirty="0"/>
          </a:p>
          <a:p>
            <a:pPr marL="34290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Приветствие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участникам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олимпиады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марсиан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записано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помощью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всех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символов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марсианского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алфавита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600" dirty="0"/>
          </a:p>
          <a:p>
            <a:pPr marL="342900" lvl="0" indent="-34290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5050"/>
              </a:buClr>
              <a:buSzPts val="4000"/>
              <a:buFont typeface="Arial"/>
              <a:buNone/>
            </a:pPr>
            <a:r>
              <a:rPr lang="en-US" sz="3600" b="1" i="0" u="none" dirty="0">
                <a:solidFill>
                  <a:srgbClr val="FF5050"/>
                </a:solidFill>
                <a:latin typeface="Arial"/>
                <a:ea typeface="Arial"/>
                <a:cs typeface="Arial"/>
                <a:sym typeface="Arial"/>
              </a:rPr>
              <a:t>ТЕВИРП!КИ!</a:t>
            </a:r>
            <a:endParaRPr sz="1600" dirty="0"/>
          </a:p>
          <a:p>
            <a:pPr marL="342900" lvl="0" indent="-342900" algn="just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Сколько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информации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оно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несет</a:t>
            </a:r>
            <a:r>
              <a:rPr lang="en-US" sz="32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1600" dirty="0"/>
          </a:p>
          <a:p>
            <a:pPr marL="342900" lvl="0" indent="-342900" algn="just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47" descr="BD05960_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2800" y="152400"/>
            <a:ext cx="1697037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7AD7BC-E929-4032-AF80-EDA86FA15064}"/>
              </a:ext>
            </a:extLst>
          </p:cNvPr>
          <p:cNvSpPr txBox="1"/>
          <p:nvPr/>
        </p:nvSpPr>
        <p:spPr>
          <a:xfrm>
            <a:off x="452761" y="5157926"/>
            <a:ext cx="37374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Ответ: 30 бит.</a:t>
            </a:r>
            <a:endParaRPr lang="ru-RU" sz="32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2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19</TotalTime>
  <Words>1553</Words>
  <Application>Microsoft Office PowerPoint</Application>
  <PresentationFormat>Экран (4:3)</PresentationFormat>
  <Paragraphs>117</Paragraphs>
  <Slides>34</Slides>
  <Notes>33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Book Antiqua</vt:lpstr>
      <vt:lpstr>Bookman Old Style</vt:lpstr>
      <vt:lpstr>Tw Cen MT</vt:lpstr>
      <vt:lpstr>Капля</vt:lpstr>
      <vt:lpstr>Информационные объекты различных видов.  Универсальность дискретного (цифрового) представления информации </vt:lpstr>
      <vt:lpstr>ИНФОРМАЦИЯ - фундаментальное понятие науки, поэтому определить его исчерпывающим образом через какие-то более простые понятия невозможно С позиции человека информация – это содержание разных сообщений, это самые разнообразные сведения, которые человек получает из окружающего мира через свои органы чувств.</vt:lpstr>
      <vt:lpstr>Подходы к понятию информации </vt:lpstr>
      <vt:lpstr>Существует два подхода к измерению информации:</vt:lpstr>
      <vt:lpstr>Содержательный (вероятностный) подход к измерению информации </vt:lpstr>
      <vt:lpstr> Главная формула информатики  связывает между собой количество возможных информационных сообщений N и количество информации I, которое несет полученное сообщение: N = 2I</vt:lpstr>
      <vt:lpstr>Презентация PowerPoint</vt:lpstr>
      <vt:lpstr>Презентация PowerPoint</vt:lpstr>
      <vt:lpstr>Рассмотрим, каково количество комбинаций битов в байте.</vt:lpstr>
      <vt:lpstr>Так как в байте- 8 бит (двоичных цифр), то число возможных комбинаций битов в байте: 28=256 Т.о., байт может принимать одно из 256 значений или комбинаций битов.</vt:lpstr>
      <vt:lpstr>Для измерения информации используются более крупные единицы:  килобайты, мегабайты, гигабайты, терабайты и т.д.  1 Кбайт =1 024 байт 1 Мбайт = 1 024 Кбайт  1 Гбайт = 1 024 Мбайт 1 Тбайт = 1 024 Гбайт</vt:lpstr>
      <vt:lpstr>Проведем аналогию с единицами длины: если 1 бит «соответствует» 1 мм, то: 1 байт – 10 мм = 1см; 1 Кбайт – 1000 см = 10 м; 1 Мбайт – 10 000 м = 10 км; 1 Гбайт – 10 000 км (расстояние от Москвы до Владивостока). Страница учебника содержит приблизительно 3 Кбайта информации; 1 газета – 150 Кбайт.</vt:lpstr>
      <vt:lpstr>Объемный (алфавитный подход)  к измерению информации</vt:lpstr>
      <vt:lpstr>Алфавитный подход  к измерению информации</vt:lpstr>
      <vt:lpstr>Презентация PowerPoint</vt:lpstr>
      <vt:lpstr>Презентация PowerPoint</vt:lpstr>
      <vt:lpstr>Презентация PowerPoint</vt:lpstr>
      <vt:lpstr>Информационная емкость знаков зависит от их количества в алфавите. Так, информационная емкость буквы в русском алфавите, если не использовать букву «ё», составляет: 32 = 2I ,  I=ln32/ln2=3.46/0.69=5    I = 5 битов  В латинском алфавите 26 букв. Информационная емкость буквы латинского алфавита также 5 битов.</vt:lpstr>
      <vt:lpstr>Презентация PowerPoint</vt:lpstr>
      <vt:lpstr>Например, в слове «информатика» 11 знаков (К=11), каждый знак в русском алфавите несет информацию 5 битов (I=5), тогда количество информации в слове «информатика» Iс=5х11=55 (битов). С помощью формулы N = 2I  можно определить количество информации, которое несет знак в двоичной знаковой системе:    N=2  ⇒  2=2I  ⇒  21=2I  ⇒  I=1 бит Таким образом, в двоичной знаковой системе 1 знак несет 1 бит информации. При двоичном кодировании объем информации равен длине двоичного кода. Чем большее количество знаков содержит алфавит знаковой системы, тем большее количество информации несет один знак.</vt:lpstr>
      <vt:lpstr>Информационные объекты различных видов</vt:lpstr>
      <vt:lpstr>Информационный объект – обобщающее понятие, описывающее различные виды объектов; это предметы, процессы, явления материального или нематериального свойства, рассматриваемые с точки зрения их информационных свойств. Простые информационные объекты:  звук, изображение, текст, число.  Комплексные (структурированные) информационные объекты:  элемент, база данных, таблица, гипертекст, гипермедиа.</vt:lpstr>
      <vt:lpstr>Информационный объект:</vt:lpstr>
      <vt:lpstr>Презентация PowerPoint</vt:lpstr>
      <vt:lpstr>        Универсальность дискретного (цифрового) представления информации. </vt:lpstr>
      <vt:lpstr>Текстовая информация дискретна – состоит из отдельных знаков  </vt:lpstr>
      <vt:lpstr>Дискретное (цифровое) представление графической информации</vt:lpstr>
      <vt:lpstr>В процессе дискретизации могут использоваться различные палитры цветов. Каждый цвет можно рассматривать как возможное состояние точки.  Количество цветов N в палитре и количество информации I, необходимое для кодирования цвета каждой точки, вычисляется по формуле: N = 2I</vt:lpstr>
      <vt:lpstr>Пример Наиболее распространенными значениями глубины цвета при кодировании цветных изображений являются 4, 8, 16 или 24 бита на точку.  Можно определить количество цветов в 24-битовой палитре: N = 2I = 224 = 16 777 21бит.</vt:lpstr>
      <vt:lpstr>Дискретное (цифровое) представление звуковой информации</vt:lpstr>
      <vt:lpstr>Дискретное (цифровое) представление видеоинформации</vt:lpstr>
      <vt:lpstr>Презентация PowerPoint</vt:lpstr>
      <vt:lpstr>ЗАДАЧИ</vt:lpstr>
      <vt:lpstr>ЗАДАЧИ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Информационные объекты различных видов.  Универсальность дискретного (цифрового) представления информации</dc:title>
  <dc:creator>Татьяна</dc:creator>
  <cp:lastModifiedBy>Татьяна</cp:lastModifiedBy>
  <cp:revision>4</cp:revision>
  <dcterms:modified xsi:type="dcterms:W3CDTF">2023-01-09T09:51:42Z</dcterms:modified>
</cp:coreProperties>
</file>