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63" r:id="rId2"/>
    <p:sldId id="262" r:id="rId3"/>
    <p:sldId id="260" r:id="rId4"/>
    <p:sldId id="264" r:id="rId5"/>
    <p:sldId id="265" r:id="rId6"/>
    <p:sldId id="266" r:id="rId7"/>
  </p:sldIdLst>
  <p:sldSz cx="9144000" cy="6858000" type="screen4x3"/>
  <p:notesSz cx="6858000" cy="9144000"/>
  <p:custDataLst>
    <p:tags r:id="rId10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6699"/>
    <a:srgbClr val="3399FF"/>
    <a:srgbClr val="04374A"/>
    <a:srgbClr val="E590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84604" autoAdjust="0"/>
  </p:normalViewPr>
  <p:slideViewPr>
    <p:cSldViewPr>
      <p:cViewPr>
        <p:scale>
          <a:sx n="95" d="100"/>
          <a:sy n="95" d="100"/>
        </p:scale>
        <p:origin x="-1090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8" d="100"/>
          <a:sy n="68" d="100"/>
        </p:scale>
        <p:origin x="-3492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6663A1-BE93-4F19-BCAE-33E954C20B2B}" type="datetimeFigureOut">
              <a:rPr lang="ru-RU" smtClean="0"/>
              <a:t>29.01.2023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0DF26E-F902-4582-B614-0C9EE35F21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32833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C0431-2448-4DC3-AF70-2785FBE2C445}" type="datetimeFigureOut">
              <a:rPr lang="ru-RU" smtClean="0"/>
              <a:t>29.01.2023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4341FE-AE5C-47F1-8FD8-47C4A673A8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119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1288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63688" y="2996952"/>
            <a:ext cx="5688632" cy="1318046"/>
          </a:xfrm>
        </p:spPr>
        <p:txBody>
          <a:bodyPr/>
          <a:lstStyle>
            <a:lvl1pPr>
              <a:defRPr b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29.01.2023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5642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29.01.2023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1763688" y="1124744"/>
            <a:ext cx="5976664" cy="11852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0" name="Текст 2"/>
          <p:cNvSpPr>
            <a:spLocks noGrp="1"/>
          </p:cNvSpPr>
          <p:nvPr>
            <p:ph idx="1"/>
          </p:nvPr>
        </p:nvSpPr>
        <p:spPr>
          <a:xfrm>
            <a:off x="251520" y="2132856"/>
            <a:ext cx="8712968" cy="41764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  <a:lvl2pPr>
              <a:defRPr>
                <a:solidFill>
                  <a:schemeClr val="accent2">
                    <a:lumMod val="75000"/>
                  </a:schemeClr>
                </a:solidFill>
              </a:defRPr>
            </a:lvl2pPr>
            <a:lvl3pPr>
              <a:defRPr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2">
                    <a:lumMod val="75000"/>
                  </a:schemeClr>
                </a:solidFill>
              </a:defRPr>
            </a:lvl4pPr>
            <a:lvl5pPr>
              <a:defRPr>
                <a:solidFill>
                  <a:schemeClr val="accent2">
                    <a:lumMod val="75000"/>
                  </a:schemeClr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3014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799" y="4406900"/>
            <a:ext cx="5722913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71799" y="2906713"/>
            <a:ext cx="5722913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29.01.2023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654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512" y="2060848"/>
            <a:ext cx="4320480" cy="4093915"/>
          </a:xfrm>
        </p:spPr>
        <p:txBody>
          <a:bodyPr/>
          <a:lstStyle>
            <a:lvl1pPr>
              <a:defRPr sz="2800">
                <a:solidFill>
                  <a:schemeClr val="accent2">
                    <a:lumMod val="75000"/>
                  </a:schemeClr>
                </a:solidFill>
              </a:defRPr>
            </a:lvl1pPr>
            <a:lvl2pPr>
              <a:defRPr sz="2400">
                <a:solidFill>
                  <a:schemeClr val="accent2">
                    <a:lumMod val="75000"/>
                  </a:schemeClr>
                </a:solidFill>
              </a:defRPr>
            </a:lvl2pPr>
            <a:lvl3pPr>
              <a:defRPr sz="2000"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 sz="1800">
                <a:solidFill>
                  <a:schemeClr val="accent2">
                    <a:lumMod val="75000"/>
                  </a:schemeClr>
                </a:solidFill>
              </a:defRPr>
            </a:lvl4pPr>
            <a:lvl5pPr>
              <a:defRPr sz="1800">
                <a:solidFill>
                  <a:schemeClr val="accent2">
                    <a:lumMod val="7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4008" y="2071389"/>
            <a:ext cx="4320480" cy="4093915"/>
          </a:xfrm>
        </p:spPr>
        <p:txBody>
          <a:bodyPr/>
          <a:lstStyle>
            <a:lvl1pPr>
              <a:defRPr sz="2800">
                <a:solidFill>
                  <a:schemeClr val="accent2">
                    <a:lumMod val="75000"/>
                  </a:schemeClr>
                </a:solidFill>
              </a:defRPr>
            </a:lvl1pPr>
            <a:lvl2pPr>
              <a:defRPr sz="2400">
                <a:solidFill>
                  <a:schemeClr val="accent2">
                    <a:lumMod val="75000"/>
                  </a:schemeClr>
                </a:solidFill>
              </a:defRPr>
            </a:lvl2pPr>
            <a:lvl3pPr>
              <a:defRPr sz="2000"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 sz="1800">
                <a:solidFill>
                  <a:schemeClr val="accent2">
                    <a:lumMod val="75000"/>
                  </a:schemeClr>
                </a:solidFill>
              </a:defRPr>
            </a:lvl4pPr>
            <a:lvl5pPr>
              <a:defRPr sz="1800">
                <a:solidFill>
                  <a:schemeClr val="accent2">
                    <a:lumMod val="7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29.01.2023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1339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0" y="1916832"/>
            <a:ext cx="4176464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51520" y="2556594"/>
            <a:ext cx="4176464" cy="3951288"/>
          </a:xfrm>
        </p:spPr>
        <p:txBody>
          <a:bodyPr/>
          <a:lstStyle>
            <a:lvl1pPr>
              <a:defRPr sz="2400">
                <a:solidFill>
                  <a:schemeClr val="accent2">
                    <a:lumMod val="75000"/>
                  </a:schemeClr>
                </a:solidFill>
              </a:defRPr>
            </a:lvl1pPr>
            <a:lvl2pPr>
              <a:defRPr sz="2000">
                <a:solidFill>
                  <a:schemeClr val="accent2">
                    <a:lumMod val="75000"/>
                  </a:schemeClr>
                </a:solidFill>
              </a:defRPr>
            </a:lvl2pPr>
            <a:lvl3pPr>
              <a:defRPr sz="1800"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 sz="1600">
                <a:solidFill>
                  <a:schemeClr val="accent2">
                    <a:lumMod val="75000"/>
                  </a:schemeClr>
                </a:solidFill>
              </a:defRPr>
            </a:lvl4pPr>
            <a:lvl5pPr>
              <a:defRPr sz="1600">
                <a:solidFill>
                  <a:schemeClr val="accent2">
                    <a:lumMod val="75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716016" y="1934294"/>
            <a:ext cx="4248472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6016" y="2574056"/>
            <a:ext cx="4248472" cy="3951288"/>
          </a:xfrm>
        </p:spPr>
        <p:txBody>
          <a:bodyPr/>
          <a:lstStyle>
            <a:lvl1pPr>
              <a:defRPr sz="2400">
                <a:solidFill>
                  <a:schemeClr val="accent2">
                    <a:lumMod val="75000"/>
                  </a:schemeClr>
                </a:solidFill>
              </a:defRPr>
            </a:lvl1pPr>
            <a:lvl2pPr>
              <a:defRPr sz="2000">
                <a:solidFill>
                  <a:schemeClr val="accent2">
                    <a:lumMod val="75000"/>
                  </a:schemeClr>
                </a:solidFill>
              </a:defRPr>
            </a:lvl2pPr>
            <a:lvl3pPr>
              <a:defRPr sz="1800"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 sz="1600">
                <a:solidFill>
                  <a:schemeClr val="accent2">
                    <a:lumMod val="75000"/>
                  </a:schemeClr>
                </a:solidFill>
              </a:defRPr>
            </a:lvl4pPr>
            <a:lvl5pPr>
              <a:defRPr sz="1600">
                <a:solidFill>
                  <a:schemeClr val="accent2">
                    <a:lumMod val="75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1375310" y="6410896"/>
            <a:ext cx="1215489" cy="365125"/>
          </a:xfrm>
        </p:spPr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29.01.2023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154184" y="6356350"/>
            <a:ext cx="1649592" cy="365125"/>
          </a:xfrm>
        </p:spPr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471310" y="6356350"/>
            <a:ext cx="1215489" cy="365125"/>
          </a:xfrm>
        </p:spPr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9933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29.01.2023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2457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29.01.2023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595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3622"/>
            <a:ext cx="3008313" cy="921478"/>
          </a:xfrm>
        </p:spPr>
        <p:txBody>
          <a:bodyPr anchor="b"/>
          <a:lstStyle>
            <a:lvl1pPr algn="l">
              <a:defRPr sz="2000" b="1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63888" y="1916832"/>
            <a:ext cx="5111750" cy="4353347"/>
          </a:xfrm>
        </p:spPr>
        <p:txBody>
          <a:bodyPr/>
          <a:lstStyle>
            <a:lvl1pPr>
              <a:defRPr sz="3200">
                <a:solidFill>
                  <a:schemeClr val="accent2">
                    <a:lumMod val="75000"/>
                  </a:schemeClr>
                </a:solidFill>
              </a:defRPr>
            </a:lvl1pPr>
            <a:lvl2pPr>
              <a:defRPr sz="2800">
                <a:solidFill>
                  <a:schemeClr val="accent2">
                    <a:lumMod val="75000"/>
                  </a:schemeClr>
                </a:solidFill>
              </a:defRPr>
            </a:lvl2pPr>
            <a:lvl3pPr>
              <a:defRPr sz="2400"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 sz="2000">
                <a:solidFill>
                  <a:schemeClr val="accent2">
                    <a:lumMod val="75000"/>
                  </a:schemeClr>
                </a:solidFill>
              </a:defRPr>
            </a:lvl4pPr>
            <a:lvl5pPr>
              <a:defRPr sz="2000">
                <a:solidFill>
                  <a:schemeClr val="accent2">
                    <a:lumMod val="75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29.01.2023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489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29.01.2023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8605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  <a:lvl2pPr>
              <a:defRPr>
                <a:solidFill>
                  <a:schemeClr val="accent2">
                    <a:lumMod val="75000"/>
                  </a:schemeClr>
                </a:solidFill>
              </a:defRPr>
            </a:lvl2pPr>
            <a:lvl3pPr>
              <a:defRPr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2">
                    <a:lumMod val="75000"/>
                  </a:schemeClr>
                </a:solidFill>
              </a:defRPr>
            </a:lvl4pPr>
            <a:lvl5pPr>
              <a:defRPr>
                <a:solidFill>
                  <a:schemeClr val="accent2">
                    <a:lumMod val="75000"/>
                  </a:schemeClr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29.01.2023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8804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  <a:lvl2pPr>
              <a:defRPr>
                <a:solidFill>
                  <a:schemeClr val="accent2">
                    <a:lumMod val="75000"/>
                  </a:schemeClr>
                </a:solidFill>
              </a:defRPr>
            </a:lvl2pPr>
            <a:lvl3pPr>
              <a:defRPr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2">
                    <a:lumMod val="75000"/>
                  </a:schemeClr>
                </a:solidFill>
              </a:defRPr>
            </a:lvl4pPr>
            <a:lvl5pPr>
              <a:defRPr>
                <a:solidFill>
                  <a:schemeClr val="accent2">
                    <a:lumMod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29.01.2023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369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s://presentation-creation.ru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1124744"/>
            <a:ext cx="5976664" cy="11852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0" y="2132856"/>
            <a:ext cx="8712968" cy="41764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29.01.2023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>
            <a:hlinkClick r:id="rId14"/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0688" y="45855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272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accent2">
              <a:lumMod val="75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268760"/>
            <a:ext cx="8077200" cy="1296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268760"/>
            <a:ext cx="1071738" cy="10764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8763" y="6272213"/>
            <a:ext cx="1006475" cy="585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440553" y="4653136"/>
            <a:ext cx="4572000" cy="116955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Работу выполнила:</a:t>
            </a:r>
          </a:p>
          <a:p>
            <a:pPr algn="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студентка 0-СД-2 группы</a:t>
            </a:r>
          </a:p>
          <a:p>
            <a:pPr algn="r"/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Тищенко.А.В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Руководитель:</a:t>
            </a:r>
          </a:p>
          <a:p>
            <a:pPr algn="r"/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Хорина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Н.И.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79712" y="2996952"/>
            <a:ext cx="504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 на тему:</a:t>
            </a: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«Копчиковое сплетение»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302434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1412776"/>
            <a:ext cx="87129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Копчиковое сплетение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(лат.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plexus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coccygeus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— нервное сплетение. Образуется передними ветвями 5-го (иногда и 4-го) крестцового и копчиковых нервов. Располагается на передней поверхности сухожильной части копчиковой мышцы и крестцово-остистой связки.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852936"/>
            <a:ext cx="3240360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7822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340768"/>
            <a:ext cx="864096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Связано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половым нервом и с концевым отделом симпатического ствола. От копчикового сплетения отходят следующие нервы:</a:t>
            </a: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Копчиковый нерв, n.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coccygeus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отдает ветви к копчиковой мышце, к мышце, поднимающей задний проход, к вентральной крестцово-копчиковой мышце (непостоянно).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Заднепроходно-копчиковые нервы,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nn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anococcygei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– несколько (3–5) тонких ветвей, следуют по передней поверхности копчиковой мышцы, между нею и мышцей, поднимающей задний проход, и у верхушки копчика, со стороны его латеральной поверхности, проникают в кожу, разветвляясь в области копчика до заднего прохода.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Соединительная ветвь с непарным узлом симпатического ствола.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561314"/>
            <a:ext cx="3610637" cy="3081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085912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79712" y="1412776"/>
            <a:ext cx="554953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Заднепроходно-копчиковые </a:t>
            </a:r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нервы:</a:t>
            </a:r>
            <a:endParaRPr lang="ru-RU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852936"/>
            <a:ext cx="4968552" cy="3438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544125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Диагностика боли в </a:t>
            </a:r>
            <a:r>
              <a:rPr lang="ru-RU" sz="3200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копчике:</a:t>
            </a:r>
            <a:endParaRPr lang="ru-RU" sz="3200" b="1" dirty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2132856"/>
            <a:ext cx="8064896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Сбор информации о состоянии пациента, специалист узнает, переносил ли человек травмы, операции или другие манипуляции полости малого таза и живота, характер болевых ощущений в промежности.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нейроортопедического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исследования тазовых суставов, мышц и связок, мышц промежности, ягодичных мышц и мышц тазового дна. Последние подвергаются пальпации через прямую кишку.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МРТ копчика.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Сдачу анализов крови и мочи.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Консультацию уролога, проктолога или гинеколога.</a:t>
            </a:r>
          </a:p>
        </p:txBody>
      </p:sp>
    </p:spTree>
    <p:extLst>
      <p:ext uri="{BB962C8B-B14F-4D97-AF65-F5344CB8AC3E}">
        <p14:creationId xmlns:p14="http://schemas.microsoft.com/office/powerpoint/2010/main" val="71164114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2924944"/>
            <a:ext cx="5976664" cy="1185223"/>
          </a:xfrm>
        </p:spPr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8345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efe5e5795bbb4719a46cbff6e14c7a43b2a3ac0"/>
</p:tagLst>
</file>

<file path=ppt/theme/theme1.xml><?xml version="1.0" encoding="utf-8"?>
<a:theme xmlns:a="http://schemas.openxmlformats.org/drawingml/2006/main" name="Тема Office">
  <a:themeElements>
    <a:clrScheme name="Составная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1475</TotalTime>
  <Words>252</Words>
  <Application>Microsoft Office PowerPoint</Application>
  <PresentationFormat>Экран (4:3)</PresentationFormat>
  <Paragraphs>26</Paragraphs>
  <Slides>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Диагностика боли в копчике:</vt:lpstr>
      <vt:lpstr>Спасибо за внимание!</vt:lpstr>
    </vt:vector>
  </TitlesOfParts>
  <Company>presentation-creation.ru</Company>
  <LinksUpToDate>false</LinksUpToDate>
  <SharedDoc>false</SharedDoc>
  <HyperlinkBase>https://presentation-creation.ru/powerpoint-templates.html</HyperlinkBase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Медицинские принадлежности</dc:title>
  <dc:creator>obstinate</dc:creator>
  <dc:description>Шаблон презентации с сайта https://presentation-creation.ru/</dc:description>
  <cp:lastModifiedBy>Lenovo</cp:lastModifiedBy>
  <cp:revision>474</cp:revision>
  <dcterms:created xsi:type="dcterms:W3CDTF">2018-02-25T09:09:03Z</dcterms:created>
  <dcterms:modified xsi:type="dcterms:W3CDTF">2023-01-29T19:37:25Z</dcterms:modified>
</cp:coreProperties>
</file>