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7" r:id="rId3"/>
    <p:sldId id="266" r:id="rId4"/>
    <p:sldId id="256" r:id="rId5"/>
    <p:sldId id="257" r:id="rId6"/>
    <p:sldId id="258" r:id="rId7"/>
    <p:sldId id="259" r:id="rId8"/>
    <p:sldId id="261" r:id="rId9"/>
    <p:sldId id="264" r:id="rId10"/>
    <p:sldId id="265" r:id="rId11"/>
    <p:sldId id="260" r:id="rId12"/>
    <p:sldId id="262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96FA5-51A8-41EA-BB31-19E08DF09CE9}" type="datetimeFigureOut">
              <a:rPr lang="ru-RU" smtClean="0"/>
              <a:pPr/>
              <a:t>04.02.2023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56490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Фонетический конкурс по иностранному языку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b="1" i="1" dirty="0" smtClean="0">
                <a:solidFill>
                  <a:schemeClr val="bg1"/>
                </a:solidFill>
              </a:rPr>
              <a:t>(для студентов 1 – го курса)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420888"/>
            <a:ext cx="8640960" cy="147002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Цели и задачи Конкурса:</a:t>
            </a:r>
            <a:br>
              <a:rPr lang="ru-RU" sz="3200" b="1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/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1.</a:t>
            </a:r>
            <a:r>
              <a:rPr lang="ru-RU" sz="2800" b="1" dirty="0" smtClean="0">
                <a:solidFill>
                  <a:schemeClr val="bg1"/>
                </a:solidFill>
              </a:rPr>
              <a:t> </a:t>
            </a:r>
            <a:r>
              <a:rPr lang="ru-RU" sz="2800" dirty="0" smtClean="0">
                <a:solidFill>
                  <a:schemeClr val="bg1"/>
                </a:solidFill>
              </a:rPr>
              <a:t>Развитие интереса к культуре стран изучаемого языка.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2. Повышение мотивации обучающихся к изучению иностранного языка;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3. Совершенствование фонетических и риторических умений и навыков обучающихся;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4. Развитие творческой инициативы обучающихся;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5. Воспитание обучающихся в духе уважения к традициям иностранной культуры и литературы.</a:t>
            </a:r>
            <a:br>
              <a:rPr lang="ru-RU" sz="2800" dirty="0" smtClean="0">
                <a:solidFill>
                  <a:schemeClr val="bg1"/>
                </a:solidFill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996952"/>
            <a:ext cx="8708504" cy="1470025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Участники конкурса</a:t>
            </a:r>
            <a:r>
              <a:rPr lang="ru-RU" sz="3600" dirty="0" smtClean="0">
                <a:solidFill>
                  <a:schemeClr val="bg1"/>
                </a:solidFill>
              </a:rPr>
              <a:t/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В конкурсе принимают участие обучающиеся I курса (немецкий язык и английский язык) на добровольной основе.</a:t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>Критерии оценивания работ по пятибалльной системе:</a:t>
            </a:r>
            <a:br>
              <a:rPr lang="ru-RU" sz="3600" b="1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>1.</a:t>
            </a:r>
            <a:r>
              <a:rPr lang="ru-RU" sz="3600" dirty="0" smtClean="0">
                <a:solidFill>
                  <a:schemeClr val="bg1"/>
                </a:solidFill>
              </a:rPr>
              <a:t>Исполнительское мастерство (артистизм, выразительность, чёткость речи);</a:t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2. Произношение;</a:t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3. Поэтический перевод.</a:t>
            </a:r>
            <a:br>
              <a:rPr lang="ru-RU" sz="3600" dirty="0" smtClean="0">
                <a:solidFill>
                  <a:schemeClr val="bg1"/>
                </a:solidFill>
              </a:rPr>
            </a:br>
            <a:r>
              <a:rPr lang="ru-RU" sz="3600" dirty="0" smtClean="0">
                <a:solidFill>
                  <a:schemeClr val="bg1"/>
                </a:solidFill>
              </a:rPr>
              <a:t>4. Понимание речи на слух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76673"/>
            <a:ext cx="8712968" cy="1296144"/>
          </a:xfrm>
        </p:spPr>
        <p:txBody>
          <a:bodyPr>
            <a:noAutofit/>
          </a:bodyPr>
          <a:lstStyle/>
          <a:p>
            <a:r>
              <a:rPr lang="de-DE" sz="6000" b="1" dirty="0" smtClean="0">
                <a:solidFill>
                  <a:schemeClr val="bg1"/>
                </a:solidFill>
              </a:rPr>
              <a:t>Die phonetische Ausspielung</a:t>
            </a: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509120"/>
            <a:ext cx="6400800" cy="17526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ФОНЕТИЧЕСКИЙ КОНКУРС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27584" y="2348880"/>
            <a:ext cx="77724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Phonetic</a:t>
            </a:r>
            <a:r>
              <a:rPr kumimoji="0" lang="de-DE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e-DE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competi</a:t>
            </a:r>
            <a:r>
              <a:rPr lang="en-US" sz="6000" b="1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ti</a:t>
            </a:r>
            <a:r>
              <a:rPr kumimoji="0" lang="de-DE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on</a:t>
            </a:r>
            <a:endParaRPr kumimoji="0" lang="ru-RU" sz="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3456384" cy="1354162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rgbClr val="92D050"/>
                </a:solidFill>
              </a:rPr>
              <a:t>DIE 1. RUNDE  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4048" y="1844824"/>
            <a:ext cx="3960440" cy="352839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chemeClr val="bg1"/>
                </a:solidFill>
              </a:rPr>
              <a:t>Expressive reading </a:t>
            </a:r>
          </a:p>
          <a:p>
            <a:pPr algn="ctr">
              <a:buNone/>
            </a:pPr>
            <a:r>
              <a:rPr lang="en-US" sz="4000" dirty="0" smtClean="0">
                <a:solidFill>
                  <a:schemeClr val="bg1"/>
                </a:solidFill>
              </a:rPr>
              <a:t>of a poem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148064" y="188640"/>
            <a:ext cx="3600400" cy="1354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 ROUND 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23528" y="1844824"/>
            <a:ext cx="3960440" cy="2736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Die Lesekunst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von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Gedicht 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683568" y="4509120"/>
            <a:ext cx="7848872" cy="220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dirty="0" smtClean="0">
                <a:solidFill>
                  <a:srgbClr val="92D050"/>
                </a:solidFill>
              </a:rPr>
              <a:t>1 РАУНД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dirty="0" smtClean="0">
                <a:solidFill>
                  <a:schemeClr val="bg1"/>
                </a:solidFill>
              </a:rPr>
              <a:t>Выразительное чтение стихотворения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3456384" cy="1354162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rgbClr val="FFC000"/>
                </a:solidFill>
              </a:rPr>
              <a:t>DIE </a:t>
            </a:r>
            <a:r>
              <a:rPr lang="ru-RU" dirty="0" smtClean="0">
                <a:solidFill>
                  <a:srgbClr val="FFC000"/>
                </a:solidFill>
              </a:rPr>
              <a:t>2</a:t>
            </a:r>
            <a:r>
              <a:rPr lang="de-DE" dirty="0" smtClean="0">
                <a:solidFill>
                  <a:srgbClr val="FFC000"/>
                </a:solidFill>
              </a:rPr>
              <a:t>. RUNDE </a:t>
            </a:r>
            <a:r>
              <a:rPr lang="de-DE" dirty="0" smtClean="0">
                <a:solidFill>
                  <a:srgbClr val="92D050"/>
                </a:solidFill>
              </a:rPr>
              <a:t> 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148064" y="188640"/>
            <a:ext cx="3600400" cy="1354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ROUND 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79512" y="1484784"/>
            <a:ext cx="4392488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Das fließendes Lesen des </a:t>
            </a:r>
            <a:r>
              <a:rPr lang="en-US" sz="4000" dirty="0" err="1" smtClean="0">
                <a:solidFill>
                  <a:schemeClr val="bg1"/>
                </a:solidFill>
              </a:rPr>
              <a:t>Zungenbrechers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788024" y="1412776"/>
            <a:ext cx="4248472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Fluent reading tongue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twisters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55576" y="4365104"/>
            <a:ext cx="7848872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4000" dirty="0" smtClean="0">
                <a:solidFill>
                  <a:srgbClr val="FFC000"/>
                </a:solidFill>
              </a:rPr>
              <a:t>2</a:t>
            </a:r>
            <a:r>
              <a:rPr lang="ru-RU" sz="4000" dirty="0" smtClean="0">
                <a:solidFill>
                  <a:srgbClr val="FFC000"/>
                </a:solidFill>
              </a:rPr>
              <a:t> РАУНД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dirty="0" smtClean="0">
                <a:solidFill>
                  <a:schemeClr val="bg1"/>
                </a:solidFill>
              </a:rPr>
              <a:t>Беглое чтение скороговорок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3456384" cy="1354162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DIE </a:t>
            </a:r>
            <a:r>
              <a:rPr lang="ru-RU" dirty="0" smtClean="0">
                <a:solidFill>
                  <a:srgbClr val="00B0F0"/>
                </a:solidFill>
              </a:rPr>
              <a:t>3</a:t>
            </a:r>
            <a:r>
              <a:rPr lang="de-DE" dirty="0" smtClean="0">
                <a:solidFill>
                  <a:srgbClr val="00B0F0"/>
                </a:solidFill>
              </a:rPr>
              <a:t>. RUNDE  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148064" y="188640"/>
            <a:ext cx="3600400" cy="1354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ROUND 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79512" y="1484784"/>
            <a:ext cx="4176464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de-DE" sz="4000" noProof="0" dirty="0" smtClean="0">
                <a:solidFill>
                  <a:schemeClr val="bg1"/>
                </a:solidFill>
              </a:rPr>
              <a:t>Kombiniert die russische und deutsche Sprüchen 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004048" y="1628800"/>
            <a:ext cx="3888432" cy="2160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de-DE" sz="4000" noProof="0" dirty="0" smtClean="0">
                <a:solidFill>
                  <a:schemeClr val="bg1"/>
                </a:solidFill>
              </a:rPr>
              <a:t>Combine </a:t>
            </a:r>
            <a:r>
              <a:rPr lang="de-DE" sz="4000" noProof="0" dirty="0" err="1" smtClean="0">
                <a:solidFill>
                  <a:schemeClr val="bg1"/>
                </a:solidFill>
              </a:rPr>
              <a:t>Russian</a:t>
            </a:r>
            <a:r>
              <a:rPr lang="de-DE" sz="4000" noProof="0" dirty="0" smtClean="0">
                <a:solidFill>
                  <a:schemeClr val="bg1"/>
                </a:solidFill>
              </a:rPr>
              <a:t> and English </a:t>
            </a:r>
            <a:r>
              <a:rPr lang="de-DE" sz="4000" noProof="0" dirty="0" err="1" smtClean="0">
                <a:solidFill>
                  <a:schemeClr val="bg1"/>
                </a:solidFill>
              </a:rPr>
              <a:t>proverbs</a:t>
            </a:r>
            <a:r>
              <a:rPr lang="de-DE" sz="4000" noProof="0" dirty="0" smtClean="0">
                <a:solidFill>
                  <a:schemeClr val="bg1"/>
                </a:solidFill>
              </a:rPr>
              <a:t> 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55576" y="4221088"/>
            <a:ext cx="8136904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4000" dirty="0" smtClean="0">
                <a:solidFill>
                  <a:srgbClr val="00B0F0"/>
                </a:solidFill>
              </a:rPr>
              <a:t>3</a:t>
            </a:r>
            <a:r>
              <a:rPr lang="ru-RU" sz="4000" dirty="0" smtClean="0">
                <a:solidFill>
                  <a:srgbClr val="00B0F0"/>
                </a:solidFill>
              </a:rPr>
              <a:t> РАУНД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noProof="0" dirty="0" smtClean="0">
                <a:solidFill>
                  <a:schemeClr val="bg1"/>
                </a:solidFill>
              </a:rPr>
              <a:t>Соединить русские и иностранные эквиваленты поговорок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ИГРА СО ЗРИТЕЛЯМИ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92080" y="1556792"/>
            <a:ext cx="3466728" cy="424847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de-DE" b="1" dirty="0" err="1" smtClean="0">
                <a:solidFill>
                  <a:srgbClr val="7030A0"/>
                </a:solidFill>
              </a:rPr>
              <a:t>lphabet</a:t>
            </a:r>
            <a:endParaRPr lang="de-DE" b="1" dirty="0" smtClean="0">
              <a:solidFill>
                <a:srgbClr val="7030A0"/>
              </a:solidFill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A   B   C   D   E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F   G   H    I    J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K   L   M   N   O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P   Q   R    S   T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U   V   W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X   Y   Z  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683568" y="1556792"/>
            <a:ext cx="3384376" cy="424847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de-DE" sz="3200" b="1" dirty="0" smtClean="0">
                <a:solidFill>
                  <a:srgbClr val="7030A0"/>
                </a:solidFill>
              </a:rPr>
              <a:t>Das Alphabet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A   B   C   D   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F   G   H    I    J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K   L   M   N   O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P   Q   R    S   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 U   V   W 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X   Y   Z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ИГРА СО ЗРИТЕЛЯМИ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92080" y="1556792"/>
            <a:ext cx="3466728" cy="424847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de-DE" b="1" dirty="0" err="1" smtClean="0">
                <a:solidFill>
                  <a:srgbClr val="7030A0"/>
                </a:solidFill>
              </a:rPr>
              <a:t>lphabet</a:t>
            </a:r>
            <a:endParaRPr lang="de-DE" b="1" dirty="0" smtClean="0">
              <a:solidFill>
                <a:srgbClr val="7030A0"/>
              </a:solidFill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A   B   C   D   E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F   G   H    I   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K        M   N   O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P   Q       S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U   V   W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X   Y   Z  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683568" y="1556792"/>
            <a:ext cx="3384376" cy="424847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de-DE" sz="3200" b="1" dirty="0" smtClean="0">
                <a:solidFill>
                  <a:srgbClr val="7030A0"/>
                </a:solidFill>
              </a:rPr>
              <a:t>Das Alphabet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A   B   C   D   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F         H    I    J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K   L   M        O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P         R    S   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U   V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X   Y   Z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9672" y="3140968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G</a:t>
            </a:r>
            <a:endParaRPr lang="ru-RU" sz="2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27784" y="3573016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N</a:t>
            </a:r>
            <a:endParaRPr lang="ru-RU" sz="28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19672" y="4077072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Q</a:t>
            </a:r>
            <a:endParaRPr lang="ru-RU" sz="28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15816" y="4581128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</a:t>
            </a:r>
            <a:endParaRPr lang="ru-RU" sz="28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100392" y="3140968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J</a:t>
            </a:r>
            <a:endParaRPr lang="ru-RU" sz="28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56176" y="3717032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</a:t>
            </a:r>
            <a:endParaRPr lang="ru-RU" sz="28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092280" y="4221088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</a:t>
            </a:r>
            <a:endParaRPr lang="ru-RU" sz="28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956376" y="4221088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</a:t>
            </a:r>
            <a:endParaRPr lang="ru-RU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ИГРА СО ЗРИТЕЛЯМИ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52120" y="1628800"/>
            <a:ext cx="2808312" cy="3744416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de-DE" b="1" dirty="0" err="1" smtClean="0">
                <a:solidFill>
                  <a:srgbClr val="7030A0"/>
                </a:solidFill>
              </a:rPr>
              <a:t>lphabet</a:t>
            </a:r>
            <a:endParaRPr lang="de-DE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      A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F</a:t>
            </a:r>
          </a:p>
          <a:p>
            <a:pPr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S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V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Z  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899592" y="1628800"/>
            <a:ext cx="2808312" cy="374441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de-DE" sz="3000" b="1" dirty="0" smtClean="0">
                <a:solidFill>
                  <a:srgbClr val="7030A0"/>
                </a:solidFill>
              </a:rPr>
              <a:t>Das Alphabet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A                 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H</a:t>
            </a:r>
          </a:p>
          <a:p>
            <a:pPr algn="ctr"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 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           W 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           Z  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683568" y="1556792"/>
            <a:ext cx="3384376" cy="424847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de-DE" sz="3200" b="1" dirty="0" smtClean="0">
                <a:solidFill>
                  <a:srgbClr val="7030A0"/>
                </a:solidFill>
              </a:rPr>
              <a:t>Das Alphabet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A   B   C   D   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F   G   H    I    J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K   L   M   N   O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P   Q   R    S   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 U   V   W 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X   Y   Z  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292080" y="1556792"/>
            <a:ext cx="3466728" cy="424847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de-DE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lphabet</a:t>
            </a:r>
            <a:endParaRPr kumimoji="0" lang="de-DE" sz="32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  B   C   D   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   G   H    I    J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  L   M   N   O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   Q   R    S   T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   V   W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   Y   Z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6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3456384" cy="1354162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DIE 4. RUNDE 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148064" y="188640"/>
            <a:ext cx="3600400" cy="1354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 ROUND 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79512" y="1484784"/>
            <a:ext cx="4176464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de-DE" sz="4000" noProof="0" dirty="0" smtClean="0">
                <a:solidFill>
                  <a:schemeClr val="bg1"/>
                </a:solidFill>
              </a:rPr>
              <a:t>Kombiniert die Vokabeln mit den Buchstaben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644008" y="1556792"/>
            <a:ext cx="4176464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de-DE" sz="4000" noProof="0" dirty="0" smtClean="0">
                <a:solidFill>
                  <a:schemeClr val="bg1"/>
                </a:solidFill>
              </a:rPr>
              <a:t>Combine sounds and letters 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39552" y="4221088"/>
            <a:ext cx="8136904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4000" dirty="0" smtClean="0">
                <a:solidFill>
                  <a:srgbClr val="FFFF00"/>
                </a:solidFill>
              </a:rPr>
              <a:t>4</a:t>
            </a:r>
            <a:r>
              <a:rPr lang="ru-RU" sz="4000" dirty="0" smtClean="0">
                <a:solidFill>
                  <a:srgbClr val="FFFF00"/>
                </a:solidFill>
              </a:rPr>
              <a:t> РАУНД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noProof="0" dirty="0" smtClean="0">
                <a:solidFill>
                  <a:schemeClr val="bg1"/>
                </a:solidFill>
              </a:rPr>
              <a:t>Соединить буквы и звуки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691680" y="404664"/>
            <a:ext cx="5904656" cy="100811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way     mess    too   day   right   home   night   me   best   alone   do   see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19672" y="1916832"/>
          <a:ext cx="6096000" cy="124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636144">
                <a:tc>
                  <a:txBody>
                    <a:bodyPr/>
                    <a:lstStyle/>
                    <a:p>
                      <a:pPr algn="ctr"/>
                      <a:r>
                        <a:rPr lang="de-DE" sz="2400" dirty="0" err="1" smtClean="0"/>
                        <a:t>ǝ</a:t>
                      </a:r>
                      <a:r>
                        <a:rPr lang="de-DE" dirty="0" err="1" smtClean="0"/>
                        <a:t>Ʊ</a:t>
                      </a:r>
                      <a:endParaRPr lang="ru-RU" dirty="0" smtClean="0"/>
                    </a:p>
                    <a:p>
                      <a:pPr algn="ctr"/>
                      <a:r>
                        <a:rPr lang="de-DE" i="1" dirty="0" err="1" smtClean="0"/>
                        <a:t>phone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 smtClean="0"/>
                        <a:t>I</a:t>
                      </a:r>
                      <a:r>
                        <a:rPr lang="ru-RU" sz="2400" dirty="0" smtClean="0"/>
                        <a:t>:</a:t>
                      </a:r>
                      <a:endParaRPr lang="de-DE" sz="2400" dirty="0" smtClean="0"/>
                    </a:p>
                    <a:p>
                      <a:pPr algn="ctr"/>
                      <a:r>
                        <a:rPr lang="de-DE" sz="1800" i="1" dirty="0" err="1" smtClean="0"/>
                        <a:t>tree</a:t>
                      </a:r>
                      <a:endParaRPr lang="ru-RU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0" dirty="0" err="1" smtClean="0"/>
                        <a:t>a</a:t>
                      </a:r>
                      <a:r>
                        <a:rPr lang="en-US" sz="1800" i="0" dirty="0" err="1" smtClean="0"/>
                        <a:t>I</a:t>
                      </a:r>
                      <a:endParaRPr lang="en-US" sz="1800" i="0" dirty="0" smtClean="0"/>
                    </a:p>
                    <a:p>
                      <a:pPr algn="ctr"/>
                      <a:r>
                        <a:rPr lang="de-DE" sz="1800" i="1" dirty="0" err="1" smtClean="0"/>
                        <a:t>bike</a:t>
                      </a:r>
                      <a:endParaRPr lang="ru-RU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0" dirty="0" smtClean="0"/>
                        <a:t>e</a:t>
                      </a:r>
                    </a:p>
                    <a:p>
                      <a:pPr algn="ctr"/>
                      <a:r>
                        <a:rPr lang="en-US" sz="1800" i="1" dirty="0" smtClean="0"/>
                        <a:t>egg</a:t>
                      </a:r>
                      <a:endParaRPr lang="ru-RU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e</a:t>
                      </a:r>
                      <a:r>
                        <a:rPr lang="en-US" sz="1800" b="1" dirty="0" err="1" smtClean="0"/>
                        <a:t>I</a:t>
                      </a:r>
                      <a:endParaRPr lang="en-US" sz="1800" b="1" dirty="0" smtClean="0"/>
                    </a:p>
                    <a:p>
                      <a:pPr algn="ctr"/>
                      <a:r>
                        <a:rPr lang="en-US" sz="1800" b="1" i="1" dirty="0" smtClean="0"/>
                        <a:t>train</a:t>
                      </a:r>
                      <a:endParaRPr lang="ru-RU" sz="1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u</a:t>
                      </a:r>
                      <a:r>
                        <a:rPr lang="ru-RU" sz="2400" dirty="0" smtClean="0"/>
                        <a:t>:</a:t>
                      </a:r>
                      <a:endParaRPr lang="de-DE" sz="2400" dirty="0" smtClean="0"/>
                    </a:p>
                    <a:p>
                      <a:pPr algn="ctr"/>
                      <a:r>
                        <a:rPr lang="de-DE" sz="1800" i="1" dirty="0" err="1" smtClean="0"/>
                        <a:t>boot</a:t>
                      </a:r>
                      <a:endParaRPr lang="ru-RU" sz="1800" i="1" dirty="0"/>
                    </a:p>
                  </a:txBody>
                  <a:tcPr/>
                </a:tc>
              </a:tr>
              <a:tr h="515984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1619672" y="3645024"/>
            <a:ext cx="6120680" cy="136815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erzählen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machen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Tür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erklären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Fachschule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schwer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gemütlich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Sprache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verstehen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studieren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Sport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Buch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03648" y="5229200"/>
          <a:ext cx="6696744" cy="124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034"/>
                <a:gridCol w="1051034"/>
                <a:gridCol w="1051034"/>
                <a:gridCol w="1051034"/>
                <a:gridCol w="1233708"/>
                <a:gridCol w="1258900"/>
              </a:tblGrid>
              <a:tr h="63614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Х</a:t>
                      </a:r>
                      <a:endParaRPr lang="de-DE" sz="2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i="1" dirty="0" smtClean="0"/>
                        <a:t>noch</a:t>
                      </a:r>
                      <a:endParaRPr lang="ru-RU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 smtClean="0"/>
                        <a:t>ʃ</a:t>
                      </a:r>
                    </a:p>
                    <a:p>
                      <a:pPr algn="ctr"/>
                      <a:r>
                        <a:rPr lang="de-DE" sz="1800" i="1" dirty="0" smtClean="0"/>
                        <a:t>Schule</a:t>
                      </a:r>
                      <a:endParaRPr lang="ru-RU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 err="1" smtClean="0"/>
                        <a:t>ʃp</a:t>
                      </a:r>
                      <a:endParaRPr lang="de-DE" sz="2400" dirty="0" smtClean="0"/>
                    </a:p>
                    <a:p>
                      <a:pPr algn="ctr"/>
                      <a:r>
                        <a:rPr lang="de-DE" sz="1800" i="1" dirty="0" smtClean="0"/>
                        <a:t>spielen</a:t>
                      </a:r>
                      <a:endParaRPr lang="ru-RU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ʃt</a:t>
                      </a:r>
                      <a:endParaRPr lang="en-US" sz="2400" dirty="0" smtClean="0"/>
                    </a:p>
                    <a:p>
                      <a:pPr algn="ctr"/>
                      <a:r>
                        <a:rPr lang="de-DE" sz="1800" i="1" dirty="0" smtClean="0"/>
                        <a:t>Studium</a:t>
                      </a:r>
                      <a:endParaRPr lang="ru-RU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dirty="0" smtClean="0"/>
                        <a:t>ε</a:t>
                      </a:r>
                      <a:r>
                        <a:rPr lang="ru-RU" sz="2400" dirty="0" smtClean="0"/>
                        <a:t>:</a:t>
                      </a:r>
                      <a:endParaRPr lang="de-DE" sz="2400" dirty="0" smtClean="0"/>
                    </a:p>
                    <a:p>
                      <a:pPr algn="ctr"/>
                      <a:r>
                        <a:rPr lang="de-DE" sz="1800" b="1" i="1" dirty="0" smtClean="0"/>
                        <a:t>humanitär</a:t>
                      </a:r>
                      <a:endParaRPr lang="ru-RU" sz="1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y</a:t>
                      </a:r>
                      <a:r>
                        <a:rPr lang="ru-RU" sz="2400" dirty="0" smtClean="0"/>
                        <a:t>:</a:t>
                      </a:r>
                      <a:endParaRPr lang="de-DE" sz="2400" dirty="0" smtClean="0"/>
                    </a:p>
                    <a:p>
                      <a:pPr algn="ctr"/>
                      <a:r>
                        <a:rPr lang="de-DE" sz="1800" i="1" dirty="0" smtClean="0"/>
                        <a:t>gegenüber</a:t>
                      </a:r>
                      <a:endParaRPr lang="ru-RU" sz="1800" i="1" dirty="0"/>
                    </a:p>
                  </a:txBody>
                  <a:tcPr/>
                </a:tc>
              </a:tr>
              <a:tr h="515984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39552" y="188640"/>
            <a:ext cx="3456384" cy="1354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DIE 5. RUNDE 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148064" y="188640"/>
            <a:ext cx="3600400" cy="1354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 ROUND 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611560" y="5013176"/>
            <a:ext cx="8136904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4000" dirty="0" smtClean="0">
                <a:solidFill>
                  <a:srgbClr val="66FFFF"/>
                </a:solidFill>
              </a:rPr>
              <a:t>5</a:t>
            </a:r>
            <a:r>
              <a:rPr lang="ru-RU" sz="4000" dirty="0" smtClean="0">
                <a:solidFill>
                  <a:srgbClr val="66FFFF"/>
                </a:solidFill>
              </a:rPr>
              <a:t> РАУНД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dirty="0" smtClean="0">
                <a:solidFill>
                  <a:schemeClr val="bg1"/>
                </a:solidFill>
              </a:rPr>
              <a:t>Прослушивание песни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1412776"/>
            <a:ext cx="4608512" cy="3168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de-DE" sz="4000" b="1" noProof="0" dirty="0" smtClean="0">
                <a:solidFill>
                  <a:schemeClr val="bg1"/>
                </a:solidFill>
              </a:rPr>
              <a:t>Das Hören des Liedes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de-DE" sz="4000" i="1" dirty="0" smtClean="0">
                <a:solidFill>
                  <a:schemeClr val="bg1"/>
                </a:solidFill>
              </a:rPr>
              <a:t>„Sind wir Freunde</a:t>
            </a:r>
            <a:r>
              <a:rPr lang="ru-RU" sz="4000" i="1" dirty="0" smtClean="0">
                <a:solidFill>
                  <a:schemeClr val="bg1"/>
                </a:solidFill>
              </a:rPr>
              <a:t>?</a:t>
            </a:r>
            <a:r>
              <a:rPr lang="de-DE" sz="4000" i="1" dirty="0" smtClean="0">
                <a:solidFill>
                  <a:schemeClr val="bg1"/>
                </a:solidFill>
              </a:rPr>
              <a:t>“ der Gruppe </a:t>
            </a:r>
            <a:r>
              <a:rPr lang="de-DE" sz="4000" i="1" dirty="0" err="1" smtClean="0">
                <a:solidFill>
                  <a:schemeClr val="bg1"/>
                </a:solidFill>
              </a:rPr>
              <a:t>Wirsindhier</a:t>
            </a:r>
            <a:endParaRPr lang="de-DE" sz="4000" i="1" dirty="0" smtClean="0">
              <a:solidFill>
                <a:schemeClr val="bg1"/>
              </a:solidFill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de-DE" sz="4000" noProof="0" dirty="0" smtClean="0">
                <a:solidFill>
                  <a:schemeClr val="bg1"/>
                </a:solidFill>
              </a:rPr>
              <a:t> 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788024" y="1412776"/>
            <a:ext cx="4176464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de-DE" sz="4000" b="1" noProof="0" dirty="0" smtClean="0">
                <a:solidFill>
                  <a:schemeClr val="bg1"/>
                </a:solidFill>
              </a:rPr>
              <a:t>Song 's Listening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de-DE" sz="4000" i="1" dirty="0" smtClean="0">
                <a:solidFill>
                  <a:schemeClr val="bg1"/>
                </a:solidFill>
              </a:rPr>
              <a:t>„</a:t>
            </a:r>
            <a:r>
              <a:rPr lang="en-US" sz="4000" i="1" dirty="0" smtClean="0">
                <a:solidFill>
                  <a:schemeClr val="bg1"/>
                </a:solidFill>
              </a:rPr>
              <a:t>Lemon Tree</a:t>
            </a:r>
            <a:r>
              <a:rPr lang="de-DE" sz="4000" i="1" dirty="0" smtClean="0">
                <a:solidFill>
                  <a:schemeClr val="bg1"/>
                </a:solidFill>
              </a:rPr>
              <a:t>“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en-US" sz="4000" i="1" dirty="0" smtClean="0">
                <a:solidFill>
                  <a:schemeClr val="bg1"/>
                </a:solidFill>
              </a:rPr>
              <a:t>of the band Fool's Garden</a:t>
            </a:r>
            <a:endParaRPr lang="de-DE" sz="4000" i="1" dirty="0" smtClean="0">
              <a:solidFill>
                <a:schemeClr val="bg1"/>
              </a:solidFill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de-DE" sz="4000" noProof="0" dirty="0" smtClean="0">
                <a:solidFill>
                  <a:schemeClr val="bg1"/>
                </a:solidFill>
              </a:rPr>
              <a:t> 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405</Words>
  <Application>Microsoft Office PowerPoint</Application>
  <PresentationFormat>Экран (4:3)</PresentationFormat>
  <Paragraphs>138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Фонетический конкурс по иностранному языку (для студентов 1 – го курса)  </vt:lpstr>
      <vt:lpstr>Цели и задачи Конкурса:  1. Развитие интереса к культуре стран изучаемого языка. 2. Повышение мотивации обучающихся к изучению иностранного языка; 3. Совершенствование фонетических и риторических умений и навыков обучающихся; 4. Развитие творческой инициативы обучающихся; 5. Воспитание обучающихся в духе уважения к традициям иностранной культуры и литературы. </vt:lpstr>
      <vt:lpstr>Участники конкурса В конкурсе принимают участие обучающиеся I курса (немецкий язык и английский язык) на добровольной основе. Критерии оценивания работ по пятибалльной системе: 1.Исполнительское мастерство (артистизм, выразительность, чёткость речи); 2. Произношение; 3. Поэтический перевод. 4. Понимание речи на слух </vt:lpstr>
      <vt:lpstr>Die phonetische Ausspielung</vt:lpstr>
      <vt:lpstr>DIE 1. RUNDE  </vt:lpstr>
      <vt:lpstr>DIE 2. RUNDE  </vt:lpstr>
      <vt:lpstr>DIE 3. RUNDE  </vt:lpstr>
      <vt:lpstr>ИГРА СО ЗРИТЕЛЯМИ</vt:lpstr>
      <vt:lpstr>ИГРА СО ЗРИТЕЛЯМИ</vt:lpstr>
      <vt:lpstr>ИГРА СО ЗРИТЕЛЯМИ</vt:lpstr>
      <vt:lpstr>DIE 4. RUNDE  </vt:lpstr>
      <vt:lpstr>Слайд 12</vt:lpstr>
      <vt:lpstr>Слайд 13</vt:lpstr>
    </vt:vector>
  </TitlesOfParts>
  <Company>1111111111111111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fonetische Ausspielung</dc:title>
  <dc:creator>111</dc:creator>
  <cp:lastModifiedBy>111</cp:lastModifiedBy>
  <cp:revision>31</cp:revision>
  <dcterms:created xsi:type="dcterms:W3CDTF">2021-01-31T00:22:01Z</dcterms:created>
  <dcterms:modified xsi:type="dcterms:W3CDTF">2023-02-04T06:59:24Z</dcterms:modified>
</cp:coreProperties>
</file>