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3" r:id="rId9"/>
    <p:sldId id="271" r:id="rId10"/>
    <p:sldId id="274" r:id="rId11"/>
    <p:sldId id="275" r:id="rId12"/>
    <p:sldId id="276" r:id="rId13"/>
    <p:sldId id="282" r:id="rId14"/>
    <p:sldId id="278" r:id="rId15"/>
    <p:sldId id="279" r:id="rId16"/>
    <p:sldId id="28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081088" y="4365104"/>
            <a:ext cx="8062912" cy="1470025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dirty="0" smtClean="0">
                <a:effectLst/>
                <a:latin typeface="Times New Roman" pitchFamily="18" charset="0"/>
                <a:cs typeface="Times New Roman" pitchFamily="18" charset="0"/>
              </a:rPr>
              <a:t>Формирование</a:t>
            </a:r>
            <a:r>
              <a:rPr lang="ru-RU" sz="49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dirty="0" smtClean="0">
                <a:effectLst/>
                <a:latin typeface="Times New Roman" pitchFamily="18" charset="0"/>
                <a:cs typeface="Times New Roman" pitchFamily="18" charset="0"/>
              </a:rPr>
              <a:t>функциональной грамотности </a:t>
            </a:r>
            <a:r>
              <a:rPr lang="ru-RU" sz="4900" dirty="0" smtClean="0">
                <a:effectLst/>
                <a:latin typeface="Times New Roman" pitchFamily="18" charset="0"/>
                <a:cs typeface="Times New Roman" pitchFamily="18" charset="0"/>
              </a:rPr>
              <a:t>обучающихся  </a:t>
            </a:r>
            <a:br>
              <a:rPr lang="ru-RU" sz="49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900" dirty="0" smtClean="0">
                <a:effectLst/>
                <a:latin typeface="Times New Roman" pitchFamily="18" charset="0"/>
                <a:cs typeface="Times New Roman" pitchFamily="18" charset="0"/>
              </a:rPr>
              <a:t>при обучении</a:t>
            </a:r>
            <a:r>
              <a:rPr lang="ru-RU" sz="490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dirty="0" smtClean="0">
                <a:effectLst/>
                <a:latin typeface="Times New Roman" pitchFamily="18" charset="0"/>
                <a:cs typeface="Times New Roman" pitchFamily="18" charset="0"/>
              </a:rPr>
              <a:t>иностранному языку</a:t>
            </a:r>
            <a:r>
              <a:rPr lang="ru-RU" sz="49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Подготовила учитель английского языка </a:t>
            </a:r>
            <a:b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МКОУ 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700" dirty="0" err="1" smtClean="0">
                <a:effectLst/>
                <a:latin typeface="Times New Roman" pitchFamily="18" charset="0"/>
                <a:cs typeface="Times New Roman" pitchFamily="18" charset="0"/>
              </a:rPr>
              <a:t>Басакинская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 СШ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Рыбникова Е.А.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2022 г</a:t>
            </a:r>
            <a:r>
              <a:rPr lang="ru-RU" sz="2700" dirty="0" smtClean="0"/>
              <a:t>. </a:t>
            </a:r>
            <a:endParaRPr lang="ru-RU" sz="2700" dirty="0"/>
          </a:p>
        </p:txBody>
      </p:sp>
      <p:pic>
        <p:nvPicPr>
          <p:cNvPr id="34818" name="Picture 2" descr="https://school143.ru/wp-content/uploads/2021/10/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5258358"/>
            <a:ext cx="2843808" cy="15996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school143.ru/wp-content/uploads/2021/10/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5258358"/>
            <a:ext cx="2843808" cy="159964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7653536" cy="3775296"/>
          </a:xfrm>
        </p:spPr>
        <p:txBody>
          <a:bodyPr>
            <a:normAutofit fontScale="90000"/>
          </a:bodyPr>
          <a:lstStyle/>
          <a:p>
            <a:pPr algn="r"/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          В Федеральном государственном образовательном стандарте общего образования выделяется задача «формирования ключевых компетенций – готовности учащихся использовать усвоенные знания, умения и способы деятельности в реальной жизни для решения практических задач». Кроме того, отмечается, что одним из базовых требований к содержанию образования на ступени начального образования «… является достижение выпускниками уровня функциональной грамотности, необходимой в современном обществе, как математическому и естественнонаучному, так и социально-культурному направлениям». Требования стандарта таковы, что наряду с традиционным понятием «грамотность», появилось понятие </a:t>
            </a:r>
            <a:r>
              <a:rPr lang="ru-RU" sz="2700" i="1" dirty="0" smtClean="0">
                <a:effectLst/>
                <a:latin typeface="Times New Roman" pitchFamily="18" charset="0"/>
                <a:cs typeface="Times New Roman" pitchFamily="18" charset="0"/>
              </a:rPr>
              <a:t>«функциональная грамотность».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/>
            </a:r>
            <a:br>
              <a:rPr lang="ru-RU" sz="1100" dirty="0" smtClean="0"/>
            </a:br>
            <a:endParaRPr lang="ru-RU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school143.ru/wp-content/uploads/2021/10/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5258358"/>
            <a:ext cx="2843808" cy="159964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76864" cy="3015208"/>
          </a:xfrm>
        </p:spPr>
        <p:txBody>
          <a:bodyPr>
            <a:noAutofit/>
          </a:bodyPr>
          <a:lstStyle/>
          <a:p>
            <a:pPr algn="r"/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i="1" dirty="0" smtClean="0">
                <a:effectLst/>
                <a:latin typeface="Times New Roman" pitchFamily="18" charset="0"/>
                <a:cs typeface="Times New Roman" pitchFamily="18" charset="0"/>
              </a:rPr>
              <a:t>Функциональная </a:t>
            </a:r>
            <a:r>
              <a:rPr lang="ru-RU" sz="2400" i="1" dirty="0" smtClean="0">
                <a:effectLst/>
                <a:latin typeface="Times New Roman" pitchFamily="18" charset="0"/>
                <a:cs typeface="Times New Roman" pitchFamily="18" charset="0"/>
              </a:rPr>
              <a:t>грамотность</a:t>
            </a:r>
            <a:r>
              <a:rPr lang="ru-RU" sz="2400" dirty="0" smtClean="0">
                <a:effectLst/>
                <a:latin typeface="Times New Roman" pitchFamily="18" charset="0"/>
                <a:cs typeface="Times New Roman" pitchFamily="18" charset="0"/>
              </a:rPr>
              <a:t> рассматривается, как способность использовать все постоянно приобретаемые в жизни знания, умения и навыки для решения максимально широкого диапазона жизненных задач в различных сферах человеческой деятельности, общения и социальных отношений</a:t>
            </a:r>
            <a:r>
              <a:rPr lang="ru-RU" sz="2400" dirty="0" smtClean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effectLst/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sz="2400" dirty="0" smtClean="0">
                <a:effectLst/>
                <a:latin typeface="Times New Roman" pitchFamily="18" charset="0"/>
                <a:cs typeface="Times New Roman" pitchFamily="18" charset="0"/>
              </a:rPr>
              <a:t>функциональной грамотности, формируемой в рамках урока английского языка включает:</a:t>
            </a:r>
            <a:br>
              <a:rPr lang="ru-RU" sz="2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effectLst/>
                <a:latin typeface="Times New Roman" pitchFamily="18" charset="0"/>
                <a:cs typeface="Times New Roman" pitchFamily="18" charset="0"/>
              </a:rPr>
              <a:t>овладение грамотной и выразительной, устной и письменной речью;</a:t>
            </a:r>
            <a:br>
              <a:rPr lang="ru-RU" sz="2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effectLst/>
                <a:latin typeface="Times New Roman" pitchFamily="18" charset="0"/>
                <a:cs typeface="Times New Roman" pitchFamily="18" charset="0"/>
              </a:rPr>
              <a:t>способность к  диалогу в стандартной жизненной ситуации;</a:t>
            </a:r>
            <a:br>
              <a:rPr lang="ru-RU" sz="2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effectLst/>
                <a:latin typeface="Times New Roman" pitchFamily="18" charset="0"/>
                <a:cs typeface="Times New Roman" pitchFamily="18" charset="0"/>
              </a:rPr>
              <a:t>умение самостоятельно формулировать проблему.</a:t>
            </a: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school143.ru/wp-content/uploads/2021/10/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5258358"/>
            <a:ext cx="2843808" cy="159964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268760"/>
            <a:ext cx="7498080" cy="4104456"/>
          </a:xfrm>
        </p:spPr>
        <p:txBody>
          <a:bodyPr>
            <a:normAutofit fontScale="90000"/>
          </a:bodyPr>
          <a:lstStyle/>
          <a:p>
            <a:pPr marL="457200" indent="-457200" algn="r">
              <a:buFont typeface="+mj-lt"/>
              <a:buAutoNum type="arabicPeriod"/>
            </a:pP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Выделяют следующие направления формирования функциональной грамотности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·         математическая грамотность;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·         финансовая грамотность;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·         естественнонаучная грамотность;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·         глобальные компетенции;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·         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креативное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мышление;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·         читательская грамотность.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Проанализировав задания из учебников “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Enjoy English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М.З.Биболетова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2-11 классы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я нашла примеры, как можно сформировать все направления функциональной грамотности на уроках английского языка.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school143.ru/wp-content/uploads/2021/10/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5642865"/>
            <a:ext cx="2160240" cy="12151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692696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i="1" dirty="0" smtClean="0">
                <a:effectLst/>
                <a:latin typeface="Times New Roman" pitchFamily="18" charset="0"/>
                <a:cs typeface="Times New Roman" pitchFamily="18" charset="0"/>
              </a:rPr>
              <a:t>Математическая грамотность 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– это способность индивидуума проводить математические рассуждения и формулировать, применять, интерпретировать математику для решения проблем в разнообразных контекстах реального мира. 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400" dirty="0"/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204864"/>
            <a:ext cx="3851920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1916832"/>
            <a:ext cx="3456384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school143.ru/wp-content/uploads/2021/10/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5591014"/>
            <a:ext cx="2252420" cy="126698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7272808" cy="3429000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700" i="1" dirty="0" smtClean="0">
                <a:effectLst/>
                <a:latin typeface="Times New Roman" pitchFamily="18" charset="0"/>
                <a:cs typeface="Times New Roman" pitchFamily="18" charset="0"/>
              </a:rPr>
              <a:t>Финансовая </a:t>
            </a:r>
            <a:r>
              <a:rPr lang="ru-RU" sz="2700" i="1" dirty="0" smtClean="0">
                <a:effectLst/>
                <a:latin typeface="Times New Roman" pitchFamily="18" charset="0"/>
                <a:cs typeface="Times New Roman" pitchFamily="18" charset="0"/>
              </a:rPr>
              <a:t>грамотность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 включает знание и понимание финансовых терминов, понятий и финансовых рисков, а также навыки, мотивацию и уверенность, необходимые для принятия эффективных решений в разнообразных финансовых ситуациях, способствующих улучшению финансового благополучия личности и 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>общества.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endParaRPr lang="ru-RU" sz="2400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914400" y="2996952"/>
            <a:ext cx="8229600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Типовые задания на формирование финансовой грамотности это задание из учебника 4 класса тема “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Shopping for everything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”, где учащимся необходимо составить диалог, может быть реализована задача на формирование финансовой грамотности.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Содержимое 3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843808" y="4581128"/>
            <a:ext cx="5939730" cy="204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school143.ru/wp-content/uploads/2021/10/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5258358"/>
            <a:ext cx="2843808" cy="159964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15616" y="260648"/>
            <a:ext cx="77048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Естественнонаучная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грамотность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это способность человека занимать активную гражданскую позицию по вопросам, связанным с естественными науками, и его готовность интересоваться естественнонаучными идеями.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2492896"/>
            <a:ext cx="65527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формировании естественнонаучной грамотности следует рассмотреть три уровня ситуации: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Личностная (связанная с самим учащимся, его семьей, друзьями)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Местная/национальная (связанная с проблемами данной местности или страны).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Глобальная (когда рассматриваются явления, происходящие в различных уголках мира).</a:t>
            </a: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115616" y="39172"/>
            <a:ext cx="7970589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Формированию естественнонаучной грамотности способствуют задания следующего типа.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например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6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классе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изучении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темы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Do you care about your health?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осваивается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ситуация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What do you do when you have a health problem?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Алгоритм освоения: отработка клише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обеспечивает освоение речевого поведения.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3" y="2780928"/>
            <a:ext cx="7416824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764704"/>
            <a:ext cx="684076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1787" y="4005064"/>
            <a:ext cx="6642621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school143.ru/wp-content/uploads/2021/10/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5258358"/>
            <a:ext cx="2843808" cy="1599642"/>
          </a:xfrm>
          <a:prstGeom prst="rect">
            <a:avLst/>
          </a:prstGeom>
          <a:noFill/>
        </p:spPr>
      </p:pic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1187624" y="401756"/>
            <a:ext cx="770485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Читательская грамотность.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Это одно из направлений функциональной грамотности. Это способность человека понимать, использовать письменные тексты, размышлять о них и заниматься чтением того, чтобы достигать своих целей, расширять свои знания и возможности, участвовать в социальной жизни. Читательская грамотность, на мой взгляд, базовое направление. Какое бы задание не получил учащийся, нужно сделать это ПРОЧИТАТЬ задание.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Особое значение при обучении смысловому чтению имеет умение прогнозировать содержание текста (по заголовку, иллюстрациям, началу текста). Работа над этим умением выстраивается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Enjoy English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М.З.Биболетова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”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др. в системе – на всех этапах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обучения.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Одним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 самых распространённых заданий, направленных на поиск в тексте конкретной информации, являются задания типа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True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False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которые могут быть сформулированы по-разному.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3" y="260649"/>
            <a:ext cx="6048671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969318"/>
            <a:ext cx="5940425" cy="4888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school143.ru/wp-content/uploads/2021/10/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5258358"/>
            <a:ext cx="2843808" cy="1599642"/>
          </a:xfrm>
          <a:prstGeom prst="rect">
            <a:avLst/>
          </a:prstGeom>
          <a:noFill/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115616" y="414968"/>
            <a:ext cx="7848872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Креативное</a:t>
            </a: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мышление</a:t>
            </a:r>
            <a:endParaRPr kumimoji="0" lang="ru-RU" sz="24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Креативность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», «творческий подход», «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креативная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личность», «творческие успехи», «думать творчески», «проявление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креативности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- эти понятия в современном обществе являются показателями профессионализма. Ведь именно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креативность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способность к творчеству и созиданию, мы считаем атрибутом одаренности, таланта, гения.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Учащиеся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могут представить результаты своей деятельности в виде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постеров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докладов, альбомов, стенгазет, устных журналов, коллажей, презентаций и даже поделок.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Именно проекты позволяют организовать целенаправленную самостоятельную работу с информацией, развивают исследовательские умения,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креативность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выход на решение конкретной исследуемой проблемы.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3" descr="IMG_20220411_102123.jpg"/>
          <p:cNvPicPr>
            <a:picLocks noChangeAspect="1"/>
          </p:cNvPicPr>
          <p:nvPr/>
        </p:nvPicPr>
        <p:blipFill>
          <a:blip r:embed="rId2" cstate="print"/>
          <a:srcRect l="15677" t="11270" r="11199" b="6231"/>
          <a:stretch>
            <a:fillRect/>
          </a:stretch>
        </p:blipFill>
        <p:spPr>
          <a:xfrm>
            <a:off x="4211960" y="2636912"/>
            <a:ext cx="4680520" cy="39604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211209_10095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15616" y="260648"/>
            <a:ext cx="3960440" cy="2970330"/>
          </a:xfrm>
        </p:spPr>
      </p:pic>
      <p:pic>
        <p:nvPicPr>
          <p:cNvPr id="6" name="Picture 2" descr="https://school143.ru/wp-content/uploads/2021/10/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5258358"/>
            <a:ext cx="2843808" cy="15996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1043608" y="226954"/>
            <a:ext cx="7898905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Глобальная компетентность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Глобальная компетентная личность способна изучать местные, глобальные проблемы и вопросы межкультурного  взаимодействия, понимать и оценивать различные точки зрения и мировоззрения, успешно и уважительно  взаимодействовать с другими, а также действовать ответственно для обеспечения устойчивого развития и коллективного благополучия.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 нравственного воспитания, формирования навыков управления поведением успешно решаются в учебнике “</a:t>
            </a: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Enjoy English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” </a:t>
            </a:r>
            <a:r>
              <a:rPr lang="ru-RU" sz="2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М.З.Биболетовой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10 классе при изучении темы “</a:t>
            </a: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Talking on family matters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”. Подростки – пользователи учебника с интересом и пользой воспринимают материал учебника, где нужно выразить своё отношение к истории своей семьи.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толик\Downloads\20220325_11454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2933991"/>
            <a:ext cx="2512949" cy="3924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толик\Downloads\20220325_12571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2996952"/>
            <a:ext cx="453650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259632" y="188640"/>
            <a:ext cx="76328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Применяя задания на формирование функциональной грамотности, учитель способствует повышению мотивации учащихся, расширяет их кругозор, развивает творческие способности, помогает осознать ценности современного мира – всё это необходимо для гармоничного развития личности и дальнейшего взаимодействия с обществом.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3600" dirty="0" smtClean="0">
                <a:effectLst/>
                <a:latin typeface="Times New Roman" pitchFamily="18" charset="0"/>
                <a:cs typeface="Times New Roman" pitchFamily="18" charset="0"/>
              </a:rPr>
              <a:t>Спасибо за внимания</a:t>
            </a:r>
            <a:endParaRPr lang="ru-RU" sz="36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334</TotalTime>
  <Words>495</Words>
  <Application>Microsoft Office PowerPoint</Application>
  <PresentationFormat>Экран (4:3)</PresentationFormat>
  <Paragraphs>26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Солнцестояние</vt:lpstr>
      <vt:lpstr>          Формирование функциональной грамотности обучающихся   при обучении иностранному языку      Подготовила учитель английского языка  МКОУ «Басакинская СШ»  Рыбникова Е.А. 2022 г. </vt:lpstr>
      <vt:lpstr>                В Федеральном государственном образовательном стандарте общего образования выделяется задача «формирования ключевых компетенций – готовности учащихся использовать усвоенные знания, умения и способы деятельности в реальной жизни для решения практических задач». Кроме того, отмечается, что одним из базовых требований к содержанию образования на ступени начального образования «… является достижение выпускниками уровня функциональной грамотности, необходимой в современном обществе, как математическому и естественнонаучному, так и социально-культурному направлениям». Требования стандарта таковы, что наряду с традиционным понятием «грамотность», появилось понятие «функциональная грамотность».    </vt:lpstr>
      <vt:lpstr>             Функциональная грамотность рассматривается, как способность использовать все постоянно приобретаемые в жизни знания, умения и навыки для решения максимально широкого диапазона жизненных задач в различных сферах человеческой деятельности, общения и социальных отношений. Содержание функциональной грамотности, формируемой в рамках урока английского языка включает: - овладение грамотной и выразительной, устной и письменной речью; - способность к  диалогу в стандартной жизненной ситуации; - умение самостоятельно формулировать проблему.  </vt:lpstr>
      <vt:lpstr>   Выделяют следующие направления формирования функциональной грамотности:  ·         математическая грамотность; ·         финансовая грамотность; ·         естественнонаучная грамотность; ·         глобальные компетенции; ·         креативное мышление; ·         читательская грамотность.  Проанализировав задания из учебников “Enjoy English” М.З.Биболетова 2-11 классы, я нашла примеры, как можно сформировать все направления функциональной грамотности на уроках английского языка.      </vt:lpstr>
      <vt:lpstr> Математическая грамотность – это способность индивидуума проводить математические рассуждения и формулировать, применять, интерпретировать математику для решения проблем в разнообразных контекстах реального мира.   </vt:lpstr>
      <vt:lpstr>   Финансовая грамотность включает знание и понимание финансовых терминов, понятий и финансовых рисков, а также навыки, мотивацию и уверенность, необходимые для принятия эффективных решений в разнообразных финансовых ситуациях, способствующих улучшению финансового благополучия личности и общества.    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Спасибо за внимания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функциональной грамотности на уроках английского языка в начальной школе   Учитель английского языка МБОУ СОШ Аннинский Лицей  Салина Инна Геннадьевна </dc:title>
  <dc:creator>Николай</dc:creator>
  <cp:lastModifiedBy>дом</cp:lastModifiedBy>
  <cp:revision>44</cp:revision>
  <dcterms:created xsi:type="dcterms:W3CDTF">2022-03-06T07:54:50Z</dcterms:created>
  <dcterms:modified xsi:type="dcterms:W3CDTF">2022-11-14T16:44:56Z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341439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