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19"/>
  </p:notesMasterIdLst>
  <p:sldIdLst>
    <p:sldId id="257" r:id="rId2"/>
    <p:sldId id="256" r:id="rId3"/>
    <p:sldId id="259" r:id="rId4"/>
    <p:sldId id="260" r:id="rId5"/>
    <p:sldId id="276" r:id="rId6"/>
    <p:sldId id="258" r:id="rId7"/>
    <p:sldId id="272" r:id="rId8"/>
    <p:sldId id="271" r:id="rId9"/>
    <p:sldId id="261" r:id="rId10"/>
    <p:sldId id="262" r:id="rId11"/>
    <p:sldId id="264" r:id="rId12"/>
    <p:sldId id="265" r:id="rId13"/>
    <p:sldId id="266" r:id="rId14"/>
    <p:sldId id="269" r:id="rId15"/>
    <p:sldId id="270" r:id="rId16"/>
    <p:sldId id="273" r:id="rId17"/>
    <p:sldId id="275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577A54F-D13D-404E-B3F2-5AAD37EDA0E6}" type="datetimeFigureOut">
              <a:rPr lang="ru-RU" smtClean="0"/>
              <a:t>21.03.2013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7523D72-F607-4DE8-8C69-92B21DA448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9306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2" cstate="print"/>
          <a:srcRect t="33333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21.03.2013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7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007888"/>
            <a:ext cx="7772400" cy="1470025"/>
          </a:xfrm>
        </p:spPr>
        <p:txBody>
          <a:bodyPr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21.03.2013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79248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4962525"/>
            <a:ext cx="7885113" cy="1362075"/>
          </a:xfrm>
        </p:spPr>
        <p:txBody>
          <a:bodyPr anchor="t"/>
          <a:lstStyle>
            <a:lvl1pPr algn="l">
              <a:defRPr sz="3200" b="0" i="0" cap="all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3462338"/>
            <a:ext cx="7885113" cy="1500187"/>
          </a:xfrm>
        </p:spPr>
        <p:txBody>
          <a:bodyPr anchor="b">
            <a:normAutofit/>
          </a:bodyPr>
          <a:lstStyle>
            <a:lvl1pPr marL="0" indent="0">
              <a:buNone/>
              <a:defRPr sz="1700" baseline="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21.03.2013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3733800" cy="4114800"/>
          </a:xfrm>
        </p:spPr>
        <p:txBody>
          <a:bodyPr/>
          <a:lstStyle>
            <a:lvl5pPr>
              <a:defRPr/>
            </a:lvl5pPr>
            <a:lvl6pPr>
              <a:buClr>
                <a:schemeClr val="tx2"/>
              </a:buClr>
              <a:buFont typeface="Arial" pitchFamily="34" charset="0"/>
              <a:buChar char="•"/>
              <a:defRPr/>
            </a:lvl6pPr>
            <a:lvl7pPr>
              <a:buClr>
                <a:schemeClr val="tx2"/>
              </a:buClr>
              <a:buFont typeface="Arial" pitchFamily="34" charset="0"/>
              <a:buChar char="•"/>
              <a:defRPr/>
            </a:lvl7pPr>
            <a:lvl8pPr>
              <a:buClr>
                <a:schemeClr val="tx2"/>
              </a:buClr>
              <a:buFont typeface="Arial" pitchFamily="34" charset="0"/>
              <a:buChar char="•"/>
              <a:defRPr/>
            </a:lvl8pPr>
            <a:lvl9pPr>
              <a:buClr>
                <a:schemeClr val="tx2"/>
              </a:buClr>
              <a:buFont typeface="Arial" pitchFamily="34" charset="0"/>
              <a:buChar char="•"/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1600200"/>
            <a:ext cx="3733800" cy="41148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21.03.2013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199"/>
            <a:ext cx="3733800" cy="574675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0600" y="1600199"/>
            <a:ext cx="3733800" cy="574675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21.03.2013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21.03.2013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21.03.2013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962400" y="1447800"/>
            <a:ext cx="4648200" cy="4267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1447800"/>
            <a:ext cx="2971800" cy="109728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12648" y="2547891"/>
            <a:ext cx="2971800" cy="3167109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21.03.2013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orizon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447800"/>
            <a:ext cx="2971800" cy="109728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657344" y="1447800"/>
            <a:ext cx="3419856" cy="3474720"/>
          </a:xfrm>
          <a:custGeom>
            <a:avLst/>
            <a:gdLst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74450 w 3419856"/>
              <a:gd name="connsiteY9" fmla="*/ 3429000 h 3429000"/>
              <a:gd name="connsiteX10" fmla="*/ 21806 w 3419856"/>
              <a:gd name="connsiteY10" fmla="*/ 3407194 h 3429000"/>
              <a:gd name="connsiteX11" fmla="*/ 0 w 3419856"/>
              <a:gd name="connsiteY11" fmla="*/ 3354550 h 3429000"/>
              <a:gd name="connsiteX12" fmla="*/ 0 w 3419856"/>
              <a:gd name="connsiteY12" fmla="*/ 74450 h 3429000"/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21806 w 3419856"/>
              <a:gd name="connsiteY9" fmla="*/ 3407194 h 3429000"/>
              <a:gd name="connsiteX10" fmla="*/ 0 w 3419856"/>
              <a:gd name="connsiteY10" fmla="*/ 3354550 h 3429000"/>
              <a:gd name="connsiteX11" fmla="*/ 0 w 3419856"/>
              <a:gd name="connsiteY11" fmla="*/ 74450 h 3429000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8026"/>
              <a:gd name="connsiteY0" fmla="*/ 74450 h 3910007"/>
              <a:gd name="connsiteX1" fmla="*/ 21806 w 3968026"/>
              <a:gd name="connsiteY1" fmla="*/ 21806 h 3910007"/>
              <a:gd name="connsiteX2" fmla="*/ 74450 w 3968026"/>
              <a:gd name="connsiteY2" fmla="*/ 0 h 3910007"/>
              <a:gd name="connsiteX3" fmla="*/ 3345406 w 3968026"/>
              <a:gd name="connsiteY3" fmla="*/ 0 h 3910007"/>
              <a:gd name="connsiteX4" fmla="*/ 3398050 w 3968026"/>
              <a:gd name="connsiteY4" fmla="*/ 21806 h 3910007"/>
              <a:gd name="connsiteX5" fmla="*/ 3419856 w 3968026"/>
              <a:gd name="connsiteY5" fmla="*/ 74450 h 3910007"/>
              <a:gd name="connsiteX6" fmla="*/ 3419856 w 3968026"/>
              <a:gd name="connsiteY6" fmla="*/ 3354550 h 3910007"/>
              <a:gd name="connsiteX7" fmla="*/ 3398050 w 3968026"/>
              <a:gd name="connsiteY7" fmla="*/ 3407194 h 3910007"/>
              <a:gd name="connsiteX8" fmla="*/ 0 w 3968026"/>
              <a:gd name="connsiteY8" fmla="*/ 3354550 h 3910007"/>
              <a:gd name="connsiteX9" fmla="*/ 0 w 3968026"/>
              <a:gd name="connsiteY9" fmla="*/ 74450 h 3910007"/>
              <a:gd name="connsiteX0" fmla="*/ 0 w 3419856"/>
              <a:gd name="connsiteY0" fmla="*/ 74450 h 3901233"/>
              <a:gd name="connsiteX1" fmla="*/ 21806 w 3419856"/>
              <a:gd name="connsiteY1" fmla="*/ 21806 h 3901233"/>
              <a:gd name="connsiteX2" fmla="*/ 74450 w 3419856"/>
              <a:gd name="connsiteY2" fmla="*/ 0 h 3901233"/>
              <a:gd name="connsiteX3" fmla="*/ 3345406 w 3419856"/>
              <a:gd name="connsiteY3" fmla="*/ 0 h 3901233"/>
              <a:gd name="connsiteX4" fmla="*/ 3398050 w 3419856"/>
              <a:gd name="connsiteY4" fmla="*/ 21806 h 3901233"/>
              <a:gd name="connsiteX5" fmla="*/ 3419856 w 3419856"/>
              <a:gd name="connsiteY5" fmla="*/ 74450 h 3901233"/>
              <a:gd name="connsiteX6" fmla="*/ 3419856 w 3419856"/>
              <a:gd name="connsiteY6" fmla="*/ 3354550 h 3901233"/>
              <a:gd name="connsiteX7" fmla="*/ 0 w 3419856"/>
              <a:gd name="connsiteY7" fmla="*/ 3354550 h 3901233"/>
              <a:gd name="connsiteX8" fmla="*/ 0 w 3419856"/>
              <a:gd name="connsiteY8" fmla="*/ 74450 h 3901233"/>
              <a:gd name="connsiteX0" fmla="*/ 0 w 3419856"/>
              <a:gd name="connsiteY0" fmla="*/ 74450 h 3354550"/>
              <a:gd name="connsiteX1" fmla="*/ 21806 w 3419856"/>
              <a:gd name="connsiteY1" fmla="*/ 21806 h 3354550"/>
              <a:gd name="connsiteX2" fmla="*/ 74450 w 3419856"/>
              <a:gd name="connsiteY2" fmla="*/ 0 h 3354550"/>
              <a:gd name="connsiteX3" fmla="*/ 3345406 w 3419856"/>
              <a:gd name="connsiteY3" fmla="*/ 0 h 3354550"/>
              <a:gd name="connsiteX4" fmla="*/ 3398050 w 3419856"/>
              <a:gd name="connsiteY4" fmla="*/ 21806 h 3354550"/>
              <a:gd name="connsiteX5" fmla="*/ 3419856 w 3419856"/>
              <a:gd name="connsiteY5" fmla="*/ 74450 h 3354550"/>
              <a:gd name="connsiteX6" fmla="*/ 3419856 w 3419856"/>
              <a:gd name="connsiteY6" fmla="*/ 3354550 h 3354550"/>
              <a:gd name="connsiteX7" fmla="*/ 0 w 3419856"/>
              <a:gd name="connsiteY7" fmla="*/ 3354550 h 3354550"/>
              <a:gd name="connsiteX8" fmla="*/ 0 w 3419856"/>
              <a:gd name="connsiteY8" fmla="*/ 74450 h 3354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419856" h="3354550">
                <a:moveTo>
                  <a:pt x="0" y="74450"/>
                </a:moveTo>
                <a:cubicBezTo>
                  <a:pt x="0" y="54705"/>
                  <a:pt x="7844" y="35768"/>
                  <a:pt x="21806" y="21806"/>
                </a:cubicBezTo>
                <a:cubicBezTo>
                  <a:pt x="35768" y="7844"/>
                  <a:pt x="54705" y="0"/>
                  <a:pt x="74450" y="0"/>
                </a:cubicBezTo>
                <a:lnTo>
                  <a:pt x="3345406" y="0"/>
                </a:lnTo>
                <a:cubicBezTo>
                  <a:pt x="3365151" y="0"/>
                  <a:pt x="3384088" y="7844"/>
                  <a:pt x="3398050" y="21806"/>
                </a:cubicBezTo>
                <a:cubicBezTo>
                  <a:pt x="3412012" y="35768"/>
                  <a:pt x="3419856" y="54705"/>
                  <a:pt x="3419856" y="74450"/>
                </a:cubicBezTo>
                <a:lnTo>
                  <a:pt x="3419856" y="3354550"/>
                </a:lnTo>
                <a:lnTo>
                  <a:pt x="0" y="3354550"/>
                </a:lnTo>
                <a:lnTo>
                  <a:pt x="0" y="74450"/>
                </a:lnTo>
                <a:close/>
              </a:path>
            </a:pathLst>
          </a:custGeom>
        </p:spPr>
        <p:txBody>
          <a:bodyPr>
            <a:normAutofit/>
          </a:bodyPr>
          <a:lstStyle>
            <a:lvl1pPr marL="0" indent="0" algn="ctr">
              <a:buNone/>
              <a:defRPr sz="2000" baseline="0">
                <a:solidFill>
                  <a:schemeClr val="tx1">
                    <a:lumMod val="6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547890"/>
            <a:ext cx="2971800" cy="2405109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21.03.2013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21.03.2013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21.03.2013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7924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15000" y="6356350"/>
            <a:ext cx="152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strike="noStrike" spc="60" baseline="0">
                <a:solidFill>
                  <a:schemeClr val="tx1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21.03.2013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cap="all" spc="60" baseline="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43800" y="6356350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aseline="0">
                <a:solidFill>
                  <a:schemeClr val="tx1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3000" kern="1200" cap="all" spc="50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C:\Users\Евгения\Desktop\rit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699792" y="393692"/>
            <a:ext cx="410721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5400" b="1" dirty="0" smtClean="0">
                <a:ln w="11430"/>
                <a:solidFill>
                  <a:srgbClr val="FF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Озеро Байкал</a:t>
            </a:r>
            <a:endParaRPr lang="ru-RU" sz="5400" b="1" cap="none" spc="0" dirty="0">
              <a:ln w="11430"/>
              <a:solidFill>
                <a:srgbClr val="FF000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7079847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Евгения\Desktop\Baikal_173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106745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C:\Users\Евгения\Desktop\38625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467544" y="260648"/>
            <a:ext cx="8136904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Вопрос о возрасте Байкала следует считать открытым.   Обычно в литературе приводится цифра в 20-25 млн. лет. Однако применение различных методов определения возраста </a:t>
            </a:r>
            <a:r>
              <a:rPr lang="ru-RU" sz="2800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дает</a:t>
            </a:r>
            <a:r>
              <a:rPr lang="ru-RU" sz="2800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значения от 20-30 миллионов до нескольких десятков тысяч лет. Но, если допустить, что верна традиционная точка зрения, то  Байкал можно считать и самым древним озером на Земле.</a:t>
            </a:r>
          </a:p>
        </p:txBody>
      </p:sp>
    </p:spTree>
    <p:extLst>
      <p:ext uri="{BB962C8B-B14F-4D97-AF65-F5344CB8AC3E}">
        <p14:creationId xmlns:p14="http://schemas.microsoft.com/office/powerpoint/2010/main" val="41914329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 descr="C:\Users\Евгения\Desktop\byrhan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611560" y="260648"/>
            <a:ext cx="7848872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Объем воды в Байкале достигает около 23 тысяч кубических километров, что составляет </a:t>
            </a:r>
            <a:br>
              <a:rPr lang="ru-RU" sz="2400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20% мировых и 90% российских запасов пресной воды. В Байкале воды больше, чем во всех  пяти Великих американских </a:t>
            </a:r>
            <a:r>
              <a:rPr lang="ru-RU" sz="2400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озерах</a:t>
            </a:r>
            <a:r>
              <a:rPr lang="ru-RU" sz="2400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вместе взятых - те дотянули в сумме лишь до 22 725 км3. Ежегодно экосистема Байкала воспроизводит около 60 кубических километров прозрачной, насыщенной кислородом воды. </a:t>
            </a:r>
          </a:p>
        </p:txBody>
      </p:sp>
    </p:spTree>
    <p:extLst>
      <p:ext uri="{BB962C8B-B14F-4D97-AF65-F5344CB8AC3E}">
        <p14:creationId xmlns:p14="http://schemas.microsoft.com/office/powerpoint/2010/main" val="31731912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7170" name="Picture 2" descr="C:\Users\Евгения\Desktop\94be45609571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190648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4"/>
          <p:cNvSpPr>
            <a:spLocks noGrp="1"/>
          </p:cNvSpPr>
          <p:nvPr>
            <p:ph sz="quarter" idx="13"/>
          </p:nvPr>
        </p:nvSpPr>
        <p:spPr>
          <a:xfrm>
            <a:off x="539552" y="1412776"/>
            <a:ext cx="3733800" cy="4114800"/>
          </a:xfrm>
        </p:spPr>
        <p:txBody>
          <a:bodyPr/>
          <a:lstStyle/>
          <a:p>
            <a:pPr marL="0" indent="0">
              <a:buNone/>
            </a:pPr>
            <a:r>
              <a:rPr lang="ru-RU" dirty="0">
                <a:solidFill>
                  <a:srgbClr val="FF0000"/>
                </a:solidFill>
              </a:rPr>
              <a:t>В Байкале обитает 2 630 видов и разновидностей растений и животных, 2/3 которых являются эндемиками, то есть обитают только в этом водоёме. Такое обилие живых организмов объясняется большим содержанием кислорода во всей толще байкальской </a:t>
            </a:r>
            <a:r>
              <a:rPr lang="ru-RU" dirty="0" smtClean="0">
                <a:solidFill>
                  <a:srgbClr val="FF0000"/>
                </a:solidFill>
              </a:rPr>
              <a:t>воды.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1027" name="Picture 3" descr="C:\Users\Евгения\Desktop\b5005705317d_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052736"/>
            <a:ext cx="4355976" cy="5112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794576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23728" y="1052736"/>
            <a:ext cx="5688632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6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ru-RU" sz="6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побережье Байкала находится три заповедника:</a:t>
            </a:r>
            <a:endParaRPr lang="ru-RU" sz="6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30266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4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Баргузинский</a:t>
            </a:r>
            <a:endParaRPr lang="ru-RU" sz="40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Баргузинский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государственный природный биосферный заповедник - один из старейших заповедников России. Создавался с целью восстановления и сохранения популяции соболя. Включает в себя собственно заповедник (263146 га) и биосферный полигон (111176 га).</a:t>
            </a:r>
          </a:p>
        </p:txBody>
      </p:sp>
    </p:spTree>
    <p:extLst>
      <p:ext uri="{BB962C8B-B14F-4D97-AF65-F5344CB8AC3E}">
        <p14:creationId xmlns:p14="http://schemas.microsoft.com/office/powerpoint/2010/main" val="15683398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Байкало-Ленский</a:t>
            </a:r>
            <a:endParaRPr lang="ru-RU" sz="36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Байкало-Ленский. Самый крупный и самый молодой заповедник Байкала. С севера территория Байкало-Ленского заповедника ограничена мысом Елохин, с юга - рекой </a:t>
            </a:r>
            <a:r>
              <a:rPr lang="ru-RU" sz="3600" dirty="0" err="1">
                <a:latin typeface="Times New Roman" pitchFamily="18" charset="0"/>
                <a:cs typeface="Times New Roman" pitchFamily="18" charset="0"/>
              </a:rPr>
              <a:t>Хейрем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3600" dirty="0" err="1">
                <a:latin typeface="Times New Roman" pitchFamily="18" charset="0"/>
                <a:cs typeface="Times New Roman" pitchFamily="18" charset="0"/>
              </a:rPr>
              <a:t>Протяженность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 береговой линии заповедника от мыса Елохин до реки </a:t>
            </a:r>
            <a:r>
              <a:rPr lang="ru-RU" sz="3600" dirty="0" err="1">
                <a:latin typeface="Times New Roman" pitchFamily="18" charset="0"/>
                <a:cs typeface="Times New Roman" pitchFamily="18" charset="0"/>
              </a:rPr>
              <a:t>Хейрем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 - 110 км. 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88257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Байкальский заповедник</a:t>
            </a:r>
            <a:endParaRPr lang="ru-RU" sz="36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Байкальский заповедник - единственный из заповедников на берегах Байкала, не имеющий непосредственного выхода на берег озера, - северная граница заповедника образована рукотворными преградами - шоссейной и железной дорогами, проложенными вблизи берега Байкала. Восточная граница Байкальского заповедника проходит по долине реки Левая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Мишиха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западная - по долине реки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Выдриная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Протяженность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заповедника вдоль береговой линии Байкала около 60 км.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87195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611560" y="1556792"/>
            <a:ext cx="7924800" cy="4114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4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Классификация рекреационных ресурсов территорий Байкала и его </a:t>
            </a:r>
            <a:r>
              <a:rPr lang="ru-RU" sz="4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побережья:</a:t>
            </a:r>
            <a:endParaRPr lang="ru-RU" sz="40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24810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683568" y="404664"/>
            <a:ext cx="4176464" cy="554461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Многофункциональные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где сочетается лечение, спорт, распространение знаний о местных примечательностях, показ разного рода археологических памятников. К таким местам на Байкала в первую очередь можно отнести базы санаторно-курортного лечения, стационарного отдыха и туризма в районах Листвянки Иркутской области, Посольского сора и Горячинска в Бурятии.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9" name="Picture 3" descr="C:\Users\Евгения\Desktop\1564.132909291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1840" y="1196752"/>
            <a:ext cx="4104456" cy="40648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5309574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611560" y="1052736"/>
            <a:ext cx="7924800" cy="4114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Круглогодичные лечебно-оздоровительные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, где так же в любое время года осуществляются некоторые виды санаторно-курортного лечения, организуются туристские походы по средней сложности маршрутам. Дома отдыха и базы одного типа сегодня распространены в районе Байкальска и Северо-Байкальска,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Энхэлука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Хакусс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4289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611560" y="620688"/>
            <a:ext cx="2880320" cy="461885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Спортивно-оздоровительные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в которых проводятся туристские походы и познавательные экскурсии, но в основном лишь в летнее время подобных «баз» на Байкале сегодня видимо-невидимо.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2" descr="C:\Users\Евгения\Desktop\baikal-nelson1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260648"/>
            <a:ext cx="3810000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6392326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611560" y="1124744"/>
            <a:ext cx="7924800" cy="4114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4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Охраняемые территории (заповедники), </a:t>
            </a: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где организация отдыха и туризма ограничена установленными правилами и посещение которых возможно лишь при наличии разрешений.</a:t>
            </a:r>
          </a:p>
        </p:txBody>
      </p:sp>
    </p:spTree>
    <p:extLst>
      <p:ext uri="{BB962C8B-B14F-4D97-AF65-F5344CB8AC3E}">
        <p14:creationId xmlns:p14="http://schemas.microsoft.com/office/powerpoint/2010/main" val="606984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122" name="Picture 2" descr="C:\Users\Евгения\Desktop\ecotou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3887299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6146" name="Picture 2" descr="C:\Users\Евгения\Desktop\c5364321f57238a1e6056b09eeb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9453" y="2492896"/>
            <a:ext cx="9254457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72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Спасибо за внимание!!!</a:t>
            </a:r>
            <a:endParaRPr lang="ru-RU" sz="7200" b="1" cap="none" spc="50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146647916"/>
      </p:ext>
    </p:extLst>
  </p:cSld>
  <p:clrMapOvr>
    <a:masterClrMapping/>
  </p:clrMapOvr>
</p:sld>
</file>

<file path=ppt/theme/theme1.xml><?xml version="1.0" encoding="utf-8"?>
<a:theme xmlns:a="http://schemas.openxmlformats.org/drawingml/2006/main" name="Горизонт">
  <a:themeElements>
    <a:clrScheme name="Горизонт">
      <a:dk1>
        <a:srgbClr val="000000"/>
      </a:dk1>
      <a:lt1>
        <a:srgbClr val="FFFFFF"/>
      </a:lt1>
      <a:dk2>
        <a:srgbClr val="1F2123"/>
      </a:dk2>
      <a:lt2>
        <a:srgbClr val="DC9E1F"/>
      </a:lt2>
      <a:accent1>
        <a:srgbClr val="7E97AD"/>
      </a:accent1>
      <a:accent2>
        <a:srgbClr val="CC8E60"/>
      </a:accent2>
      <a:accent3>
        <a:srgbClr val="7A6A60"/>
      </a:accent3>
      <a:accent4>
        <a:srgbClr val="B4936D"/>
      </a:accent4>
      <a:accent5>
        <a:srgbClr val="67787B"/>
      </a:accent5>
      <a:accent6>
        <a:srgbClr val="9D936F"/>
      </a:accent6>
      <a:hlink>
        <a:srgbClr val="646464"/>
      </a:hlink>
      <a:folHlink>
        <a:srgbClr val="969696"/>
      </a:folHlink>
    </a:clrScheme>
    <a:fontScheme name="Горизонт">
      <a:maj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Горизонт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hade val="100000"/>
                <a:satMod val="100000"/>
              </a:schemeClr>
            </a:gs>
            <a:gs pos="100000">
              <a:schemeClr val="phClr">
                <a:tint val="61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</a:schemeClr>
            </a:gs>
            <a:gs pos="100000">
              <a:schemeClr val="phClr">
                <a:tint val="90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5240" cap="flat" cmpd="sng" algn="ctr">
          <a:solidFill>
            <a:schemeClr val="phClr">
              <a:tint val="25000"/>
              <a:alpha val="25000"/>
            </a:schemeClr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2924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prstMaterial="flat">
            <a:bevelT w="34925" h="47625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40000"/>
              </a:schemeClr>
            </a:gs>
            <a:gs pos="31000">
              <a:schemeClr val="phClr">
                <a:tint val="100000"/>
                <a:shade val="90000"/>
                <a:alpha val="100000"/>
              </a:schemeClr>
            </a:gs>
            <a:gs pos="100000">
              <a:schemeClr val="phClr">
                <a:tint val="100000"/>
                <a:shade val="80000"/>
                <a:alpha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80000"/>
              </a:schemeClr>
            </a:gs>
            <a:gs pos="41000">
              <a:schemeClr val="phClr">
                <a:tint val="100000"/>
                <a:shade val="100000"/>
                <a:alpha val="100000"/>
                <a:satMod val="150000"/>
              </a:schemeClr>
            </a:gs>
            <a:gs pos="100000">
              <a:schemeClr val="phClr">
                <a:tint val="100000"/>
                <a:shade val="65000"/>
                <a:alpha val="100000"/>
              </a:schemeClr>
            </a:gs>
          </a:gsLst>
          <a:path path="circle">
            <a:fillToRect l="50000" t="80000" r="100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Horizon</Template>
  <TotalTime>75</TotalTime>
  <Words>368</Words>
  <Application>Microsoft Office PowerPoint</Application>
  <PresentationFormat>Экран (4:3)</PresentationFormat>
  <Paragraphs>17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Горизонт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Баргузинский</vt:lpstr>
      <vt:lpstr>Байкало-Ленский</vt:lpstr>
      <vt:lpstr>Байкальский заповедник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Евгения</dc:creator>
  <cp:lastModifiedBy>Евгения</cp:lastModifiedBy>
  <cp:revision>9</cp:revision>
  <dcterms:created xsi:type="dcterms:W3CDTF">2013-03-21T12:45:29Z</dcterms:created>
  <dcterms:modified xsi:type="dcterms:W3CDTF">2013-03-21T16:48:20Z</dcterms:modified>
</cp:coreProperties>
</file>