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75" r:id="rId4"/>
    <p:sldId id="272" r:id="rId5"/>
    <p:sldId id="270" r:id="rId6"/>
    <p:sldId id="264" r:id="rId7"/>
    <p:sldId id="266" r:id="rId8"/>
    <p:sldId id="267" r:id="rId9"/>
    <p:sldId id="268" r:id="rId10"/>
    <p:sldId id="269" r:id="rId11"/>
    <p:sldId id="273" r:id="rId12"/>
    <p:sldId id="271" r:id="rId13"/>
    <p:sldId id="274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1C1C1C"/>
    <a:srgbClr val="CC6600"/>
    <a:srgbClr val="CC3300"/>
    <a:srgbClr val="990033"/>
    <a:srgbClr val="24486C"/>
    <a:srgbClr val="292929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85" autoAdjust="0"/>
    <p:restoredTop sz="94660"/>
  </p:normalViewPr>
  <p:slideViewPr>
    <p:cSldViewPr>
      <p:cViewPr varScale="1">
        <p:scale>
          <a:sx n="109" d="100"/>
          <a:sy n="109" d="100"/>
        </p:scale>
        <p:origin x="169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019550"/>
            <a:ext cx="8839200" cy="552450"/>
          </a:xfrm>
        </p:spPr>
        <p:txBody>
          <a:bodyPr/>
          <a:lstStyle>
            <a:lvl1pPr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4495800"/>
            <a:ext cx="8839200" cy="381000"/>
          </a:xfrm>
        </p:spPr>
        <p:txBody>
          <a:bodyPr/>
          <a:lstStyle>
            <a:lvl1pPr marL="0" indent="0" algn="r">
              <a:defRPr sz="2000"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0" y="6689725"/>
            <a:ext cx="2133600" cy="168275"/>
          </a:xfrm>
        </p:spPr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endParaRPr lang="en-US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endParaRPr lang="en-US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689725"/>
            <a:ext cx="2133600" cy="168275"/>
          </a:xfrm>
        </p:spPr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fld id="{42B88E36-701D-468E-BEE3-F3698E50126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184BFB-541B-4D9F-9D68-058506FD01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746D82-E31C-4DD6-ACA0-3A71714119E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28600" y="1295400"/>
            <a:ext cx="43815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2500" y="1295400"/>
            <a:ext cx="43815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56C93C-4B12-477E-86C5-3218A746E98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36FC08-0B31-4840-AF52-2289ACDBAAF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5033AD-BD7F-4E53-97BE-FA34D675522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0EE43A-D032-4391-8910-C8CCDF1C12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13F0D6-6A78-457E-A391-CFD76EADBC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1B4BCD-6FDC-4910-A386-FB391AA9B2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6AFC8D-3B4A-4973-9CFC-51670E4498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553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553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995EDB-7E92-43E3-BAA5-B972CA9799A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228600" y="1295400"/>
            <a:ext cx="438150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2500" y="1295400"/>
            <a:ext cx="438150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0" y="6661150"/>
            <a:ext cx="2133600" cy="1968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689725"/>
            <a:ext cx="2895600" cy="1682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010400" y="6689725"/>
            <a:ext cx="2133600" cy="136525"/>
          </a:xfrm>
        </p:spPr>
        <p:txBody>
          <a:bodyPr/>
          <a:lstStyle>
            <a:lvl1pPr>
              <a:defRPr/>
            </a:lvl1pPr>
          </a:lstStyle>
          <a:p>
            <a:fld id="{03B0151B-8A66-4FAC-8742-FF84A821F26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295400"/>
            <a:ext cx="89154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61150"/>
            <a:ext cx="21336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89725"/>
            <a:ext cx="28956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1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689725"/>
            <a:ext cx="21336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chemeClr val="bg1"/>
                </a:solidFill>
                <a:latin typeface="+mn-lt"/>
              </a:defRPr>
            </a:lvl1pPr>
          </a:lstStyle>
          <a:p>
            <a:fld id="{A0B6BC94-38FB-4001-AED7-7A3BAAF168D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>
    <p:fade thruBlk="1"/>
  </p:transition>
  <p:txStyles>
    <p:titleStyle>
      <a:lvl1pPr algn="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200000"/>
        <a:defRPr sz="2400" b="1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SzPct val="200000"/>
        <a:defRPr sz="2000" b="1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200000"/>
        <a:defRPr b="1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600" b="1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600" b="1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600" b="1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600" b="1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600" b="1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600" b="1">
          <a:solidFill>
            <a:schemeClr val="bg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800" b="1" dirty="0" smtClean="0"/>
              <a:t>Предмет  органической  химии</a:t>
            </a:r>
            <a:endParaRPr lang="en-US" sz="4800" b="1" dirty="0"/>
          </a:p>
        </p:txBody>
      </p:sp>
      <p:pic>
        <p:nvPicPr>
          <p:cNvPr id="6" name="Picture 7" descr="u22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-491" t="8768" b="54947"/>
          <a:stretch>
            <a:fillRect/>
          </a:stretch>
        </p:blipFill>
        <p:spPr bwMode="auto">
          <a:xfrm>
            <a:off x="4429124" y="571480"/>
            <a:ext cx="4217982" cy="1714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2" descr="http://www.knigka.info/uploads/posts/9705a84ab4674ee97bc88c4135ede444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 rot="1968344">
            <a:off x="2125535" y="1528169"/>
            <a:ext cx="4705134" cy="21040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dirty="0" smtClean="0">
                <a:solidFill>
                  <a:srgbClr val="C00000"/>
                </a:solidFill>
                <a:latin typeface="+mj-lt"/>
              </a:rPr>
              <a:t>Органическая химия –</a:t>
            </a:r>
          </a:p>
          <a:p>
            <a:pPr algn="ctr">
              <a:lnSpc>
                <a:spcPct val="150000"/>
              </a:lnSpc>
            </a:pPr>
            <a:r>
              <a:rPr lang="ru-RU" sz="2800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2800" dirty="0" smtClean="0">
                <a:latin typeface="+mj-lt"/>
              </a:rPr>
              <a:t>это химия соединений</a:t>
            </a:r>
          </a:p>
          <a:p>
            <a:pPr algn="ctr">
              <a:lnSpc>
                <a:spcPct val="150000"/>
              </a:lnSpc>
            </a:pPr>
            <a:r>
              <a:rPr lang="ru-RU" sz="2800" dirty="0" smtClean="0">
                <a:latin typeface="+mj-lt"/>
              </a:rPr>
              <a:t> углерода и их превращений</a:t>
            </a:r>
            <a:r>
              <a:rPr lang="ru-RU" sz="3600" dirty="0" smtClean="0">
                <a:latin typeface="+mj-lt"/>
              </a:rPr>
              <a:t>.</a:t>
            </a:r>
            <a:endParaRPr lang="ru-RU" sz="3600" dirty="0">
              <a:latin typeface="+mj-lt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img.narodna.pravda.com.ua/images/doc/8/7/87b70-pries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428604"/>
            <a:ext cx="6000792" cy="607223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www.madein-jordan.com/public/uploads/e109d782fa9ac198a4a74ffd9abd859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2000" cy="3429000"/>
          </a:xfrm>
          <a:prstGeom prst="rect">
            <a:avLst/>
          </a:prstGeom>
          <a:noFill/>
        </p:spPr>
      </p:pic>
      <p:pic>
        <p:nvPicPr>
          <p:cNvPr id="3" name="Picture 6" descr="http://franuk.com/images/stories/news/2011/03/zavod-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0"/>
            <a:ext cx="4572000" cy="3429000"/>
          </a:xfrm>
          <a:prstGeom prst="rect">
            <a:avLst/>
          </a:prstGeom>
          <a:noFill/>
        </p:spPr>
      </p:pic>
      <p:pic>
        <p:nvPicPr>
          <p:cNvPr id="4" name="Picture 8" descr="http://images.sciencedaily.com/2008/01/080105140107-larg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429000"/>
            <a:ext cx="4571999" cy="3429000"/>
          </a:xfrm>
          <a:prstGeom prst="rect">
            <a:avLst/>
          </a:prstGeom>
          <a:noFill/>
        </p:spPr>
      </p:pic>
      <p:pic>
        <p:nvPicPr>
          <p:cNvPr id="5" name="Picture 10" descr="http://ekokataliz.ru/spaw/uploads/images/primenenie/lakokrask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3429000"/>
            <a:ext cx="4572000" cy="3429000"/>
          </a:xfrm>
          <a:prstGeom prst="rect">
            <a:avLst/>
          </a:prstGeom>
          <a:noFill/>
        </p:spPr>
      </p:pic>
      <p:pic>
        <p:nvPicPr>
          <p:cNvPr id="6" name="Picture 12" descr="http://i7.fastpic.ru/big/2010/0608/92/c51c703318840c1c4f43c85fdcdef49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4572000" cy="3429000"/>
          </a:xfrm>
          <a:prstGeom prst="rect">
            <a:avLst/>
          </a:prstGeom>
          <a:noFill/>
        </p:spPr>
      </p:pic>
      <p:pic>
        <p:nvPicPr>
          <p:cNvPr id="7" name="Picture 16" descr="http://zxcc.ru/upload/normal/harkov-plenki_pvd_vseh_vidov_termousadochnaya__hoz__tovary_iz_plastmassy__71300.jpe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3429000"/>
            <a:ext cx="4572000" cy="3429000"/>
          </a:xfrm>
          <a:prstGeom prst="rect">
            <a:avLst/>
          </a:prstGeom>
          <a:noFill/>
        </p:spPr>
      </p:pic>
      <p:pic>
        <p:nvPicPr>
          <p:cNvPr id="8" name="Picture 14" descr="http://www.rukodelie.ru/images/upload/viscoza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572000" y="3429000"/>
            <a:ext cx="4572000" cy="3429000"/>
          </a:xfrm>
          <a:prstGeom prst="rect">
            <a:avLst/>
          </a:prstGeom>
          <a:noFill/>
        </p:spPr>
      </p:pic>
      <p:pic>
        <p:nvPicPr>
          <p:cNvPr id="25602" name="Picture 2" descr="http://www.3bobra.ru/published/publicdata/WWWTABURETOFFRU3BOBRA/attachments/SC/products_pictures/4der_800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572000" y="0"/>
            <a:ext cx="4572000" cy="3429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0"/>
            <a:ext cx="85011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Причины выделения  органической химии</a:t>
            </a: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в отдельную науку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85720" y="1428736"/>
            <a:ext cx="8572560" cy="47148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chemeClr val="tx1"/>
                </a:solidFill>
              </a:rPr>
              <a:t>В состав всех соединения входит химический элемент углерод</a:t>
            </a:r>
          </a:p>
          <a:p>
            <a:endParaRPr lang="ru-RU" sz="2800" b="1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chemeClr val="tx1"/>
                </a:solidFill>
              </a:rPr>
              <a:t>Органических соединений больше 10 миллионов (неорганических 500 тысяч)</a:t>
            </a:r>
          </a:p>
          <a:p>
            <a:endParaRPr lang="ru-RU" sz="2800" b="1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chemeClr val="tx1"/>
                </a:solidFill>
              </a:rPr>
              <a:t>Играют большую роль в практической жизни человека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Исторический очерк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4282" y="1071546"/>
            <a:ext cx="87154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latin typeface="+mj-lt"/>
              </a:rPr>
              <a:t>Эмпирический период </a:t>
            </a:r>
          </a:p>
          <a:p>
            <a:pPr algn="ctr"/>
            <a:r>
              <a:rPr lang="ru-RU" sz="3200" dirty="0" smtClean="0">
                <a:latin typeface="+mj-lt"/>
              </a:rPr>
              <a:t>(середина </a:t>
            </a:r>
            <a:r>
              <a:rPr lang="en-US" sz="3200" dirty="0" smtClean="0">
                <a:latin typeface="+mj-lt"/>
              </a:rPr>
              <a:t>XVII – </a:t>
            </a:r>
            <a:r>
              <a:rPr lang="ru-RU" sz="3200" dirty="0" smtClean="0">
                <a:latin typeface="+mj-lt"/>
              </a:rPr>
              <a:t>конец </a:t>
            </a:r>
            <a:r>
              <a:rPr lang="en-US" sz="3200" dirty="0" smtClean="0">
                <a:latin typeface="+mj-lt"/>
              </a:rPr>
              <a:t>XVIII</a:t>
            </a:r>
            <a:r>
              <a:rPr lang="ru-RU" sz="3200" dirty="0" smtClean="0">
                <a:latin typeface="+mj-lt"/>
              </a:rPr>
              <a:t> века)</a:t>
            </a:r>
            <a:endParaRPr lang="ru-RU" sz="3200" dirty="0">
              <a:latin typeface="+mj-lt"/>
            </a:endParaRPr>
          </a:p>
        </p:txBody>
      </p:sp>
      <p:pic>
        <p:nvPicPr>
          <p:cNvPr id="3074" name="Picture 2" descr="http://www.sil.si.edu/digitalcollections/hst/scientific-identity/thumbnails/TNSIL14-B3-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357430"/>
            <a:ext cx="2786082" cy="35719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42910" y="5929330"/>
            <a:ext cx="2714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 smtClean="0">
                <a:latin typeface="+mj-lt"/>
              </a:rPr>
              <a:t>Якоб</a:t>
            </a:r>
            <a:r>
              <a:rPr lang="ru-RU" sz="2400" dirty="0" smtClean="0">
                <a:latin typeface="+mj-lt"/>
              </a:rPr>
              <a:t> Берцелиус</a:t>
            </a:r>
            <a:endParaRPr lang="ru-RU" sz="24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57752" y="2357430"/>
            <a:ext cx="360066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800" dirty="0" smtClean="0">
                <a:latin typeface="+mj-lt"/>
              </a:rPr>
              <a:t>Лимонная кислота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800" dirty="0" smtClean="0">
                <a:latin typeface="+mj-lt"/>
              </a:rPr>
              <a:t>Щавелевая кислота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800" dirty="0" smtClean="0">
                <a:latin typeface="+mj-lt"/>
              </a:rPr>
              <a:t>Яблочная кислота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800" dirty="0" smtClean="0">
                <a:latin typeface="+mj-lt"/>
              </a:rPr>
              <a:t>Молочная кислота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800" dirty="0" smtClean="0">
                <a:latin typeface="+mj-lt"/>
              </a:rPr>
              <a:t>Мочевина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endParaRPr lang="ru-RU" sz="2800" dirty="0">
              <a:latin typeface="+mj-lt"/>
            </a:endParaRPr>
          </a:p>
        </p:txBody>
      </p:sp>
      <p:pic>
        <p:nvPicPr>
          <p:cNvPr id="3076" name="Picture 4" descr="http://www.chitalnya.ru/upload/713/625385972671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14744" y="2357430"/>
            <a:ext cx="5072098" cy="3643338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786182" y="2714620"/>
            <a:ext cx="492922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200" dirty="0" smtClean="0">
              <a:solidFill>
                <a:srgbClr val="C00000"/>
              </a:solidFill>
              <a:latin typeface="+mj-lt"/>
            </a:endParaRPr>
          </a:p>
          <a:p>
            <a:pPr algn="ctr"/>
            <a:r>
              <a:rPr lang="ru-RU" sz="3200" dirty="0" smtClean="0">
                <a:solidFill>
                  <a:srgbClr val="C00000"/>
                </a:solidFill>
                <a:latin typeface="+mj-lt"/>
              </a:rPr>
              <a:t>Витализм</a:t>
            </a:r>
          </a:p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Vita </a:t>
            </a:r>
            <a:r>
              <a:rPr lang="ru-RU" sz="3200" b="1" dirty="0" smtClean="0">
                <a:solidFill>
                  <a:srgbClr val="1C1C1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латинское жизнь.</a:t>
            </a:r>
          </a:p>
          <a:p>
            <a:pPr algn="ctr"/>
            <a:r>
              <a:rPr lang="ru-RU" sz="3200" b="1" dirty="0" smtClean="0">
                <a:solidFill>
                  <a:srgbClr val="1C1C1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Органические вещества </a:t>
            </a:r>
          </a:p>
          <a:p>
            <a:pPr algn="ctr"/>
            <a:r>
              <a:rPr lang="ru-RU" sz="3200" b="1" dirty="0" smtClean="0">
                <a:solidFill>
                  <a:srgbClr val="1C1C1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образует жизненная сила</a:t>
            </a:r>
            <a:endParaRPr lang="ru-RU" sz="3200" b="1" dirty="0">
              <a:solidFill>
                <a:srgbClr val="1C1C1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5" descr="crimson_landscape_p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+mj-lt"/>
              </a:rPr>
              <a:t>Исторический очерк</a:t>
            </a:r>
            <a:endParaRPr lang="ru-RU" sz="3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000108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latin typeface="+mj-lt"/>
              </a:rPr>
              <a:t>Аналитический период </a:t>
            </a:r>
          </a:p>
          <a:p>
            <a:pPr algn="ctr"/>
            <a:r>
              <a:rPr lang="ru-RU" sz="3200" dirty="0" smtClean="0">
                <a:latin typeface="+mj-lt"/>
              </a:rPr>
              <a:t>(конец </a:t>
            </a:r>
            <a:r>
              <a:rPr lang="en-US" sz="3200" dirty="0" smtClean="0">
                <a:latin typeface="+mj-lt"/>
              </a:rPr>
              <a:t>XVIII</a:t>
            </a:r>
            <a:r>
              <a:rPr lang="ru-RU" sz="3200" dirty="0" smtClean="0">
                <a:latin typeface="+mj-lt"/>
              </a:rPr>
              <a:t> века – середина  </a:t>
            </a:r>
            <a:r>
              <a:rPr lang="en-US" sz="3200" dirty="0" smtClean="0">
                <a:latin typeface="+mj-lt"/>
              </a:rPr>
              <a:t>XIX</a:t>
            </a:r>
            <a:r>
              <a:rPr lang="ru-RU" sz="3200" dirty="0" smtClean="0">
                <a:latin typeface="+mj-lt"/>
              </a:rPr>
              <a:t> века)</a:t>
            </a:r>
            <a:endParaRPr lang="ru-RU" sz="3200" dirty="0">
              <a:latin typeface="+mj-lt"/>
            </a:endParaRPr>
          </a:p>
        </p:txBody>
      </p:sp>
      <p:pic>
        <p:nvPicPr>
          <p:cNvPr id="19458" name="Picture 2" descr="http://users.ox.ac.uk/~mwalter/web_05/year1/organonitrogen/images/owohler001p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2428868"/>
            <a:ext cx="2714644" cy="3429024"/>
          </a:xfrm>
          <a:prstGeom prst="rect">
            <a:avLst/>
          </a:prstGeom>
          <a:noFill/>
        </p:spPr>
      </p:pic>
      <p:pic>
        <p:nvPicPr>
          <p:cNvPr id="19460" name="Picture 4" descr="http://upload.wikimedia.org/wikipedia/commons/c/c0/Urea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48" y="2357430"/>
            <a:ext cx="3824277" cy="264318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14348" y="5857892"/>
            <a:ext cx="22910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atin typeface="+mj-lt"/>
              </a:rPr>
              <a:t>Фридрих </a:t>
            </a:r>
            <a:r>
              <a:rPr lang="ru-RU" sz="2400" dirty="0" err="1" smtClean="0">
                <a:latin typeface="+mj-lt"/>
              </a:rPr>
              <a:t>Вёлер</a:t>
            </a:r>
            <a:endParaRPr lang="ru-RU" sz="2400" dirty="0" smtClean="0">
              <a:latin typeface="+mj-lt"/>
            </a:endParaRPr>
          </a:p>
          <a:p>
            <a:pPr algn="ctr"/>
            <a:r>
              <a:rPr lang="ru-RU" sz="2400" dirty="0" smtClean="0">
                <a:latin typeface="+mj-lt"/>
              </a:rPr>
              <a:t>1828 год</a:t>
            </a:r>
            <a:endParaRPr lang="ru-RU" sz="24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3438" y="4857760"/>
            <a:ext cx="328614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+mn-lt"/>
              </a:rPr>
              <a:t>CO(NH</a:t>
            </a:r>
            <a:r>
              <a:rPr lang="en-US" sz="2800" dirty="0" smtClean="0">
                <a:latin typeface="+mn-lt"/>
              </a:rPr>
              <a:t>2</a:t>
            </a:r>
            <a:r>
              <a:rPr lang="en-US" sz="4800" dirty="0" smtClean="0">
                <a:latin typeface="+mn-lt"/>
              </a:rPr>
              <a:t>)</a:t>
            </a:r>
            <a:r>
              <a:rPr lang="en-US" sz="2800" dirty="0" smtClean="0">
                <a:latin typeface="+mn-lt"/>
              </a:rPr>
              <a:t>2- </a:t>
            </a:r>
            <a:r>
              <a:rPr lang="ru-RU" sz="2800" dirty="0" smtClean="0">
                <a:latin typeface="+mn-lt"/>
              </a:rPr>
              <a:t>мочевина</a:t>
            </a:r>
            <a:endParaRPr lang="ru-RU" sz="2800" dirty="0">
              <a:latin typeface="+mn-lt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5" descr="crimson_landscape_p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482" name="Picture 2" descr="http://rpmedia.ask.com/ts?u=/wikipedia/commons/thumb/a/a4/Zelinsky.jpg/95px-Zelinsk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643050"/>
            <a:ext cx="2143140" cy="2857520"/>
          </a:xfrm>
          <a:prstGeom prst="rect">
            <a:avLst/>
          </a:prstGeom>
          <a:noFill/>
        </p:spPr>
      </p:pic>
      <p:pic>
        <p:nvPicPr>
          <p:cNvPr id="20484" name="Picture 4" descr="http://0.tqn.com/d/chemistry/1/0/i/2/1/Adolph_Kolb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0298" y="1643050"/>
            <a:ext cx="2000264" cy="2857520"/>
          </a:xfrm>
          <a:prstGeom prst="rect">
            <a:avLst/>
          </a:prstGeom>
          <a:noFill/>
        </p:spPr>
      </p:pic>
      <p:pic>
        <p:nvPicPr>
          <p:cNvPr id="20486" name="Picture 6" descr="http://dic.academic.ru/pictures/wiki/files/66/Berthelot_Marceli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1643050"/>
            <a:ext cx="2000264" cy="2857520"/>
          </a:xfrm>
          <a:prstGeom prst="rect">
            <a:avLst/>
          </a:prstGeom>
          <a:noFill/>
        </p:spPr>
      </p:pic>
      <p:pic>
        <p:nvPicPr>
          <p:cNvPr id="20488" name="Picture 8" descr="http://museum.rosneft.ru/pics/1860/1868_2-a_big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58016" y="1643050"/>
            <a:ext cx="2071702" cy="285752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85720" y="4929198"/>
            <a:ext cx="2143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+mj-lt"/>
              </a:rPr>
              <a:t>Н. Н. Зинин</a:t>
            </a:r>
          </a:p>
          <a:p>
            <a:pPr algn="ctr"/>
            <a:r>
              <a:rPr lang="ru-RU" sz="2400" dirty="0" smtClean="0">
                <a:latin typeface="+mj-lt"/>
              </a:rPr>
              <a:t>анилин</a:t>
            </a:r>
            <a:endParaRPr lang="ru-RU" sz="24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71736" y="4714884"/>
            <a:ext cx="2000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+mj-lt"/>
              </a:rPr>
              <a:t>А. </a:t>
            </a:r>
            <a:r>
              <a:rPr lang="ru-RU" sz="2400" dirty="0" err="1" smtClean="0">
                <a:latin typeface="+mj-lt"/>
              </a:rPr>
              <a:t>Кольбе</a:t>
            </a:r>
            <a:endParaRPr lang="ru-RU" sz="2400" dirty="0" smtClean="0">
              <a:latin typeface="+mj-lt"/>
            </a:endParaRPr>
          </a:p>
          <a:p>
            <a:pPr algn="ctr"/>
            <a:r>
              <a:rPr lang="ru-RU" sz="2400" dirty="0" smtClean="0">
                <a:latin typeface="+mj-lt"/>
              </a:rPr>
              <a:t>уксусная </a:t>
            </a:r>
          </a:p>
          <a:p>
            <a:pPr algn="ctr"/>
            <a:r>
              <a:rPr lang="ru-RU" sz="2400" dirty="0" smtClean="0">
                <a:latin typeface="+mj-lt"/>
              </a:rPr>
              <a:t>кислота</a:t>
            </a:r>
            <a:endParaRPr lang="ru-RU" sz="24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00562" y="4714884"/>
            <a:ext cx="22145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+mj-lt"/>
              </a:rPr>
              <a:t>П. </a:t>
            </a:r>
            <a:r>
              <a:rPr lang="ru-RU" sz="2400" dirty="0" err="1" smtClean="0">
                <a:latin typeface="+mj-lt"/>
              </a:rPr>
              <a:t>Бертло</a:t>
            </a:r>
            <a:endParaRPr lang="ru-RU" sz="2400" dirty="0" smtClean="0">
              <a:latin typeface="+mj-lt"/>
            </a:endParaRPr>
          </a:p>
          <a:p>
            <a:pPr algn="ctr"/>
            <a:r>
              <a:rPr lang="ru-RU" sz="2400" dirty="0" smtClean="0">
                <a:latin typeface="+mj-lt"/>
              </a:rPr>
              <a:t>жироподобное </a:t>
            </a:r>
          </a:p>
          <a:p>
            <a:pPr algn="ctr"/>
            <a:r>
              <a:rPr lang="ru-RU" sz="2400" dirty="0" smtClean="0">
                <a:latin typeface="+mj-lt"/>
              </a:rPr>
              <a:t>вещество</a:t>
            </a:r>
            <a:endParaRPr lang="ru-RU" sz="2400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16" y="4786322"/>
            <a:ext cx="20313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atin typeface="+mj-lt"/>
              </a:rPr>
              <a:t>А. М. Бутлеров</a:t>
            </a:r>
          </a:p>
          <a:p>
            <a:pPr algn="ctr"/>
            <a:r>
              <a:rPr lang="ru-RU" sz="2400" dirty="0" smtClean="0">
                <a:latin typeface="+mj-lt"/>
              </a:rPr>
              <a:t>сахаристое </a:t>
            </a:r>
          </a:p>
          <a:p>
            <a:pPr algn="ctr"/>
            <a:r>
              <a:rPr lang="ru-RU" sz="2400" dirty="0" smtClean="0">
                <a:latin typeface="+mj-lt"/>
              </a:rPr>
              <a:t>вещество</a:t>
            </a:r>
            <a:endParaRPr lang="ru-RU" sz="24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+mj-lt"/>
              </a:rPr>
              <a:t>Аналитический период</a:t>
            </a:r>
            <a:endParaRPr lang="ru-RU" sz="3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2910" y="6072206"/>
            <a:ext cx="1284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+mj-lt"/>
              </a:rPr>
              <a:t>1842 год</a:t>
            </a:r>
            <a:endParaRPr lang="ru-RU" sz="24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86050" y="6072206"/>
            <a:ext cx="1295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+mj-lt"/>
              </a:rPr>
              <a:t>1845 год</a:t>
            </a:r>
            <a:endParaRPr lang="ru-RU" sz="2400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00628" y="6072206"/>
            <a:ext cx="1295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+mj-lt"/>
              </a:rPr>
              <a:t>1854 год</a:t>
            </a:r>
            <a:endParaRPr lang="ru-RU" sz="2400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15206" y="6000769"/>
            <a:ext cx="1260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+mj-lt"/>
              </a:rPr>
              <a:t>1861 год</a:t>
            </a:r>
            <a:endParaRPr lang="ru-RU" sz="2400" dirty="0">
              <a:latin typeface="+mj-lt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2" grpId="0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5" descr="crimson_landscape_p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+mj-lt"/>
              </a:rPr>
              <a:t>Исторический очерк</a:t>
            </a:r>
            <a:endParaRPr lang="ru-RU" sz="3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5600" y="928670"/>
            <a:ext cx="9149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latin typeface="+mj-lt"/>
              </a:rPr>
              <a:t>Структурный период </a:t>
            </a:r>
          </a:p>
          <a:p>
            <a:pPr algn="ctr"/>
            <a:r>
              <a:rPr lang="ru-RU" sz="3200" dirty="0" smtClean="0">
                <a:latin typeface="+mj-lt"/>
              </a:rPr>
              <a:t>( вторая половина </a:t>
            </a:r>
            <a:r>
              <a:rPr lang="en-US" sz="3200" dirty="0" smtClean="0">
                <a:latin typeface="+mj-lt"/>
              </a:rPr>
              <a:t>XIX</a:t>
            </a:r>
            <a:r>
              <a:rPr lang="ru-RU" sz="3200" dirty="0" smtClean="0">
                <a:latin typeface="+mj-lt"/>
              </a:rPr>
              <a:t> века – начало </a:t>
            </a:r>
            <a:r>
              <a:rPr lang="en-US" sz="3200" dirty="0" smtClean="0">
                <a:latin typeface="+mj-lt"/>
              </a:rPr>
              <a:t>XX</a:t>
            </a:r>
            <a:r>
              <a:rPr lang="ru-RU" sz="3200" dirty="0" smtClean="0">
                <a:latin typeface="+mj-lt"/>
              </a:rPr>
              <a:t> века)</a:t>
            </a:r>
            <a:endParaRPr lang="ru-RU" sz="3200" dirty="0">
              <a:latin typeface="+mj-lt"/>
            </a:endParaRPr>
          </a:p>
        </p:txBody>
      </p:sp>
      <p:pic>
        <p:nvPicPr>
          <p:cNvPr id="9" name="Picture 144" descr="crimson_landscape_tr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14554"/>
            <a:ext cx="9144000" cy="4643446"/>
          </a:xfrm>
          <a:prstGeom prst="rect">
            <a:avLst/>
          </a:prstGeom>
          <a:noFill/>
        </p:spPr>
      </p:pic>
      <p:pic>
        <p:nvPicPr>
          <p:cNvPr id="21510" name="Picture 6" descr="http://www.ksu.museum.ru/chmku/images/12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2643182"/>
            <a:ext cx="3071834" cy="4000528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14282" y="3071810"/>
            <a:ext cx="530305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  <a:latin typeface="+mj-lt"/>
              </a:rPr>
              <a:t>1861 год</a:t>
            </a:r>
          </a:p>
          <a:p>
            <a:pPr algn="ctr"/>
            <a:r>
              <a:rPr lang="ru-RU" sz="4000" dirty="0" smtClean="0">
                <a:solidFill>
                  <a:schemeClr val="bg1"/>
                </a:solidFill>
                <a:latin typeface="+mj-lt"/>
              </a:rPr>
              <a:t>Теория строения </a:t>
            </a:r>
          </a:p>
          <a:p>
            <a:pPr algn="ctr"/>
            <a:r>
              <a:rPr lang="ru-RU" sz="4000" dirty="0" smtClean="0">
                <a:solidFill>
                  <a:schemeClr val="bg1"/>
                </a:solidFill>
                <a:latin typeface="+mj-lt"/>
              </a:rPr>
              <a:t>органических веществ</a:t>
            </a:r>
            <a:endParaRPr lang="ru-RU" sz="40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45" descr="crimson_landscape_p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0" y="0"/>
            <a:ext cx="8929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+mj-lt"/>
              </a:rPr>
              <a:t>Исторический очерк</a:t>
            </a:r>
            <a:endParaRPr lang="ru-RU" sz="3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071546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  <a:latin typeface="+mj-lt"/>
              </a:rPr>
              <a:t>Современный период</a:t>
            </a:r>
          </a:p>
          <a:p>
            <a:endParaRPr lang="ru-RU" dirty="0"/>
          </a:p>
        </p:txBody>
      </p:sp>
      <p:pic>
        <p:nvPicPr>
          <p:cNvPr id="22532" name="Picture 4" descr="http://www.kingroup.ru/uploads/Image/quality/physchem/physchem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429000"/>
            <a:ext cx="4572000" cy="3429000"/>
          </a:xfrm>
          <a:prstGeom prst="rect">
            <a:avLst/>
          </a:prstGeom>
          <a:noFill/>
        </p:spPr>
      </p:pic>
      <p:pic>
        <p:nvPicPr>
          <p:cNvPr id="22534" name="Picture 6" descr="http://www.kingroup.ru/uploads/Image/quality/physchem/physchem0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429000"/>
            <a:ext cx="4572000" cy="3429000"/>
          </a:xfrm>
          <a:prstGeom prst="rect">
            <a:avLst/>
          </a:prstGeom>
          <a:noFill/>
        </p:spPr>
      </p:pic>
      <p:pic>
        <p:nvPicPr>
          <p:cNvPr id="22536" name="Picture 8" descr="http://www.grodnonews.by/uploads2/volo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4572000" cy="3429000"/>
          </a:xfrm>
          <a:prstGeom prst="rect">
            <a:avLst/>
          </a:prstGeom>
          <a:noFill/>
        </p:spPr>
      </p:pic>
      <p:pic>
        <p:nvPicPr>
          <p:cNvPr id="22542" name="Picture 14" descr="http://test.evalar.ru/common/upload/photo_gallery/Check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0" y="0"/>
            <a:ext cx="4572000" cy="3429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145" descr="crimson_landscape_p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Rectangle 3"/>
          <p:cNvSpPr>
            <a:spLocks noChangeArrowheads="1"/>
          </p:cNvSpPr>
          <p:nvPr/>
        </p:nvSpPr>
        <p:spPr bwMode="gray">
          <a:xfrm>
            <a:off x="0" y="1874838"/>
            <a:ext cx="4222750" cy="719137"/>
          </a:xfrm>
          <a:prstGeom prst="rect">
            <a:avLst/>
          </a:prstGeom>
          <a:gradFill rotWithShape="1">
            <a:gsLst>
              <a:gs pos="0">
                <a:srgbClr val="FF6699">
                  <a:gamma/>
                  <a:tint val="0"/>
                  <a:invGamma/>
                  <a:alpha val="80000"/>
                </a:srgbClr>
              </a:gs>
              <a:gs pos="100000">
                <a:srgbClr val="FF6699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3668713" y="1600200"/>
            <a:ext cx="1098550" cy="1001713"/>
            <a:chOff x="1488" y="1968"/>
            <a:chExt cx="432" cy="432"/>
          </a:xfrm>
        </p:grpSpPr>
        <p:grpSp>
          <p:nvGrpSpPr>
            <p:cNvPr id="4" name="Group 5"/>
            <p:cNvGrpSpPr>
              <a:grpSpLocks/>
            </p:cNvGrpSpPr>
            <p:nvPr/>
          </p:nvGrpSpPr>
          <p:grpSpPr bwMode="auto">
            <a:xfrm>
              <a:off x="1488" y="1968"/>
              <a:ext cx="432" cy="432"/>
              <a:chOff x="2016" y="1920"/>
              <a:chExt cx="1680" cy="1680"/>
            </a:xfrm>
          </p:grpSpPr>
          <p:sp>
            <p:nvSpPr>
              <p:cNvPr id="6" name="Oval 6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FF9999"/>
                  </a:gs>
                  <a:gs pos="100000">
                    <a:srgbClr val="FF9999">
                      <a:gamma/>
                      <a:shade val="39216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" name="Freeform 7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9999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5" name="Text Box 8"/>
            <p:cNvSpPr txBox="1">
              <a:spLocks noChangeArrowheads="1"/>
            </p:cNvSpPr>
            <p:nvPr/>
          </p:nvSpPr>
          <p:spPr bwMode="gray">
            <a:xfrm>
              <a:off x="1635" y="2016"/>
              <a:ext cx="158" cy="19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0066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  <a:t>1</a:t>
              </a:r>
            </a:p>
          </p:txBody>
        </p:sp>
      </p:grp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0" y="1928802"/>
            <a:ext cx="38576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+mn-lt"/>
              </a:rPr>
              <a:t>Систематизация накопленного материала</a:t>
            </a:r>
            <a:endParaRPr lang="en-US" b="1" dirty="0">
              <a:latin typeface="+mn-lt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gray">
          <a:xfrm>
            <a:off x="1" y="2979738"/>
            <a:ext cx="4643438" cy="719137"/>
          </a:xfrm>
          <a:prstGeom prst="rect">
            <a:avLst/>
          </a:prstGeom>
          <a:gradFill rotWithShape="1">
            <a:gsLst>
              <a:gs pos="0">
                <a:srgbClr val="93B1FD">
                  <a:gamma/>
                  <a:tint val="0"/>
                  <a:invGamma/>
                  <a:alpha val="80000"/>
                </a:srgbClr>
              </a:gs>
              <a:gs pos="100000">
                <a:srgbClr val="93B1FD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0" name="Group 11"/>
          <p:cNvGrpSpPr>
            <a:grpSpLocks/>
          </p:cNvGrpSpPr>
          <p:nvPr/>
        </p:nvGrpSpPr>
        <p:grpSpPr bwMode="auto">
          <a:xfrm>
            <a:off x="4284663" y="2708275"/>
            <a:ext cx="1087437" cy="1006475"/>
            <a:chOff x="3938" y="1968"/>
            <a:chExt cx="430" cy="437"/>
          </a:xfrm>
        </p:grpSpPr>
        <p:grpSp>
          <p:nvGrpSpPr>
            <p:cNvPr id="11" name="Group 12"/>
            <p:cNvGrpSpPr>
              <a:grpSpLocks/>
            </p:cNvGrpSpPr>
            <p:nvPr/>
          </p:nvGrpSpPr>
          <p:grpSpPr bwMode="auto">
            <a:xfrm>
              <a:off x="3938" y="1968"/>
              <a:ext cx="430" cy="437"/>
              <a:chOff x="2016" y="1920"/>
              <a:chExt cx="1680" cy="1680"/>
            </a:xfrm>
          </p:grpSpPr>
          <p:sp>
            <p:nvSpPr>
              <p:cNvPr id="13" name="Oval 13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93B1FD"/>
                  </a:gs>
                  <a:gs pos="100000">
                    <a:srgbClr val="93B1FD">
                      <a:gamma/>
                      <a:shade val="30196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93B1FD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2" name="Text Box 15"/>
            <p:cNvSpPr txBox="1">
              <a:spLocks noChangeArrowheads="1"/>
            </p:cNvSpPr>
            <p:nvPr/>
          </p:nvSpPr>
          <p:spPr bwMode="gray">
            <a:xfrm>
              <a:off x="4070" y="2028"/>
              <a:ext cx="159" cy="19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0066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  <a:t>2</a:t>
              </a:r>
            </a:p>
          </p:txBody>
        </p:sp>
      </p:grp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571472" y="3000372"/>
            <a:ext cx="357186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+mn-lt"/>
              </a:rPr>
              <a:t>Развитие промышленности </a:t>
            </a:r>
          </a:p>
          <a:p>
            <a:pPr algn="ctr"/>
            <a:r>
              <a:rPr lang="ru-RU" b="1" dirty="0" smtClean="0">
                <a:latin typeface="+mn-lt"/>
              </a:rPr>
              <a:t>и торговли</a:t>
            </a:r>
            <a:endParaRPr lang="en-US" b="1" dirty="0">
              <a:latin typeface="+mn-lt"/>
            </a:endParaRPr>
          </a:p>
        </p:txBody>
      </p:sp>
      <p:sp>
        <p:nvSpPr>
          <p:cNvPr id="16" name="Rectangle 17"/>
          <p:cNvSpPr>
            <a:spLocks noChangeArrowheads="1"/>
          </p:cNvSpPr>
          <p:nvPr/>
        </p:nvSpPr>
        <p:spPr bwMode="gray">
          <a:xfrm>
            <a:off x="0" y="4090988"/>
            <a:ext cx="5686425" cy="720725"/>
          </a:xfrm>
          <a:prstGeom prst="rect">
            <a:avLst/>
          </a:prstGeom>
          <a:gradFill rotWithShape="1">
            <a:gsLst>
              <a:gs pos="0">
                <a:srgbClr val="99CC00">
                  <a:gamma/>
                  <a:tint val="0"/>
                  <a:invGamma/>
                  <a:alpha val="80000"/>
                </a:srgbClr>
              </a:gs>
              <a:gs pos="100000">
                <a:srgbClr val="99CC00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7" name="Group 18"/>
          <p:cNvGrpSpPr>
            <a:grpSpLocks/>
          </p:cNvGrpSpPr>
          <p:nvPr/>
        </p:nvGrpSpPr>
        <p:grpSpPr bwMode="auto">
          <a:xfrm>
            <a:off x="5021263" y="3810000"/>
            <a:ext cx="1098550" cy="1012825"/>
            <a:chOff x="3552" y="3339"/>
            <a:chExt cx="412" cy="392"/>
          </a:xfrm>
        </p:grpSpPr>
        <p:grpSp>
          <p:nvGrpSpPr>
            <p:cNvPr id="18" name="Group 19"/>
            <p:cNvGrpSpPr>
              <a:grpSpLocks/>
            </p:cNvGrpSpPr>
            <p:nvPr/>
          </p:nvGrpSpPr>
          <p:grpSpPr bwMode="auto">
            <a:xfrm>
              <a:off x="3552" y="3339"/>
              <a:ext cx="412" cy="392"/>
              <a:chOff x="2016" y="1920"/>
              <a:chExt cx="1680" cy="1680"/>
            </a:xfrm>
          </p:grpSpPr>
          <p:sp>
            <p:nvSpPr>
              <p:cNvPr id="20" name="Oval 20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99CC00"/>
                  </a:gs>
                  <a:gs pos="100000">
                    <a:srgbClr val="99CC00">
                      <a:gamma/>
                      <a:shade val="24314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" name="Freeform 21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99CC00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9" name="Text Box 22"/>
            <p:cNvSpPr txBox="1">
              <a:spLocks noChangeArrowheads="1"/>
            </p:cNvSpPr>
            <p:nvPr/>
          </p:nvSpPr>
          <p:spPr bwMode="gray">
            <a:xfrm>
              <a:off x="3705" y="3360"/>
              <a:ext cx="151" cy="1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0066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  <a:t>3</a:t>
              </a:r>
            </a:p>
          </p:txBody>
        </p:sp>
      </p:grpSp>
      <p:sp>
        <p:nvSpPr>
          <p:cNvPr id="22" name="Text Box 23"/>
          <p:cNvSpPr txBox="1">
            <a:spLocks noChangeArrowheads="1"/>
          </p:cNvSpPr>
          <p:nvPr/>
        </p:nvSpPr>
        <p:spPr bwMode="auto">
          <a:xfrm>
            <a:off x="500034" y="4143380"/>
            <a:ext cx="42862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+mn-lt"/>
              </a:rPr>
              <a:t>Обеспечение красителями текстильной промышленности</a:t>
            </a:r>
            <a:endParaRPr lang="en-US" b="1" dirty="0">
              <a:latin typeface="+mn-lt"/>
            </a:endParaRPr>
          </a:p>
        </p:txBody>
      </p:sp>
      <p:sp>
        <p:nvSpPr>
          <p:cNvPr id="23" name="Rectangle 24"/>
          <p:cNvSpPr>
            <a:spLocks noChangeArrowheads="1"/>
          </p:cNvSpPr>
          <p:nvPr/>
        </p:nvSpPr>
        <p:spPr bwMode="gray">
          <a:xfrm>
            <a:off x="0" y="5214938"/>
            <a:ext cx="6392863" cy="719137"/>
          </a:xfrm>
          <a:prstGeom prst="rect">
            <a:avLst/>
          </a:prstGeom>
          <a:gradFill rotWithShape="1">
            <a:gsLst>
              <a:gs pos="0">
                <a:srgbClr val="FF9900">
                  <a:gamma/>
                  <a:tint val="0"/>
                  <a:invGamma/>
                  <a:alpha val="80000"/>
                </a:srgbClr>
              </a:gs>
              <a:gs pos="100000">
                <a:srgbClr val="FF9900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4" name="Group 25"/>
          <p:cNvGrpSpPr>
            <a:grpSpLocks/>
          </p:cNvGrpSpPr>
          <p:nvPr/>
        </p:nvGrpSpPr>
        <p:grpSpPr bwMode="auto">
          <a:xfrm>
            <a:off x="5678488" y="4953000"/>
            <a:ext cx="1103312" cy="1019175"/>
            <a:chOff x="2016" y="1920"/>
            <a:chExt cx="1680" cy="1680"/>
          </a:xfrm>
        </p:grpSpPr>
        <p:sp>
          <p:nvSpPr>
            <p:cNvPr id="25" name="Oval 26"/>
            <p:cNvSpPr>
              <a:spLocks noChangeArrowheads="1"/>
            </p:cNvSpPr>
            <p:nvPr/>
          </p:nvSpPr>
          <p:spPr bwMode="gray">
            <a:xfrm>
              <a:off x="2016" y="1920"/>
              <a:ext cx="1680" cy="1680"/>
            </a:xfrm>
            <a:prstGeom prst="ellipse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FF9900">
                    <a:gamma/>
                    <a:shade val="24314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" name="Freeform 27"/>
            <p:cNvSpPr>
              <a:spLocks/>
            </p:cNvSpPr>
            <p:nvPr/>
          </p:nvSpPr>
          <p:spPr bwMode="gray">
            <a:xfrm>
              <a:off x="2208" y="1948"/>
              <a:ext cx="1296" cy="634"/>
            </a:xfrm>
            <a:custGeom>
              <a:avLst/>
              <a:gdLst/>
              <a:ahLst/>
              <a:cxnLst>
                <a:cxn ang="0">
                  <a:pos x="1301" y="401"/>
                </a:cxn>
                <a:cxn ang="0">
                  <a:pos x="1317" y="442"/>
                </a:cxn>
                <a:cxn ang="0">
                  <a:pos x="1321" y="481"/>
                </a:cxn>
                <a:cxn ang="0">
                  <a:pos x="1315" y="516"/>
                </a:cxn>
                <a:cxn ang="0">
                  <a:pos x="1298" y="550"/>
                </a:cxn>
                <a:cxn ang="0">
                  <a:pos x="1272" y="579"/>
                </a:cxn>
                <a:cxn ang="0">
                  <a:pos x="1239" y="604"/>
                </a:cxn>
                <a:cxn ang="0">
                  <a:pos x="1196" y="628"/>
                </a:cxn>
                <a:cxn ang="0">
                  <a:pos x="1147" y="649"/>
                </a:cxn>
                <a:cxn ang="0">
                  <a:pos x="1092" y="667"/>
                </a:cxn>
                <a:cxn ang="0">
                  <a:pos x="1031" y="683"/>
                </a:cxn>
                <a:cxn ang="0">
                  <a:pos x="967" y="694"/>
                </a:cxn>
                <a:cxn ang="0">
                  <a:pos x="896" y="704"/>
                </a:cxn>
                <a:cxn ang="0">
                  <a:pos x="824" y="710"/>
                </a:cxn>
                <a:cxn ang="0">
                  <a:pos x="795" y="712"/>
                </a:cxn>
                <a:cxn ang="0">
                  <a:pos x="476" y="712"/>
                </a:cxn>
                <a:cxn ang="0">
                  <a:pos x="472" y="712"/>
                </a:cxn>
                <a:cxn ang="0">
                  <a:pos x="409" y="708"/>
                </a:cxn>
                <a:cxn ang="0">
                  <a:pos x="348" y="704"/>
                </a:cxn>
                <a:cxn ang="0">
                  <a:pos x="290" y="696"/>
                </a:cxn>
                <a:cxn ang="0">
                  <a:pos x="235" y="689"/>
                </a:cxn>
                <a:cxn ang="0">
                  <a:pos x="186" y="677"/>
                </a:cxn>
                <a:cxn ang="0">
                  <a:pos x="141" y="663"/>
                </a:cxn>
                <a:cxn ang="0">
                  <a:pos x="102" y="648"/>
                </a:cxn>
                <a:cxn ang="0">
                  <a:pos x="67" y="630"/>
                </a:cxn>
                <a:cxn ang="0">
                  <a:pos x="39" y="608"/>
                </a:cxn>
                <a:cxn ang="0">
                  <a:pos x="18" y="583"/>
                </a:cxn>
                <a:cxn ang="0">
                  <a:pos x="6" y="554"/>
                </a:cxn>
                <a:cxn ang="0">
                  <a:pos x="0" y="524"/>
                </a:cxn>
                <a:cxn ang="0">
                  <a:pos x="0" y="520"/>
                </a:cxn>
                <a:cxn ang="0">
                  <a:pos x="4" y="487"/>
                </a:cxn>
                <a:cxn ang="0">
                  <a:pos x="16" y="446"/>
                </a:cxn>
                <a:cxn ang="0">
                  <a:pos x="51" y="370"/>
                </a:cxn>
                <a:cxn ang="0">
                  <a:pos x="94" y="299"/>
                </a:cxn>
                <a:cxn ang="0">
                  <a:pos x="147" y="235"/>
                </a:cxn>
                <a:cxn ang="0">
                  <a:pos x="204" y="176"/>
                </a:cxn>
                <a:cxn ang="0">
                  <a:pos x="270" y="125"/>
                </a:cxn>
                <a:cxn ang="0">
                  <a:pos x="341" y="82"/>
                </a:cxn>
                <a:cxn ang="0">
                  <a:pos x="415" y="47"/>
                </a:cxn>
                <a:cxn ang="0">
                  <a:pos x="497" y="21"/>
                </a:cxn>
                <a:cxn ang="0">
                  <a:pos x="581" y="6"/>
                </a:cxn>
                <a:cxn ang="0">
                  <a:pos x="667" y="0"/>
                </a:cxn>
                <a:cxn ang="0">
                  <a:pos x="667" y="0"/>
                </a:cxn>
                <a:cxn ang="0">
                  <a:pos x="759" y="6"/>
                </a:cxn>
                <a:cxn ang="0">
                  <a:pos x="847" y="23"/>
                </a:cxn>
                <a:cxn ang="0">
                  <a:pos x="932" y="53"/>
                </a:cxn>
                <a:cxn ang="0">
                  <a:pos x="1010" y="90"/>
                </a:cxn>
                <a:cxn ang="0">
                  <a:pos x="1082" y="137"/>
                </a:cxn>
                <a:cxn ang="0">
                  <a:pos x="1149" y="194"/>
                </a:cxn>
                <a:cxn ang="0">
                  <a:pos x="1208" y="256"/>
                </a:cxn>
                <a:cxn ang="0">
                  <a:pos x="1258" y="325"/>
                </a:cxn>
                <a:cxn ang="0">
                  <a:pos x="1301" y="401"/>
                </a:cxn>
                <a:cxn ang="0">
                  <a:pos x="1301" y="401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9900"/>
                </a:gs>
              </a:gsLst>
              <a:lin ang="54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7" name="Text Box 28"/>
          <p:cNvSpPr txBox="1">
            <a:spLocks noChangeArrowheads="1"/>
          </p:cNvSpPr>
          <p:nvPr/>
        </p:nvSpPr>
        <p:spPr bwMode="gray">
          <a:xfrm>
            <a:off x="6143636" y="5000636"/>
            <a:ext cx="401638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4</a:t>
            </a:r>
          </a:p>
        </p:txBody>
      </p:sp>
      <p:sp>
        <p:nvSpPr>
          <p:cNvPr id="28" name="Text Box 29"/>
          <p:cNvSpPr txBox="1">
            <a:spLocks noChangeArrowheads="1"/>
          </p:cNvSpPr>
          <p:nvPr/>
        </p:nvSpPr>
        <p:spPr bwMode="auto">
          <a:xfrm>
            <a:off x="642910" y="5214950"/>
            <a:ext cx="378618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+mn-lt"/>
              </a:rPr>
              <a:t>Совершенствование  методов нефтепереработки</a:t>
            </a:r>
            <a:endParaRPr lang="en-US" b="1" dirty="0">
              <a:latin typeface="+mn-lt"/>
            </a:endParaRPr>
          </a:p>
        </p:txBody>
      </p:sp>
      <p:sp>
        <p:nvSpPr>
          <p:cNvPr id="29" name="AutoShape 30"/>
          <p:cNvSpPr>
            <a:spLocks noChangeArrowheads="1"/>
          </p:cNvSpPr>
          <p:nvPr/>
        </p:nvSpPr>
        <p:spPr bwMode="gray">
          <a:xfrm>
            <a:off x="6172200" y="1676400"/>
            <a:ext cx="2757518" cy="1981200"/>
          </a:xfrm>
          <a:prstGeom prst="wedgeRoundRectCallout">
            <a:avLst>
              <a:gd name="adj1" fmla="val -44759"/>
              <a:gd name="adj2" fmla="val 84694"/>
              <a:gd name="adj3" fmla="val 16667"/>
            </a:avLst>
          </a:prstGeom>
          <a:solidFill>
            <a:srgbClr val="FFCC00"/>
          </a:solidFill>
          <a:ln w="38100" algn="ctr">
            <a:solidFill>
              <a:srgbClr val="006699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400" b="1" dirty="0" smtClean="0">
                <a:latin typeface="+mn-lt"/>
              </a:rPr>
              <a:t>Предпосылки создания ТХС</a:t>
            </a:r>
          </a:p>
          <a:p>
            <a:pPr algn="ctr"/>
            <a:r>
              <a:rPr lang="ru-RU" sz="2400" b="1" dirty="0" smtClean="0">
                <a:latin typeface="+mn-lt"/>
              </a:rPr>
              <a:t>органических веществ</a:t>
            </a:r>
            <a:endParaRPr lang="en-US" sz="2400" b="1" dirty="0">
              <a:latin typeface="+mn-lt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  <p:bldP spid="22" grpId="0"/>
      <p:bldP spid="27" grpId="0"/>
      <p:bldP spid="28" grpId="0"/>
      <p:bldP spid="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207172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Валентность углерода</a:t>
            </a:r>
          </a:p>
          <a:p>
            <a:pPr algn="ctr"/>
            <a:endParaRPr lang="ru-RU" sz="3600" dirty="0" smtClean="0">
              <a:solidFill>
                <a:srgbClr val="C00000"/>
              </a:solidFill>
              <a:latin typeface="+mj-lt"/>
            </a:endParaRP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+mj-lt"/>
              </a:rPr>
              <a:t>  </a:t>
            </a:r>
            <a:r>
              <a:rPr lang="ru-RU" sz="4800" b="1" dirty="0" smtClean="0">
                <a:solidFill>
                  <a:schemeClr val="tx1"/>
                </a:solidFill>
              </a:rPr>
              <a:t>С</a:t>
            </a:r>
            <a:r>
              <a:rPr lang="en-US" sz="4800" b="1" dirty="0" smtClean="0">
                <a:solidFill>
                  <a:schemeClr val="tx1"/>
                </a:solidFill>
              </a:rPr>
              <a:t> </a:t>
            </a:r>
            <a:r>
              <a:rPr lang="ru-RU" sz="4800" b="1" dirty="0" smtClean="0">
                <a:solidFill>
                  <a:schemeClr val="tx1"/>
                </a:solidFill>
              </a:rPr>
              <a:t>Н</a:t>
            </a:r>
            <a:r>
              <a:rPr lang="ru-RU" sz="2800" b="1" dirty="0" smtClean="0">
                <a:solidFill>
                  <a:schemeClr val="tx1"/>
                </a:solidFill>
              </a:rPr>
              <a:t>4</a:t>
            </a:r>
            <a:r>
              <a:rPr lang="ru-RU" sz="4800" b="1" dirty="0" smtClean="0">
                <a:solidFill>
                  <a:schemeClr val="tx1"/>
                </a:solidFill>
              </a:rPr>
              <a:t>   С</a:t>
            </a:r>
            <a:r>
              <a:rPr lang="ru-RU" sz="2800" b="1" dirty="0" smtClean="0">
                <a:solidFill>
                  <a:schemeClr val="tx1"/>
                </a:solidFill>
              </a:rPr>
              <a:t>2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ru-RU" sz="4800" b="1" dirty="0" smtClean="0">
                <a:solidFill>
                  <a:schemeClr val="tx1"/>
                </a:solidFill>
              </a:rPr>
              <a:t>Н</a:t>
            </a:r>
            <a:r>
              <a:rPr lang="ru-RU" sz="2800" b="1" dirty="0" smtClean="0">
                <a:solidFill>
                  <a:schemeClr val="tx1"/>
                </a:solidFill>
              </a:rPr>
              <a:t>4</a:t>
            </a:r>
            <a:r>
              <a:rPr lang="ru-RU" sz="4800" b="1" dirty="0" smtClean="0">
                <a:solidFill>
                  <a:schemeClr val="tx1"/>
                </a:solidFill>
              </a:rPr>
              <a:t>    С</a:t>
            </a:r>
            <a:r>
              <a:rPr lang="ru-RU" sz="2800" b="1" dirty="0" smtClean="0">
                <a:solidFill>
                  <a:schemeClr val="tx1"/>
                </a:solidFill>
              </a:rPr>
              <a:t>2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ru-RU" sz="4800" b="1" dirty="0" smtClean="0">
                <a:solidFill>
                  <a:schemeClr val="tx1"/>
                </a:solidFill>
              </a:rPr>
              <a:t>Н</a:t>
            </a:r>
            <a:r>
              <a:rPr lang="ru-RU" sz="2800" b="1" dirty="0" smtClean="0">
                <a:solidFill>
                  <a:schemeClr val="tx1"/>
                </a:solidFill>
              </a:rPr>
              <a:t>2</a:t>
            </a:r>
            <a:r>
              <a:rPr lang="ru-RU" sz="4800" b="1" dirty="0" smtClean="0">
                <a:solidFill>
                  <a:schemeClr val="tx1"/>
                </a:solidFill>
              </a:rPr>
              <a:t>  </a:t>
            </a:r>
            <a:endParaRPr lang="ru-RU" sz="4800" b="1" dirty="0">
              <a:solidFill>
                <a:schemeClr val="tx1"/>
              </a:solidFill>
            </a:endParaRPr>
          </a:p>
        </p:txBody>
      </p:sp>
      <p:pic>
        <p:nvPicPr>
          <p:cNvPr id="13" name="Picture 9" descr="j0254500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107157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1928794" y="785794"/>
            <a:ext cx="572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IV</a:t>
            </a:r>
            <a:endParaRPr lang="ru-RU" sz="3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643174" y="785794"/>
            <a:ext cx="2984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I</a:t>
            </a:r>
            <a:endParaRPr lang="ru-RU" sz="3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572000" y="714356"/>
            <a:ext cx="2984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I</a:t>
            </a:r>
            <a:endParaRPr lang="ru-RU" sz="32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6715140" y="714356"/>
            <a:ext cx="2984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I</a:t>
            </a:r>
            <a:endParaRPr lang="ru-RU" sz="32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786182" y="714356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II</a:t>
            </a:r>
            <a:endParaRPr lang="ru-RU" sz="32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000760" y="714356"/>
            <a:ext cx="2984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I</a:t>
            </a:r>
            <a:endParaRPr lang="ru-RU" sz="32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2071678"/>
            <a:ext cx="9144000" cy="30003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\</a:t>
            </a:r>
            <a:endParaRPr lang="ru-RU" dirty="0"/>
          </a:p>
        </p:txBody>
      </p:sp>
      <p:pic>
        <p:nvPicPr>
          <p:cNvPr id="11" name="Picture 9" descr="j0254500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285992"/>
            <a:ext cx="1000132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857356" y="2071678"/>
            <a:ext cx="65636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C00000"/>
                </a:solidFill>
                <a:latin typeface="+mn-lt"/>
              </a:rPr>
              <a:t>Существование веществ с одинаковым качественным и количественным составом, но разными свойствами</a:t>
            </a:r>
            <a:endParaRPr lang="ru-RU" sz="28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71538" y="4000504"/>
            <a:ext cx="19976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latin typeface="+mn-lt"/>
              </a:rPr>
              <a:t>С</a:t>
            </a:r>
            <a:r>
              <a:rPr lang="ru-RU" sz="2800" b="1" dirty="0" smtClean="0">
                <a:latin typeface="+mn-lt"/>
              </a:rPr>
              <a:t>2</a:t>
            </a:r>
            <a:r>
              <a:rPr lang="ru-RU" sz="4800" b="1" dirty="0" smtClean="0">
                <a:latin typeface="+mn-lt"/>
              </a:rPr>
              <a:t>Н</a:t>
            </a:r>
            <a:r>
              <a:rPr lang="ru-RU" sz="2800" b="1" dirty="0" smtClean="0">
                <a:latin typeface="+mn-lt"/>
              </a:rPr>
              <a:t>6</a:t>
            </a:r>
            <a:r>
              <a:rPr lang="ru-RU" sz="4800" b="1" dirty="0" smtClean="0">
                <a:latin typeface="+mn-lt"/>
              </a:rPr>
              <a:t>О</a:t>
            </a:r>
            <a:endParaRPr lang="ru-RU" sz="4800" b="1" dirty="0">
              <a:latin typeface="+mn-lt"/>
            </a:endParaRPr>
          </a:p>
        </p:txBody>
      </p:sp>
      <p:pic>
        <p:nvPicPr>
          <p:cNvPr id="22" name="Picture 12" descr="http://spishi.ucoz.com/str_7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9731379">
            <a:off x="3017761" y="3946462"/>
            <a:ext cx="476250" cy="476250"/>
          </a:xfrm>
          <a:prstGeom prst="rect">
            <a:avLst/>
          </a:prstGeom>
          <a:noFill/>
        </p:spPr>
      </p:pic>
      <p:pic>
        <p:nvPicPr>
          <p:cNvPr id="23" name="Picture 12" descr="http://spishi.ucoz.com/str_7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166171">
            <a:off x="3066031" y="4423361"/>
            <a:ext cx="476250" cy="476250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>
          <a:xfrm>
            <a:off x="3857620" y="3786190"/>
            <a:ext cx="3857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+mn-lt"/>
              </a:rPr>
              <a:t>этиловый спирт</a:t>
            </a:r>
            <a:endParaRPr lang="ru-RU" sz="3200" b="1" dirty="0">
              <a:latin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57620" y="4357694"/>
            <a:ext cx="4643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 smtClean="0">
                <a:latin typeface="+mn-lt"/>
              </a:rPr>
              <a:t>диметиловый</a:t>
            </a:r>
            <a:r>
              <a:rPr lang="ru-RU" sz="3200" b="1" dirty="0" smtClean="0">
                <a:latin typeface="+mn-lt"/>
              </a:rPr>
              <a:t> эфир</a:t>
            </a:r>
            <a:endParaRPr lang="ru-RU" sz="3200" b="1" dirty="0">
              <a:latin typeface="+mn-lt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0" y="5072074"/>
            <a:ext cx="9144000" cy="178592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</a:t>
            </a:r>
            <a:endParaRPr lang="ru-RU" dirty="0"/>
          </a:p>
        </p:txBody>
      </p:sp>
      <p:pic>
        <p:nvPicPr>
          <p:cNvPr id="27" name="Picture 9" descr="j0254500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429264"/>
            <a:ext cx="1000132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/>
          <p:cNvSpPr txBox="1"/>
          <p:nvPr/>
        </p:nvSpPr>
        <p:spPr>
          <a:xfrm>
            <a:off x="1571604" y="5643578"/>
            <a:ext cx="72667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+mn-lt"/>
              </a:rPr>
              <a:t>Многообразие органических веществ</a:t>
            </a:r>
            <a:endParaRPr lang="ru-RU" sz="2800" b="1" dirty="0">
              <a:solidFill>
                <a:srgbClr val="C00000"/>
              </a:solidFill>
              <a:latin typeface="+mn-lt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000"/>
                            </p:stCondLst>
                            <p:childTnLst>
                              <p:par>
                                <p:cTn id="8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000"/>
                            </p:stCondLst>
                            <p:childTnLst>
                              <p:par>
                                <p:cTn id="9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10" grpId="0" animBg="1"/>
      <p:bldP spid="14" grpId="0"/>
      <p:bldP spid="21" grpId="0"/>
      <p:bldP spid="24" grpId="0"/>
      <p:bldP spid="25" grpId="0"/>
      <p:bldP spid="26" grpId="0" animBg="1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1928802"/>
            <a:ext cx="4786346" cy="468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285720" y="0"/>
            <a:ext cx="864399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  <a:latin typeface="+mj-lt"/>
              </a:rPr>
              <a:t>Теория химического строения</a:t>
            </a:r>
          </a:p>
          <a:p>
            <a:pPr algn="ctr"/>
            <a:r>
              <a:rPr lang="ru-RU" sz="4000" dirty="0" smtClean="0">
                <a:solidFill>
                  <a:schemeClr val="bg1"/>
                </a:solidFill>
                <a:latin typeface="+mj-lt"/>
              </a:rPr>
              <a:t> органических  соединения </a:t>
            </a:r>
          </a:p>
          <a:p>
            <a:pPr algn="ctr"/>
            <a:r>
              <a:rPr lang="ru-RU" sz="4000" dirty="0" smtClean="0">
                <a:solidFill>
                  <a:schemeClr val="bg1"/>
                </a:solidFill>
                <a:latin typeface="+mj-lt"/>
              </a:rPr>
              <a:t> А. М. Бутлерова  (1861 год)</a:t>
            </a:r>
            <a:endParaRPr lang="ru-RU" sz="40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026" name="Picture 2" descr="http://dic.academic.ru/pictures/enc_biography/m_214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2285992"/>
            <a:ext cx="3357586" cy="400052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imson_landscape">
  <a:themeElements>
    <a:clrScheme name="silly_mi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illy_mime">
      <a:majorFont>
        <a:latin typeface="Impact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illy_mi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lly_mi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lly_mi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lly_mi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lly_mi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lly_mi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lly_mi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lly_mi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lly_mi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lly_mi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lly_mi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lly_mi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crimson_landscape</Template>
  <TotalTime>433</TotalTime>
  <Words>234</Words>
  <Application>Microsoft Office PowerPoint</Application>
  <PresentationFormat>Экран (4:3)</PresentationFormat>
  <Paragraphs>85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Arial Black</vt:lpstr>
      <vt:lpstr>Arial Unicode MS</vt:lpstr>
      <vt:lpstr>Impact</vt:lpstr>
      <vt:lpstr>Tahoma</vt:lpstr>
      <vt:lpstr>Verdana</vt:lpstr>
      <vt:lpstr>Wingdings</vt:lpstr>
      <vt:lpstr>crimson_landscape</vt:lpstr>
      <vt:lpstr>Предмет  органической  химии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Исторический очерк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None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Crimson Landscape</dc:title>
  <dc:creator>HOME</dc:creator>
  <cp:lastModifiedBy>Test</cp:lastModifiedBy>
  <cp:revision>44</cp:revision>
  <dcterms:created xsi:type="dcterms:W3CDTF">2010-06-13T17:47:25Z</dcterms:created>
  <dcterms:modified xsi:type="dcterms:W3CDTF">2023-03-15T19:58:16Z</dcterms:modified>
</cp:coreProperties>
</file>