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438" r:id="rId2"/>
    <p:sldId id="439" r:id="rId3"/>
    <p:sldId id="448" r:id="rId4"/>
    <p:sldId id="449" r:id="rId5"/>
    <p:sldId id="450" r:id="rId6"/>
    <p:sldId id="411" r:id="rId7"/>
    <p:sldId id="415" r:id="rId8"/>
    <p:sldId id="451" r:id="rId9"/>
    <p:sldId id="418" r:id="rId10"/>
    <p:sldId id="420" r:id="rId11"/>
    <p:sldId id="432" r:id="rId12"/>
    <p:sldId id="417" r:id="rId13"/>
    <p:sldId id="452" r:id="rId14"/>
    <p:sldId id="455" r:id="rId15"/>
    <p:sldId id="453" r:id="rId16"/>
    <p:sldId id="456" r:id="rId17"/>
    <p:sldId id="454" r:id="rId18"/>
    <p:sldId id="437" r:id="rId19"/>
    <p:sldId id="446" r:id="rId20"/>
    <p:sldId id="447" r:id="rId21"/>
  </p:sldIdLst>
  <p:sldSz cx="9144000" cy="6858000" type="screen4x3"/>
  <p:notesSz cx="6858000" cy="9144000"/>
  <p:custDataLst>
    <p:tags r:id="rId23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ellogg College" initials="" lastIdx="0" clrIdx="0"/>
  <p:cmAuthor id="1" name="navar" initials="" lastIdx="3" clrIdx="1"/>
  <p:cmAuthor id="2" name="Work" initials="" lastIdx="1" clrIdx="2"/>
  <p:cmAuthor id="3" name="Alex" initials="" lastIdx="4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2AD"/>
    <a:srgbClr val="FFFFFF"/>
    <a:srgbClr val="D0B700"/>
    <a:srgbClr val="D6BD00"/>
    <a:srgbClr val="EADF00"/>
    <a:srgbClr val="D2AA00"/>
    <a:srgbClr val="B8AF00"/>
    <a:srgbClr val="F2EE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09" autoAdjust="0"/>
    <p:restoredTop sz="96081" autoAdjust="0"/>
  </p:normalViewPr>
  <p:slideViewPr>
    <p:cSldViewPr>
      <p:cViewPr varScale="1">
        <p:scale>
          <a:sx n="95" d="100"/>
          <a:sy n="95" d="100"/>
        </p:scale>
        <p:origin x="95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200" d="100"/>
        <a:sy n="200" d="100"/>
      </p:scale>
      <p:origin x="0" y="92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035A214-EFEE-4C06-BC62-B37EBCE23CB9}" type="datetimeFigureOut">
              <a:rPr lang="ru-RU"/>
              <a:pPr>
                <a:defRPr/>
              </a:pPr>
              <a:t>19.03.2023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50814A7-5C2F-4C2A-A507-F0B06E1027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7E546-359E-4204-B433-D25799E87356}" type="datetime1">
              <a:rPr lang="ru-RU"/>
              <a:pPr>
                <a:defRPr/>
              </a:pPr>
              <a:t>19.03.2023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InfoUrok.ru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E1C0E-C701-4D28-987D-5C8EE4366C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8D3A0-03D6-4D06-8562-CA913B0D6D44}" type="datetime1">
              <a:rPr lang="ru-RU"/>
              <a:pPr>
                <a:defRPr/>
              </a:pPr>
              <a:t>19.03.2023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InfoUrok.ru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1972D-7DE9-4B3E-AC13-65FB1A87A2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96158-1D20-40D9-A9BD-D7462C19A677}" type="datetime1">
              <a:rPr lang="ru-RU"/>
              <a:pPr>
                <a:defRPr/>
              </a:pPr>
              <a:t>19.03.2023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InfoUrok.ru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7E0A0-979C-4524-82A7-C25270CEE5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84F42-C046-46BD-A204-2989A5380F81}" type="datetime1">
              <a:rPr lang="ru-RU"/>
              <a:pPr>
                <a:defRPr/>
              </a:pPr>
              <a:t>19.03.2023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InfoUrok.ru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53729-C3F5-4A37-8AE7-C18A47838A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BDFD9-0ABA-42AB-B4BB-10C9AE611D2C}" type="datetime1">
              <a:rPr lang="ru-RU"/>
              <a:pPr>
                <a:defRPr/>
              </a:pPr>
              <a:t>19.03.2023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InfoUrok.ru</a:t>
            </a: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B485AB-B601-48B2-A683-9FCDFCC86B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6776C9-EED1-40E2-B9BA-601D1E8E9A35}" type="datetime1">
              <a:rPr lang="ru-RU"/>
              <a:pPr>
                <a:defRPr/>
              </a:pPr>
              <a:t>19.03.2023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InfoUrok.ru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30ADE-FD91-464E-B7B4-3EE815FFB4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FF16A-803D-49A4-9D8D-E0E63010E9FA}" type="datetime1">
              <a:rPr lang="ru-RU"/>
              <a:pPr>
                <a:defRPr/>
              </a:pPr>
              <a:t>19.03.2023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InfoUrok.ru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92ED0-978B-44B1-931F-28F95BC791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CE30B-72FB-40D0-ADA8-4F1D906BFEA3}" type="datetime1">
              <a:rPr lang="ru-RU"/>
              <a:pPr>
                <a:defRPr/>
              </a:pPr>
              <a:t>19.03.2023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InfoUrok.ru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3F7A8-2D09-4213-BF79-70E2E3B684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C89A5-FF23-4F4A-B0BA-A96FDB4BB6A7}" type="datetime1">
              <a:rPr lang="ru-RU"/>
              <a:pPr>
                <a:defRPr/>
              </a:pPr>
              <a:t>19.03.2023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InfoUrok.ru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E6270-B158-4BAF-8DB2-D94308310E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0D707-9BC2-4A69-96B9-EE1F27B028E1}" type="datetime1">
              <a:rPr lang="ru-RU"/>
              <a:pPr>
                <a:defRPr/>
              </a:pPr>
              <a:t>19.03.2023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InfoUrok.ru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8D09E-3F5A-4614-A781-013CCD9B30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35420-5E2F-47BD-9D15-FB40E4446580}" type="datetime1">
              <a:rPr lang="ru-RU"/>
              <a:pPr>
                <a:defRPr/>
              </a:pPr>
              <a:t>19.03.2023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InfoUrok.ru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18AE9-3054-4B5D-B43E-1FBE9CE949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B2FCA6-BA1F-470F-B54C-47455303723A}" type="datetime1">
              <a:rPr lang="ru-RU"/>
              <a:pPr>
                <a:defRPr/>
              </a:pPr>
              <a:t>19.03.2023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© InfoUrok.ru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48D80B4-0093-4D99-AEDE-709BA78F62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NULL" TargetMode="External"/><Relationship Id="rId1" Type="http://schemas.openxmlformats.org/officeDocument/2006/relationships/tags" Target="../tags/tag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Прямоугольник 9"/>
          <p:cNvSpPr>
            <a:spLocks noChangeArrowheads="1"/>
          </p:cNvSpPr>
          <p:nvPr/>
        </p:nvSpPr>
        <p:spPr bwMode="auto">
          <a:xfrm>
            <a:off x="3581400" y="3182938"/>
            <a:ext cx="1381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altLang="ru-RU" sz="2400">
              <a:latin typeface="Calibri" pitchFamily="34" charset="0"/>
            </a:endParaRPr>
          </a:p>
        </p:txBody>
      </p:sp>
      <p:pic>
        <p:nvPicPr>
          <p:cNvPr id="14338" name="Picture 3" descr="D:\Математика 2 класс\1. Десяток. Счёт с десятками до ста\урок учитель класс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96875" y="-1684338"/>
            <a:ext cx="9540875" cy="1069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1547813" y="1125538"/>
            <a:ext cx="5976937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3400">
                <a:solidFill>
                  <a:schemeClr val="bg1"/>
                </a:solidFill>
                <a:latin typeface="Trebuchet MS" pitchFamily="34" charset="0"/>
              </a:rPr>
              <a:t>Мы пришли сюда учиться, </a:t>
            </a:r>
          </a:p>
          <a:p>
            <a:r>
              <a:rPr lang="ru-RU" altLang="ru-RU" sz="3400">
                <a:solidFill>
                  <a:schemeClr val="bg1"/>
                </a:solidFill>
                <a:latin typeface="Trebuchet MS" pitchFamily="34" charset="0"/>
              </a:rPr>
              <a:t>Не лениться, а трудиться. </a:t>
            </a:r>
          </a:p>
          <a:p>
            <a:r>
              <a:rPr lang="ru-RU" altLang="ru-RU" sz="3400">
                <a:solidFill>
                  <a:schemeClr val="bg1"/>
                </a:solidFill>
                <a:latin typeface="Trebuchet MS" pitchFamily="34" charset="0"/>
              </a:rPr>
              <a:t>Работаем старательно,</a:t>
            </a:r>
          </a:p>
          <a:p>
            <a:r>
              <a:rPr lang="ru-RU" altLang="ru-RU" sz="3400">
                <a:solidFill>
                  <a:schemeClr val="bg1"/>
                </a:solidFill>
                <a:latin typeface="Trebuchet MS" pitchFamily="34" charset="0"/>
              </a:rPr>
              <a:t>Слушаем внимательно.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D:\Математика 2 класс\1. Десяток. Счёт с десятками до ста\доска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28675" y="-411163"/>
            <a:ext cx="10801350" cy="9912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Прямоугольник 9"/>
          <p:cNvSpPr>
            <a:spLocks noChangeArrowheads="1"/>
          </p:cNvSpPr>
          <p:nvPr/>
        </p:nvSpPr>
        <p:spPr bwMode="auto">
          <a:xfrm>
            <a:off x="3581400" y="3182938"/>
            <a:ext cx="1381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altLang="ru-RU" sz="2400">
              <a:latin typeface="Calibri" pitchFamily="34" charset="0"/>
            </a:endParaRPr>
          </a:p>
        </p:txBody>
      </p:sp>
      <p:sp>
        <p:nvSpPr>
          <p:cNvPr id="15363" name="TextBox 2"/>
          <p:cNvSpPr txBox="1">
            <a:spLocks noChangeArrowheads="1"/>
          </p:cNvSpPr>
          <p:nvPr/>
        </p:nvSpPr>
        <p:spPr bwMode="auto">
          <a:xfrm>
            <a:off x="250825" y="1123950"/>
            <a:ext cx="8642350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5800" b="1" dirty="0">
                <a:solidFill>
                  <a:srgbClr val="002060"/>
                </a:solidFill>
                <a:latin typeface="Propisi" panose="02000508030000020003" pitchFamily="2" charset="0"/>
                <a:cs typeface="Times New Roman" pitchFamily="18" charset="0"/>
              </a:rPr>
              <a:t>9  н</a:t>
            </a:r>
            <a:r>
              <a:rPr lang="ru-RU" altLang="ru-RU" sz="5800" b="1" dirty="0">
                <a:solidFill>
                  <a:srgbClr val="FF0000"/>
                </a:solidFill>
                <a:latin typeface="Propisi" panose="02000508030000020003" pitchFamily="2" charset="0"/>
                <a:cs typeface="Times New Roman" pitchFamily="18" charset="0"/>
              </a:rPr>
              <a:t>оя</a:t>
            </a:r>
            <a:r>
              <a:rPr lang="ru-RU" altLang="ru-RU" sz="5800" b="1" dirty="0">
                <a:solidFill>
                  <a:srgbClr val="002060"/>
                </a:solidFill>
                <a:latin typeface="Propisi" panose="02000508030000020003" pitchFamily="2" charset="0"/>
                <a:cs typeface="Times New Roman" pitchFamily="18" charset="0"/>
              </a:rPr>
              <a:t>бря</a:t>
            </a:r>
            <a:r>
              <a:rPr lang="ru-RU" altLang="ru-RU" sz="5800" b="1" dirty="0">
                <a:solidFill>
                  <a:srgbClr val="FF0000"/>
                </a:solidFill>
                <a:latin typeface="Propisi" panose="02000508030000020003" pitchFamily="2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altLang="ru-RU" sz="5800" b="1" dirty="0">
                <a:solidFill>
                  <a:srgbClr val="FF0000"/>
                </a:solidFill>
                <a:latin typeface="Propisi" panose="02000508030000020003" pitchFamily="2" charset="0"/>
                <a:cs typeface="Times New Roman" pitchFamily="18" charset="0"/>
              </a:rPr>
              <a:t>К</a:t>
            </a:r>
            <a:r>
              <a:rPr lang="ru-RU" altLang="ru-RU" sz="5800" b="1" dirty="0">
                <a:solidFill>
                  <a:srgbClr val="002060"/>
                </a:solidFill>
                <a:latin typeface="Propisi" panose="02000508030000020003" pitchFamily="2" charset="0"/>
                <a:cs typeface="Times New Roman" pitchFamily="18" charset="0"/>
              </a:rPr>
              <a:t>ла</a:t>
            </a:r>
            <a:r>
              <a:rPr lang="ru-RU" altLang="ru-RU" sz="5800" b="1" dirty="0">
                <a:solidFill>
                  <a:srgbClr val="FF0000"/>
                </a:solidFill>
                <a:latin typeface="Propisi" panose="02000508030000020003" pitchFamily="2" charset="0"/>
                <a:cs typeface="Times New Roman" pitchFamily="18" charset="0"/>
              </a:rPr>
              <a:t>сс</a:t>
            </a:r>
            <a:r>
              <a:rPr lang="ru-RU" altLang="ru-RU" sz="5800" b="1" dirty="0">
                <a:solidFill>
                  <a:srgbClr val="002060"/>
                </a:solidFill>
                <a:latin typeface="Propisi" panose="02000508030000020003" pitchFamily="2" charset="0"/>
                <a:cs typeface="Times New Roman" pitchFamily="18" charset="0"/>
              </a:rPr>
              <a:t>ная р</a:t>
            </a:r>
            <a:r>
              <a:rPr lang="ru-RU" altLang="ru-RU" sz="5800" b="1" dirty="0">
                <a:solidFill>
                  <a:srgbClr val="FF0000"/>
                </a:solidFill>
                <a:latin typeface="Propisi" panose="02000508030000020003" pitchFamily="2" charset="0"/>
                <a:cs typeface="Times New Roman" pitchFamily="18" charset="0"/>
              </a:rPr>
              <a:t>а</a:t>
            </a:r>
            <a:r>
              <a:rPr lang="ru-RU" altLang="ru-RU" sz="5800" b="1" dirty="0">
                <a:solidFill>
                  <a:srgbClr val="002060"/>
                </a:solidFill>
                <a:latin typeface="Propisi" panose="02000508030000020003" pitchFamily="2" charset="0"/>
                <a:cs typeface="Times New Roman" pitchFamily="18" charset="0"/>
              </a:rPr>
              <a:t>бота</a:t>
            </a:r>
            <a:r>
              <a:rPr lang="ru-RU" altLang="ru-RU" sz="5800" b="1" dirty="0">
                <a:solidFill>
                  <a:srgbClr val="FF0000"/>
                </a:solidFill>
                <a:latin typeface="Propisi" panose="02000508030000020003" pitchFamily="2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1747A52-809D-612E-A83F-FDE61C8F1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rgbClr val="0070C0"/>
                </a:solidFill>
              </a:rPr>
              <a:t>Минутка чистописания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A08095B-989B-4E99-32E8-6BDD009EE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5400" b="1" dirty="0" err="1">
                <a:solidFill>
                  <a:srgbClr val="002060"/>
                </a:solidFill>
                <a:latin typeface="Propisi" panose="02000508030000020003" pitchFamily="2" charset="0"/>
              </a:rPr>
              <a:t>Аа</a:t>
            </a:r>
            <a:r>
              <a:rPr lang="ru-RU" sz="5400" b="1" dirty="0">
                <a:solidFill>
                  <a:srgbClr val="002060"/>
                </a:solidFill>
                <a:latin typeface="Propisi" panose="02000508030000020003" pitchFamily="2" charset="0"/>
              </a:rPr>
              <a:t> </a:t>
            </a:r>
            <a:r>
              <a:rPr lang="ru-RU" sz="5400" b="1" dirty="0" err="1">
                <a:solidFill>
                  <a:srgbClr val="002060"/>
                </a:solidFill>
                <a:latin typeface="Propisi" panose="02000508030000020003" pitchFamily="2" charset="0"/>
              </a:rPr>
              <a:t>аа</a:t>
            </a:r>
            <a:r>
              <a:rPr lang="ru-RU" sz="5400" b="1" dirty="0">
                <a:solidFill>
                  <a:srgbClr val="002060"/>
                </a:solidFill>
                <a:latin typeface="Propisi" panose="02000508030000020003" pitchFamily="2" charset="0"/>
              </a:rPr>
              <a:t> ал</a:t>
            </a:r>
          </a:p>
        </p:txBody>
      </p:sp>
    </p:spTree>
    <p:extLst>
      <p:ext uri="{BB962C8B-B14F-4D97-AF65-F5344CB8AC3E}">
        <p14:creationId xmlns:p14="http://schemas.microsoft.com/office/powerpoint/2010/main" val="1471221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1747A52-809D-612E-A83F-FDE61C8F1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-171400"/>
            <a:ext cx="8229600" cy="1143000"/>
          </a:xfrm>
        </p:spPr>
        <p:txBody>
          <a:bodyPr/>
          <a:lstStyle/>
          <a:p>
            <a:r>
              <a:rPr lang="ru-RU" sz="4000" b="1" dirty="0">
                <a:solidFill>
                  <a:srgbClr val="0070C0"/>
                </a:solidFill>
              </a:rPr>
              <a:t>Словарная работа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3CA78584-219E-1885-B6B1-7972D936F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InfoUrok.ru</a:t>
            </a:r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0C667C-0429-13F2-3BC5-6AA13165BD13}"/>
              </a:ext>
            </a:extLst>
          </p:cNvPr>
          <p:cNvSpPr txBox="1"/>
          <p:nvPr/>
        </p:nvSpPr>
        <p:spPr>
          <a:xfrm>
            <a:off x="419100" y="836712"/>
            <a:ext cx="815340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Tx/>
              <a:buNone/>
            </a:pPr>
            <a:r>
              <a:rPr lang="ru-RU" altLang="ru-RU" sz="6000" b="1" dirty="0">
                <a:solidFill>
                  <a:srgbClr val="002060"/>
                </a:solidFill>
                <a:latin typeface="Propisi" panose="02000508030000020003" pitchFamily="2" charset="0"/>
              </a:rPr>
              <a:t>н</a:t>
            </a:r>
            <a:r>
              <a:rPr lang="ru-RU" altLang="ru-RU" sz="6000" b="1" dirty="0">
                <a:solidFill>
                  <a:srgbClr val="FF0000"/>
                </a:solidFill>
                <a:latin typeface="Propisi" panose="02000508030000020003" pitchFamily="2" charset="0"/>
              </a:rPr>
              <a:t>о</a:t>
            </a:r>
            <a:r>
              <a:rPr lang="ru-RU" altLang="ru-RU" sz="6000" b="1" dirty="0">
                <a:solidFill>
                  <a:srgbClr val="002060"/>
                </a:solidFill>
                <a:latin typeface="Propisi" panose="02000508030000020003" pitchFamily="2" charset="0"/>
              </a:rPr>
              <a:t>ябр</a:t>
            </a:r>
            <a:r>
              <a:rPr lang="ru-RU" altLang="ru-RU" sz="6000" b="1" dirty="0">
                <a:solidFill>
                  <a:srgbClr val="FF0000"/>
                </a:solidFill>
                <a:latin typeface="Propisi" panose="02000508030000020003" pitchFamily="2" charset="0"/>
              </a:rPr>
              <a:t>ь </a:t>
            </a:r>
            <a:r>
              <a:rPr lang="ru-RU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одиннадцатый месяц  календаря.</a:t>
            </a:r>
          </a:p>
        </p:txBody>
      </p:sp>
      <p:sp>
        <p:nvSpPr>
          <p:cNvPr id="7" name="Объект 1">
            <a:extLst>
              <a:ext uri="{FF2B5EF4-FFF2-40B4-BE49-F238E27FC236}">
                <a16:creationId xmlns:a16="http://schemas.microsoft.com/office/drawing/2014/main" id="{0E4D8180-F501-3266-F144-4002BB0CFA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2900" y="2708920"/>
            <a:ext cx="8229600" cy="168115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ru-RU" altLang="ru-RU" sz="5400" b="1" dirty="0">
                <a:solidFill>
                  <a:srgbClr val="FF0000"/>
                </a:solidFill>
                <a:latin typeface="Propisi" panose="02000508030000020003" pitchFamily="2" charset="0"/>
              </a:rPr>
              <a:t>а</a:t>
            </a:r>
            <a:r>
              <a:rPr lang="ru-RU" altLang="ru-RU" sz="5400" b="1" dirty="0">
                <a:solidFill>
                  <a:srgbClr val="002060"/>
                </a:solidFill>
                <a:latin typeface="Propisi" panose="02000508030000020003" pitchFamily="2" charset="0"/>
              </a:rPr>
              <a:t>лф</a:t>
            </a:r>
            <a:r>
              <a:rPr lang="ru-RU" altLang="ru-RU" sz="5400" b="1" dirty="0">
                <a:solidFill>
                  <a:srgbClr val="FF0000"/>
                </a:solidFill>
                <a:latin typeface="Propisi" panose="02000508030000020003" pitchFamily="2" charset="0"/>
              </a:rPr>
              <a:t>а</a:t>
            </a:r>
            <a:r>
              <a:rPr lang="ru-RU" altLang="ru-RU" sz="5400" b="1" dirty="0">
                <a:solidFill>
                  <a:srgbClr val="002060"/>
                </a:solidFill>
                <a:latin typeface="Propisi" panose="02000508030000020003" pitchFamily="2" charset="0"/>
              </a:rPr>
              <a:t>вит –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ru-RU" altLang="ru-RU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буквы какого-либо языка, расположенные в определённом порядке.</a:t>
            </a:r>
            <a:endParaRPr lang="ru-RU" alt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Tx/>
              <a:buNone/>
            </a:pPr>
            <a:endParaRPr lang="ru-RU" altLang="ru-RU" sz="5400" b="1" dirty="0">
              <a:solidFill>
                <a:srgbClr val="002060"/>
              </a:solidFill>
              <a:latin typeface="Propisi" panose="02000508030000020003" pitchFamily="2" charset="0"/>
            </a:endParaRPr>
          </a:p>
          <a:p>
            <a:pPr marL="0" indent="0">
              <a:buFontTx/>
              <a:buNone/>
            </a:pPr>
            <a:endParaRPr lang="ru-RU" altLang="ru-RU" sz="5400" b="1" dirty="0">
              <a:solidFill>
                <a:srgbClr val="002060"/>
              </a:solidFill>
              <a:latin typeface="Propisi" panose="02000508030000020003" pitchFamily="2" charset="0"/>
            </a:endParaRPr>
          </a:p>
          <a:p>
            <a:pPr marL="0" indent="0">
              <a:buFontTx/>
              <a:buNone/>
            </a:pPr>
            <a:endParaRPr lang="ru-RU" altLang="ru-RU" sz="5400" b="1" dirty="0">
              <a:solidFill>
                <a:srgbClr val="002060"/>
              </a:solidFill>
              <a:latin typeface="Propisi" panose="02000508030000020003" pitchFamily="2" charset="0"/>
            </a:endParaRPr>
          </a:p>
          <a:p>
            <a:pPr marL="0" indent="0">
              <a:buFontTx/>
              <a:buNone/>
            </a:pPr>
            <a:r>
              <a:rPr lang="ru-RU" altLang="ru-RU" sz="5400" b="1" dirty="0">
                <a:solidFill>
                  <a:srgbClr val="002060"/>
                </a:solidFill>
                <a:latin typeface="Propisi" panose="02000508030000020003" pitchFamily="2" charset="0"/>
              </a:rPr>
              <a:t> 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7578B13-4BC8-28E5-A761-51B4F520E5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90" t="8734" r="9971" b="8426"/>
          <a:stretch/>
        </p:blipFill>
        <p:spPr>
          <a:xfrm>
            <a:off x="5676900" y="4257088"/>
            <a:ext cx="2895600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812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>
            <a:extLst>
              <a:ext uri="{FF2B5EF4-FFF2-40B4-BE49-F238E27FC236}">
                <a16:creationId xmlns:a16="http://schemas.microsoft.com/office/drawing/2014/main" id="{877B66D0-43F3-EA71-C68B-7937BAC0E7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3200" b="1" dirty="0">
                <a:solidFill>
                  <a:srgbClr val="FF0000"/>
                </a:solidFill>
                <a:ea typeface="Microsoft YaHei" panose="020B0503020204020204" pitchFamily="34" charset="-122"/>
              </a:rPr>
              <a:t>Создатели славянской азбуки</a:t>
            </a:r>
            <a:br>
              <a:rPr lang="ru-RU" altLang="ru-RU" sz="3200" b="1" dirty="0">
                <a:solidFill>
                  <a:srgbClr val="FF0000"/>
                </a:solidFill>
                <a:ea typeface="Microsoft YaHei" panose="020B0503020204020204" pitchFamily="34" charset="-122"/>
              </a:rPr>
            </a:br>
            <a:r>
              <a:rPr lang="ru-RU" altLang="ru-RU" sz="3200" b="1" dirty="0">
                <a:solidFill>
                  <a:srgbClr val="FF0000"/>
                </a:solidFill>
                <a:ea typeface="Microsoft YaHei" panose="020B0503020204020204" pitchFamily="34" charset="-122"/>
              </a:rPr>
              <a:t>Кирилл и Мефодий</a:t>
            </a:r>
          </a:p>
        </p:txBody>
      </p:sp>
      <p:pic>
        <p:nvPicPr>
          <p:cNvPr id="6" name="Объект 4">
            <a:extLst>
              <a:ext uri="{FF2B5EF4-FFF2-40B4-BE49-F238E27FC236}">
                <a16:creationId xmlns:a16="http://schemas.microsoft.com/office/drawing/2014/main" id="{E6F830FE-B27E-16BF-F72A-093BC5D8E8C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11948" y="1624012"/>
            <a:ext cx="5120103" cy="4525963"/>
          </a:xfrm>
        </p:spPr>
      </p:pic>
    </p:spTree>
    <p:extLst>
      <p:ext uri="{BB962C8B-B14F-4D97-AF65-F5344CB8AC3E}">
        <p14:creationId xmlns:p14="http://schemas.microsoft.com/office/powerpoint/2010/main" val="2558950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4388" y="2420938"/>
            <a:ext cx="180975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844675"/>
            <a:ext cx="22320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971550" y="260350"/>
            <a:ext cx="7200900" cy="526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 b="1">
                <a:latin typeface="Calibri" pitchFamily="34" charset="0"/>
              </a:rPr>
              <a:t>А</a:t>
            </a:r>
            <a:r>
              <a:rPr lang="en-GB" sz="2400" b="1">
                <a:solidFill>
                  <a:srgbClr val="000000"/>
                </a:solidFill>
                <a:latin typeface="Calibri" pitchFamily="34" charset="0"/>
              </a:rPr>
              <a:t>[</a:t>
            </a:r>
            <a:r>
              <a:rPr lang="be-BY" sz="2400" b="1">
                <a:solidFill>
                  <a:srgbClr val="000000"/>
                </a:solidFill>
                <a:latin typeface="Calibri" pitchFamily="34" charset="0"/>
              </a:rPr>
              <a:t>а</a:t>
            </a:r>
            <a:r>
              <a:rPr lang="en-GB" sz="2400" b="1">
                <a:solidFill>
                  <a:srgbClr val="000000"/>
                </a:solidFill>
                <a:latin typeface="Calibri" pitchFamily="34" charset="0"/>
              </a:rPr>
              <a:t>]</a:t>
            </a:r>
            <a:r>
              <a:rPr lang="ru-RU" sz="4800" b="1">
                <a:latin typeface="Calibri" pitchFamily="34" charset="0"/>
              </a:rPr>
              <a:t> Б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бэ</a:t>
            </a:r>
            <a:r>
              <a:rPr lang="en-GB" sz="2400" b="1">
                <a:latin typeface="Calibri" pitchFamily="34" charset="0"/>
              </a:rPr>
              <a:t>]</a:t>
            </a:r>
            <a:r>
              <a:rPr lang="ru-RU" sz="4800" b="1">
                <a:latin typeface="Calibri" pitchFamily="34" charset="0"/>
              </a:rPr>
              <a:t> В</a:t>
            </a:r>
            <a:r>
              <a:rPr lang="en-GB" sz="2400" b="1">
                <a:solidFill>
                  <a:srgbClr val="000000"/>
                </a:solidFill>
                <a:latin typeface="Calibri" pitchFamily="34" charset="0"/>
              </a:rPr>
              <a:t>[</a:t>
            </a:r>
            <a:r>
              <a:rPr lang="be-BY" sz="2400" b="1">
                <a:solidFill>
                  <a:srgbClr val="000000"/>
                </a:solidFill>
                <a:latin typeface="Calibri" pitchFamily="34" charset="0"/>
              </a:rPr>
              <a:t>вэ</a:t>
            </a:r>
            <a:r>
              <a:rPr lang="en-GB" sz="2400" b="1">
                <a:solidFill>
                  <a:srgbClr val="000000"/>
                </a:solidFill>
                <a:latin typeface="Calibri" pitchFamily="34" charset="0"/>
              </a:rPr>
              <a:t>]</a:t>
            </a:r>
            <a:r>
              <a:rPr lang="ru-RU" sz="4800" b="1">
                <a:latin typeface="Calibri" pitchFamily="34" charset="0"/>
              </a:rPr>
              <a:t> Г</a:t>
            </a:r>
            <a:r>
              <a:rPr lang="en-GB" sz="2400" b="1">
                <a:solidFill>
                  <a:srgbClr val="000000"/>
                </a:solidFill>
                <a:latin typeface="Calibri" pitchFamily="34" charset="0"/>
              </a:rPr>
              <a:t>[</a:t>
            </a:r>
            <a:r>
              <a:rPr lang="be-BY" sz="2400" b="1">
                <a:solidFill>
                  <a:srgbClr val="000000"/>
                </a:solidFill>
                <a:latin typeface="Calibri" pitchFamily="34" charset="0"/>
              </a:rPr>
              <a:t>гэ</a:t>
            </a:r>
            <a:r>
              <a:rPr lang="en-GB" sz="2400" b="1">
                <a:solidFill>
                  <a:srgbClr val="000000"/>
                </a:solidFill>
                <a:latin typeface="Calibri" pitchFamily="34" charset="0"/>
              </a:rPr>
              <a:t>]</a:t>
            </a:r>
            <a:r>
              <a:rPr lang="ru-RU" sz="4800" b="1">
                <a:latin typeface="Calibri" pitchFamily="34" charset="0"/>
              </a:rPr>
              <a:t> Дэ</a:t>
            </a:r>
            <a:r>
              <a:rPr lang="en-GB" sz="2400" b="1">
                <a:solidFill>
                  <a:srgbClr val="000000"/>
                </a:solidFill>
                <a:latin typeface="Calibri" pitchFamily="34" charset="0"/>
              </a:rPr>
              <a:t>[</a:t>
            </a:r>
            <a:r>
              <a:rPr lang="be-BY" sz="2400" b="1">
                <a:solidFill>
                  <a:srgbClr val="000000"/>
                </a:solidFill>
                <a:latin typeface="Calibri" pitchFamily="34" charset="0"/>
              </a:rPr>
              <a:t>дэ</a:t>
            </a:r>
            <a:r>
              <a:rPr lang="en-GB" sz="2400" b="1">
                <a:solidFill>
                  <a:srgbClr val="000000"/>
                </a:solidFill>
                <a:latin typeface="Calibri" pitchFamily="34" charset="0"/>
              </a:rPr>
              <a:t>]</a:t>
            </a:r>
            <a:endParaRPr lang="ru-RU" sz="4800" b="1">
              <a:latin typeface="Calibri" pitchFamily="34" charset="0"/>
            </a:endParaRPr>
          </a:p>
          <a:p>
            <a:pPr algn="ctr"/>
            <a:r>
              <a:rPr lang="ru-RU" sz="4800" b="1">
                <a:latin typeface="Calibri" pitchFamily="34" charset="0"/>
              </a:rPr>
              <a:t>Е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е</a:t>
            </a:r>
            <a:r>
              <a:rPr lang="en-GB" sz="2400" b="1">
                <a:latin typeface="Calibri" pitchFamily="34" charset="0"/>
              </a:rPr>
              <a:t>]</a:t>
            </a:r>
            <a:r>
              <a:rPr lang="ru-RU" sz="4800" b="1">
                <a:latin typeface="Calibri" pitchFamily="34" charset="0"/>
              </a:rPr>
              <a:t> Ё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ё</a:t>
            </a:r>
            <a:r>
              <a:rPr lang="en-GB" sz="2400" b="1">
                <a:latin typeface="Calibri" pitchFamily="34" charset="0"/>
              </a:rPr>
              <a:t>]</a:t>
            </a:r>
            <a:r>
              <a:rPr lang="ru-RU" sz="2400" b="1">
                <a:latin typeface="Calibri" pitchFamily="34" charset="0"/>
              </a:rPr>
              <a:t> </a:t>
            </a:r>
            <a:r>
              <a:rPr lang="ru-RU" sz="4800" b="1">
                <a:latin typeface="Calibri" pitchFamily="34" charset="0"/>
              </a:rPr>
              <a:t>Ж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жэ</a:t>
            </a:r>
            <a:r>
              <a:rPr lang="en-GB" sz="2400" b="1">
                <a:latin typeface="Calibri" pitchFamily="34" charset="0"/>
              </a:rPr>
              <a:t>]</a:t>
            </a:r>
            <a:r>
              <a:rPr lang="ru-RU" sz="2400" b="1">
                <a:latin typeface="Calibri" pitchFamily="34" charset="0"/>
              </a:rPr>
              <a:t> </a:t>
            </a:r>
            <a:r>
              <a:rPr lang="ru-RU" sz="4800" b="1">
                <a:latin typeface="Calibri" pitchFamily="34" charset="0"/>
              </a:rPr>
              <a:t>З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зэ</a:t>
            </a:r>
            <a:r>
              <a:rPr lang="en-GB" sz="2400" b="1">
                <a:latin typeface="Calibri" pitchFamily="34" charset="0"/>
              </a:rPr>
              <a:t>]</a:t>
            </a:r>
            <a:r>
              <a:rPr lang="ru-RU" sz="2400" b="1">
                <a:latin typeface="Calibri" pitchFamily="34" charset="0"/>
              </a:rPr>
              <a:t> </a:t>
            </a:r>
            <a:r>
              <a:rPr lang="ru-RU" sz="4800" b="1">
                <a:latin typeface="Calibri" pitchFamily="34" charset="0"/>
              </a:rPr>
              <a:t>И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и</a:t>
            </a:r>
            <a:r>
              <a:rPr lang="en-GB" sz="2400" b="1">
                <a:latin typeface="Calibri" pitchFamily="34" charset="0"/>
              </a:rPr>
              <a:t>]</a:t>
            </a:r>
            <a:endParaRPr lang="ru-RU" sz="2400" b="1">
              <a:latin typeface="Calibri" pitchFamily="34" charset="0"/>
            </a:endParaRPr>
          </a:p>
          <a:p>
            <a:pPr algn="ctr"/>
            <a:r>
              <a:rPr lang="ru-RU" sz="4800" b="1">
                <a:latin typeface="Calibri" pitchFamily="34" charset="0"/>
              </a:rPr>
              <a:t>Й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и краткое</a:t>
            </a:r>
            <a:r>
              <a:rPr lang="en-GB" sz="2400" b="1">
                <a:latin typeface="Calibri" pitchFamily="34" charset="0"/>
              </a:rPr>
              <a:t>]</a:t>
            </a:r>
            <a:r>
              <a:rPr lang="ru-RU" sz="2400" b="1">
                <a:latin typeface="Calibri" pitchFamily="34" charset="0"/>
              </a:rPr>
              <a:t> </a:t>
            </a:r>
            <a:r>
              <a:rPr lang="ru-RU" sz="4800" b="1">
                <a:latin typeface="Calibri" pitchFamily="34" charset="0"/>
              </a:rPr>
              <a:t>К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ка</a:t>
            </a:r>
            <a:r>
              <a:rPr lang="en-GB" sz="2400" b="1">
                <a:latin typeface="Calibri" pitchFamily="34" charset="0"/>
              </a:rPr>
              <a:t>]</a:t>
            </a:r>
            <a:r>
              <a:rPr lang="ru-RU" sz="2400" b="1">
                <a:latin typeface="Calibri" pitchFamily="34" charset="0"/>
              </a:rPr>
              <a:t> </a:t>
            </a:r>
            <a:r>
              <a:rPr lang="ru-RU" sz="4800" b="1">
                <a:latin typeface="Calibri" pitchFamily="34" charset="0"/>
              </a:rPr>
              <a:t>Л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эль</a:t>
            </a:r>
            <a:r>
              <a:rPr lang="en-GB" sz="2400" b="1">
                <a:latin typeface="Calibri" pitchFamily="34" charset="0"/>
              </a:rPr>
              <a:t>]</a:t>
            </a:r>
            <a:r>
              <a:rPr lang="ru-RU" sz="2400" b="1">
                <a:latin typeface="Calibri" pitchFamily="34" charset="0"/>
              </a:rPr>
              <a:t> </a:t>
            </a:r>
            <a:r>
              <a:rPr lang="ru-RU" sz="4800" b="1">
                <a:latin typeface="Calibri" pitchFamily="34" charset="0"/>
              </a:rPr>
              <a:t>М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эм</a:t>
            </a:r>
            <a:r>
              <a:rPr lang="en-GB" sz="2400" b="1">
                <a:latin typeface="Calibri" pitchFamily="34" charset="0"/>
              </a:rPr>
              <a:t>]</a:t>
            </a:r>
            <a:r>
              <a:rPr lang="ru-RU" sz="2400" b="1">
                <a:latin typeface="Calibri" pitchFamily="34" charset="0"/>
              </a:rPr>
              <a:t> </a:t>
            </a:r>
            <a:r>
              <a:rPr lang="ru-RU" sz="4800" b="1">
                <a:latin typeface="Calibri" pitchFamily="34" charset="0"/>
              </a:rPr>
              <a:t>Н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эн</a:t>
            </a:r>
            <a:r>
              <a:rPr lang="en-GB" sz="2400" b="1">
                <a:latin typeface="Calibri" pitchFamily="34" charset="0"/>
              </a:rPr>
              <a:t>]</a:t>
            </a:r>
            <a:endParaRPr lang="ru-RU" sz="2400" b="1">
              <a:latin typeface="Calibri" pitchFamily="34" charset="0"/>
            </a:endParaRPr>
          </a:p>
          <a:p>
            <a:pPr algn="ctr"/>
            <a:r>
              <a:rPr lang="ru-RU" sz="4800" b="1">
                <a:latin typeface="Calibri" pitchFamily="34" charset="0"/>
              </a:rPr>
              <a:t>О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о</a:t>
            </a:r>
            <a:r>
              <a:rPr lang="en-GB" sz="2400" b="1">
                <a:latin typeface="Calibri" pitchFamily="34" charset="0"/>
              </a:rPr>
              <a:t>]</a:t>
            </a:r>
            <a:r>
              <a:rPr lang="ru-RU" sz="2400" b="1">
                <a:latin typeface="Calibri" pitchFamily="34" charset="0"/>
              </a:rPr>
              <a:t> </a:t>
            </a:r>
            <a:r>
              <a:rPr lang="ru-RU" sz="4800" b="1">
                <a:latin typeface="Calibri" pitchFamily="34" charset="0"/>
              </a:rPr>
              <a:t>П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пэ</a:t>
            </a:r>
            <a:r>
              <a:rPr lang="en-GB" sz="2400" b="1">
                <a:latin typeface="Calibri" pitchFamily="34" charset="0"/>
              </a:rPr>
              <a:t>] </a:t>
            </a:r>
            <a:r>
              <a:rPr lang="ru-RU" sz="4800" b="1">
                <a:latin typeface="Calibri" pitchFamily="34" charset="0"/>
              </a:rPr>
              <a:t>Р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эр</a:t>
            </a:r>
            <a:r>
              <a:rPr lang="en-GB" sz="2400" b="1">
                <a:latin typeface="Calibri" pitchFamily="34" charset="0"/>
              </a:rPr>
              <a:t>]</a:t>
            </a:r>
            <a:r>
              <a:rPr lang="ru-RU" sz="2400" b="1">
                <a:latin typeface="Calibri" pitchFamily="34" charset="0"/>
              </a:rPr>
              <a:t> </a:t>
            </a:r>
            <a:r>
              <a:rPr lang="ru-RU" sz="4800" b="1">
                <a:latin typeface="Calibri" pitchFamily="34" charset="0"/>
              </a:rPr>
              <a:t>С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эс</a:t>
            </a:r>
            <a:r>
              <a:rPr lang="en-GB" sz="2400" b="1">
                <a:latin typeface="Calibri" pitchFamily="34" charset="0"/>
              </a:rPr>
              <a:t>]</a:t>
            </a:r>
            <a:r>
              <a:rPr lang="ru-RU" sz="2400" b="1">
                <a:latin typeface="Calibri" pitchFamily="34" charset="0"/>
              </a:rPr>
              <a:t> </a:t>
            </a:r>
            <a:r>
              <a:rPr lang="ru-RU" sz="4800" b="1">
                <a:latin typeface="Calibri" pitchFamily="34" charset="0"/>
              </a:rPr>
              <a:t>Т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тэ</a:t>
            </a:r>
            <a:r>
              <a:rPr lang="en-GB" sz="2400" b="1">
                <a:latin typeface="Calibri" pitchFamily="34" charset="0"/>
              </a:rPr>
              <a:t>]</a:t>
            </a:r>
            <a:endParaRPr lang="ru-RU" sz="2400" b="1">
              <a:latin typeface="Calibri" pitchFamily="34" charset="0"/>
            </a:endParaRPr>
          </a:p>
          <a:p>
            <a:pPr algn="ctr"/>
            <a:r>
              <a:rPr lang="ru-RU" sz="4800" b="1">
                <a:latin typeface="Calibri" pitchFamily="34" charset="0"/>
              </a:rPr>
              <a:t>У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у</a:t>
            </a:r>
            <a:r>
              <a:rPr lang="en-GB" sz="2400" b="1">
                <a:latin typeface="Calibri" pitchFamily="34" charset="0"/>
              </a:rPr>
              <a:t>]</a:t>
            </a:r>
            <a:r>
              <a:rPr lang="ru-RU" sz="4800" b="1">
                <a:latin typeface="Calibri" pitchFamily="34" charset="0"/>
              </a:rPr>
              <a:t> Ф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эф</a:t>
            </a:r>
            <a:r>
              <a:rPr lang="en-GB" sz="2400" b="1">
                <a:latin typeface="Calibri" pitchFamily="34" charset="0"/>
              </a:rPr>
              <a:t>]</a:t>
            </a:r>
            <a:r>
              <a:rPr lang="ru-RU" sz="2400" b="1">
                <a:latin typeface="Calibri" pitchFamily="34" charset="0"/>
              </a:rPr>
              <a:t> </a:t>
            </a:r>
            <a:r>
              <a:rPr lang="ru-RU" sz="4800" b="1">
                <a:latin typeface="Calibri" pitchFamily="34" charset="0"/>
              </a:rPr>
              <a:t>Х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ха</a:t>
            </a:r>
            <a:r>
              <a:rPr lang="en-GB" sz="2400" b="1">
                <a:latin typeface="Calibri" pitchFamily="34" charset="0"/>
              </a:rPr>
              <a:t>] </a:t>
            </a:r>
            <a:r>
              <a:rPr lang="ru-RU" sz="4800" b="1">
                <a:latin typeface="Calibri" pitchFamily="34" charset="0"/>
              </a:rPr>
              <a:t>Ц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цэ</a:t>
            </a:r>
            <a:r>
              <a:rPr lang="en-GB" sz="2400" b="1">
                <a:latin typeface="Calibri" pitchFamily="34" charset="0"/>
              </a:rPr>
              <a:t>] </a:t>
            </a:r>
            <a:r>
              <a:rPr lang="ru-RU" sz="4800" b="1">
                <a:latin typeface="Calibri" pitchFamily="34" charset="0"/>
              </a:rPr>
              <a:t>Ч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че</a:t>
            </a:r>
            <a:r>
              <a:rPr lang="en-GB" sz="2400" b="1">
                <a:latin typeface="Calibri" pitchFamily="34" charset="0"/>
              </a:rPr>
              <a:t>]</a:t>
            </a:r>
            <a:endParaRPr lang="ru-RU" sz="2400" b="1">
              <a:latin typeface="Calibri" pitchFamily="34" charset="0"/>
            </a:endParaRPr>
          </a:p>
          <a:p>
            <a:pPr algn="ctr"/>
            <a:r>
              <a:rPr lang="ru-RU" sz="4800" b="1">
                <a:latin typeface="Calibri" pitchFamily="34" charset="0"/>
              </a:rPr>
              <a:t>Ш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ша</a:t>
            </a:r>
            <a:r>
              <a:rPr lang="en-GB" sz="2400" b="1">
                <a:latin typeface="Calibri" pitchFamily="34" charset="0"/>
              </a:rPr>
              <a:t>]</a:t>
            </a:r>
            <a:r>
              <a:rPr lang="ru-RU" sz="2400" b="1">
                <a:latin typeface="Calibri" pitchFamily="34" charset="0"/>
              </a:rPr>
              <a:t> </a:t>
            </a:r>
            <a:r>
              <a:rPr lang="ru-RU" sz="4800" b="1">
                <a:latin typeface="Calibri" pitchFamily="34" charset="0"/>
              </a:rPr>
              <a:t>Щ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ща</a:t>
            </a:r>
            <a:r>
              <a:rPr lang="en-GB" sz="2400" b="1">
                <a:latin typeface="Calibri" pitchFamily="34" charset="0"/>
              </a:rPr>
              <a:t>] </a:t>
            </a:r>
            <a:r>
              <a:rPr lang="ru-RU" sz="4800" b="1">
                <a:latin typeface="Calibri" pitchFamily="34" charset="0"/>
              </a:rPr>
              <a:t>Ъ</a:t>
            </a:r>
            <a:r>
              <a:rPr lang="en-GB" sz="2400" b="1">
                <a:solidFill>
                  <a:srgbClr val="000000"/>
                </a:solidFill>
                <a:latin typeface="Calibri" pitchFamily="34" charset="0"/>
              </a:rPr>
              <a:t>[</a:t>
            </a:r>
            <a:r>
              <a:rPr lang="be-BY" sz="2400" b="1">
                <a:solidFill>
                  <a:srgbClr val="000000"/>
                </a:solidFill>
                <a:latin typeface="Calibri" pitchFamily="34" charset="0"/>
              </a:rPr>
              <a:t>твердый знак</a:t>
            </a:r>
            <a:r>
              <a:rPr lang="en-GB" sz="2400" b="1">
                <a:solidFill>
                  <a:srgbClr val="000000"/>
                </a:solidFill>
                <a:latin typeface="Calibri" pitchFamily="34" charset="0"/>
              </a:rPr>
              <a:t>]</a:t>
            </a:r>
            <a:r>
              <a:rPr lang="ru-RU" sz="4800" b="1">
                <a:latin typeface="Calibri" pitchFamily="34" charset="0"/>
              </a:rPr>
              <a:t> Ы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ы</a:t>
            </a:r>
            <a:r>
              <a:rPr lang="en-GB" sz="2400" b="1">
                <a:latin typeface="Calibri" pitchFamily="34" charset="0"/>
              </a:rPr>
              <a:t>]</a:t>
            </a:r>
            <a:r>
              <a:rPr lang="ru-RU" sz="2400" b="1">
                <a:latin typeface="Calibri" pitchFamily="34" charset="0"/>
              </a:rPr>
              <a:t> </a:t>
            </a:r>
            <a:br>
              <a:rPr lang="ru-RU" sz="2400" b="1">
                <a:latin typeface="Calibri" pitchFamily="34" charset="0"/>
              </a:rPr>
            </a:br>
            <a:r>
              <a:rPr lang="ru-RU" sz="4800" b="1">
                <a:latin typeface="Calibri" pitchFamily="34" charset="0"/>
              </a:rPr>
              <a:t>Ь</a:t>
            </a:r>
            <a:r>
              <a:rPr lang="en-GB" sz="2400" b="1">
                <a:solidFill>
                  <a:srgbClr val="000000"/>
                </a:solidFill>
                <a:latin typeface="Calibri" pitchFamily="34" charset="0"/>
              </a:rPr>
              <a:t>[</a:t>
            </a:r>
            <a:r>
              <a:rPr lang="be-BY" sz="2400" b="1">
                <a:solidFill>
                  <a:srgbClr val="000000"/>
                </a:solidFill>
                <a:latin typeface="Calibri" pitchFamily="34" charset="0"/>
              </a:rPr>
              <a:t>мягкий знак</a:t>
            </a:r>
            <a:r>
              <a:rPr lang="en-GB" sz="2400" b="1">
                <a:solidFill>
                  <a:srgbClr val="000000"/>
                </a:solidFill>
                <a:latin typeface="Calibri" pitchFamily="34" charset="0"/>
              </a:rPr>
              <a:t>]</a:t>
            </a:r>
            <a:r>
              <a:rPr lang="be-BY" sz="2400" b="1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ru-RU" sz="4800" b="1">
                <a:latin typeface="Calibri" pitchFamily="34" charset="0"/>
              </a:rPr>
              <a:t>Э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э</a:t>
            </a:r>
            <a:r>
              <a:rPr lang="en-GB" sz="2400" b="1">
                <a:latin typeface="Calibri" pitchFamily="34" charset="0"/>
              </a:rPr>
              <a:t>]</a:t>
            </a:r>
            <a:r>
              <a:rPr lang="ru-RU" sz="2400" b="1">
                <a:latin typeface="Calibri" pitchFamily="34" charset="0"/>
              </a:rPr>
              <a:t> </a:t>
            </a:r>
            <a:r>
              <a:rPr lang="ru-RU" sz="4800" b="1">
                <a:latin typeface="Calibri" pitchFamily="34" charset="0"/>
              </a:rPr>
              <a:t>Ю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ю</a:t>
            </a:r>
            <a:r>
              <a:rPr lang="en-GB" sz="2400" b="1">
                <a:latin typeface="Calibri" pitchFamily="34" charset="0"/>
              </a:rPr>
              <a:t>]</a:t>
            </a:r>
            <a:r>
              <a:rPr lang="ru-RU" sz="2400" b="1">
                <a:latin typeface="Calibri" pitchFamily="34" charset="0"/>
              </a:rPr>
              <a:t> </a:t>
            </a:r>
            <a:r>
              <a:rPr lang="ru-RU" sz="4800" b="1">
                <a:latin typeface="Calibri" pitchFamily="34" charset="0"/>
              </a:rPr>
              <a:t>Я</a:t>
            </a:r>
            <a:r>
              <a:rPr lang="en-GB" sz="2400" b="1">
                <a:latin typeface="Calibri" pitchFamily="34" charset="0"/>
              </a:rPr>
              <a:t>[</a:t>
            </a:r>
            <a:r>
              <a:rPr lang="be-BY" sz="2400" b="1">
                <a:latin typeface="Calibri" pitchFamily="34" charset="0"/>
              </a:rPr>
              <a:t>я</a:t>
            </a:r>
            <a:r>
              <a:rPr lang="en-GB" sz="2400" b="1">
                <a:latin typeface="Calibri" pitchFamily="34" charset="0"/>
              </a:rPr>
              <a:t>]</a:t>
            </a:r>
            <a:endParaRPr lang="ru-RU" sz="2400" b="1">
              <a:latin typeface="Calibri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10427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492250" y="314325"/>
            <a:ext cx="58420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400" b="1">
                <a:solidFill>
                  <a:srgbClr val="0070C0"/>
                </a:solidFill>
                <a:latin typeface="Calibri" pitchFamily="34" charset="0"/>
              </a:rPr>
              <a:t>Современный алфавит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30263" y="1252538"/>
            <a:ext cx="7561262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>
                <a:solidFill>
                  <a:srgbClr val="00B050"/>
                </a:solidFill>
                <a:latin typeface="Calibri" pitchFamily="34" charset="0"/>
              </a:rPr>
              <a:t>10 букв </a:t>
            </a:r>
            <a:r>
              <a:rPr lang="ru-RU" sz="3600">
                <a:latin typeface="Calibri" pitchFamily="34" charset="0"/>
              </a:rPr>
              <a:t>обозначают гласные звуки,  </a:t>
            </a:r>
          </a:p>
          <a:p>
            <a:r>
              <a:rPr lang="ru-RU" sz="3600">
                <a:solidFill>
                  <a:srgbClr val="00B050"/>
                </a:solidFill>
                <a:latin typeface="Calibri" pitchFamily="34" charset="0"/>
              </a:rPr>
              <a:t>21 буква </a:t>
            </a:r>
            <a:r>
              <a:rPr lang="ru-RU" sz="3600">
                <a:latin typeface="Calibri" pitchFamily="34" charset="0"/>
              </a:rPr>
              <a:t>обозначает согласные звуки и </a:t>
            </a:r>
            <a:r>
              <a:rPr lang="ru-RU" sz="3600">
                <a:solidFill>
                  <a:srgbClr val="00B050"/>
                </a:solidFill>
                <a:latin typeface="Calibri" pitchFamily="34" charset="0"/>
              </a:rPr>
              <a:t>2 буквы </a:t>
            </a:r>
            <a:r>
              <a:rPr lang="ru-RU" sz="3600">
                <a:latin typeface="Calibri" pitchFamily="34" charset="0"/>
              </a:rPr>
              <a:t>звуков не обозначают.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 rot="19657725">
            <a:off x="4643438" y="3762375"/>
            <a:ext cx="1581150" cy="1617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0235890">
            <a:off x="5510923" y="3296659"/>
            <a:ext cx="1830460" cy="187317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95256">
            <a:off x="6759575" y="3036888"/>
            <a:ext cx="1928813" cy="197326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sp>
        <p:nvSpPr>
          <p:cNvPr id="9" name="TextBox 8"/>
          <p:cNvSpPr txBox="1"/>
          <p:nvPr/>
        </p:nvSpPr>
        <p:spPr>
          <a:xfrm>
            <a:off x="739775" y="3125788"/>
            <a:ext cx="3459163" cy="70802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rgbClr val="0070C0"/>
                </a:solidFill>
                <a:latin typeface="+mn-lt"/>
                <a:cs typeface="+mn-cs"/>
              </a:rPr>
              <a:t>10</a:t>
            </a:r>
            <a:r>
              <a:rPr lang="en-GB" sz="4000" b="1" dirty="0">
                <a:solidFill>
                  <a:srgbClr val="0070C0"/>
                </a:solidFill>
                <a:latin typeface="+mn-lt"/>
                <a:cs typeface="+mn-cs"/>
              </a:rPr>
              <a:t> </a:t>
            </a:r>
            <a:r>
              <a:rPr lang="ru-RU" sz="4000" b="1" dirty="0">
                <a:solidFill>
                  <a:srgbClr val="0070C0"/>
                </a:solidFill>
                <a:latin typeface="+mn-lt"/>
                <a:cs typeface="+mn-cs"/>
              </a:rPr>
              <a:t>+ 21</a:t>
            </a:r>
            <a:r>
              <a:rPr lang="en-GB" sz="4000" b="1" dirty="0">
                <a:solidFill>
                  <a:srgbClr val="0070C0"/>
                </a:solidFill>
                <a:latin typeface="+mn-lt"/>
                <a:cs typeface="+mn-cs"/>
              </a:rPr>
              <a:t> </a:t>
            </a:r>
            <a:r>
              <a:rPr lang="ru-RU" sz="4000" b="1" dirty="0">
                <a:solidFill>
                  <a:srgbClr val="0070C0"/>
                </a:solidFill>
                <a:latin typeface="+mn-lt"/>
                <a:cs typeface="+mn-cs"/>
              </a:rPr>
              <a:t>+ </a:t>
            </a:r>
            <a:r>
              <a:rPr lang="be-BY" sz="4000" b="1" dirty="0">
                <a:solidFill>
                  <a:srgbClr val="0070C0"/>
                </a:solidFill>
                <a:latin typeface="+mn-lt"/>
                <a:cs typeface="+mn-cs"/>
              </a:rPr>
              <a:t>2 </a:t>
            </a:r>
            <a:r>
              <a:rPr lang="ru-RU" sz="4000" b="1" dirty="0">
                <a:solidFill>
                  <a:srgbClr val="0070C0"/>
                </a:solidFill>
                <a:latin typeface="+mn-lt"/>
                <a:cs typeface="+mn-cs"/>
              </a:rPr>
              <a:t>= </a:t>
            </a:r>
            <a:r>
              <a:rPr lang="ru-RU" sz="4000" b="1" dirty="0">
                <a:solidFill>
                  <a:srgbClr val="00B050"/>
                </a:solidFill>
                <a:latin typeface="+mn-lt"/>
                <a:cs typeface="+mn-cs"/>
              </a:rPr>
              <a:t>33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71550" y="5526088"/>
            <a:ext cx="7200900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e-BY" sz="4800" b="1" dirty="0">
                <a:solidFill>
                  <a:srgbClr val="00B050"/>
                </a:solidFill>
                <a:latin typeface="+mn-lt"/>
                <a:cs typeface="+mn-cs"/>
              </a:rPr>
              <a:t>Е, Ё, Ю, Я </a:t>
            </a:r>
            <a:r>
              <a:rPr lang="be-BY" sz="2400" b="1" dirty="0">
                <a:solidFill>
                  <a:srgbClr val="00B050"/>
                </a:solidFill>
                <a:latin typeface="+mn-lt"/>
                <a:cs typeface="+mn-cs"/>
              </a:rPr>
              <a:t>обозначают </a:t>
            </a:r>
            <a:r>
              <a:rPr lang="be-BY" sz="48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1</a:t>
            </a:r>
            <a:r>
              <a:rPr lang="be-BY" sz="2400" b="1" dirty="0">
                <a:solidFill>
                  <a:srgbClr val="00B050"/>
                </a:solidFill>
                <a:latin typeface="+mn-lt"/>
                <a:cs typeface="+mn-cs"/>
              </a:rPr>
              <a:t> или </a:t>
            </a:r>
            <a:r>
              <a:rPr lang="be-BY" sz="48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2</a:t>
            </a:r>
            <a:r>
              <a:rPr lang="be-BY" sz="2400" b="1" dirty="0">
                <a:solidFill>
                  <a:srgbClr val="00B050"/>
                </a:solidFill>
                <a:latin typeface="+mn-lt"/>
                <a:cs typeface="+mn-cs"/>
              </a:rPr>
              <a:t> звука!</a:t>
            </a:r>
            <a:endParaRPr lang="ru-RU" sz="2400" b="1" dirty="0">
              <a:solidFill>
                <a:srgbClr val="00B050"/>
              </a:solidFill>
              <a:latin typeface="+mn-lt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 spd="slow" advTm="4928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 animBg="1"/>
      <p:bldP spid="9" grpId="1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ordArt 2">
            <a:extLst>
              <a:ext uri="{FF2B5EF4-FFF2-40B4-BE49-F238E27FC236}">
                <a16:creationId xmlns:a16="http://schemas.microsoft.com/office/drawing/2014/main" id="{EC71FF1C-7DC7-B555-62F2-CA277B34D8D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907704" y="1556792"/>
            <a:ext cx="6038701" cy="344797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мы используем</a:t>
            </a:r>
          </a:p>
          <a:p>
            <a:pPr algn="ctr"/>
            <a:r>
              <a:rPr lang="ru-RU" sz="9600" b="1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АЛФАВИТ?</a:t>
            </a:r>
          </a:p>
        </p:txBody>
      </p:sp>
    </p:spTree>
    <p:extLst>
      <p:ext uri="{BB962C8B-B14F-4D97-AF65-F5344CB8AC3E}">
        <p14:creationId xmlns:p14="http://schemas.microsoft.com/office/powerpoint/2010/main" val="342994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2414588" y="549275"/>
            <a:ext cx="47196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latin typeface="Calibri" pitchFamily="34" charset="0"/>
              </a:rPr>
              <a:t>Для чего нужен алфавит?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296863"/>
            <a:ext cx="1808163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ая прямоугольная выноска 5"/>
          <p:cNvSpPr/>
          <p:nvPr/>
        </p:nvSpPr>
        <p:spPr>
          <a:xfrm>
            <a:off x="2228850" y="333375"/>
            <a:ext cx="4935538" cy="935038"/>
          </a:xfrm>
          <a:prstGeom prst="wedgeRoundRectCallout">
            <a:avLst>
              <a:gd name="adj1" fmla="val -58140"/>
              <a:gd name="adj2" fmla="val 43507"/>
              <a:gd name="adj3" fmla="val 16667"/>
            </a:avLst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547813" y="1517650"/>
            <a:ext cx="8123237" cy="39131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В алфавитном порядке: 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latin typeface="+mn-lt"/>
                <a:cs typeface="+mn-cs"/>
              </a:rPr>
              <a:t>ведутся классные журналы, 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+mn-lt"/>
                <a:cs typeface="+mn-cs"/>
              </a:rPr>
              <a:t>      составляются списки учащихся;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7030A0"/>
                </a:solidFill>
                <a:latin typeface="+mn-lt"/>
                <a:cs typeface="+mn-cs"/>
              </a:rPr>
              <a:t>расставляются книги в библиотеке; 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latin typeface="+mn-lt"/>
                <a:cs typeface="+mn-cs"/>
              </a:rPr>
              <a:t>хранятся медицинские карточки в больнице;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solidFill>
                  <a:srgbClr val="7030A0"/>
                </a:solidFill>
                <a:latin typeface="+mn-lt"/>
                <a:cs typeface="+mn-cs"/>
              </a:rPr>
              <a:t>составляются справочники и каталоги; 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2400" dirty="0">
                <a:latin typeface="+mn-lt"/>
                <a:cs typeface="+mn-cs"/>
              </a:rPr>
              <a:t>располагаются  слова в словарях </a:t>
            </a:r>
          </a:p>
        </p:txBody>
      </p:sp>
    </p:spTree>
    <p:custDataLst>
      <p:tags r:id="rId1"/>
    </p:custDataLst>
  </p:cSld>
  <p:clrMapOvr>
    <a:masterClrMapping/>
  </p:clrMapOvr>
  <p:transition spd="slow" advTm="1063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92163" y="304800"/>
            <a:ext cx="7712075" cy="769938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rgbClr val="00B050"/>
                </a:solidFill>
                <a:latin typeface="+mj-lt"/>
                <a:cs typeface="Times New Roman" pitchFamily="18" charset="0"/>
              </a:rPr>
              <a:t>Вставьте пропущенные буквы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81000" y="1219200"/>
            <a:ext cx="7848600" cy="37861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120000"/>
              <a:defRPr/>
            </a:pPr>
            <a:r>
              <a:rPr lang="ru-RU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а  б  </a:t>
            </a:r>
            <a:r>
              <a:rPr lang="ru-RU" sz="6000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г  </a:t>
            </a:r>
            <a:r>
              <a:rPr lang="ru-RU" sz="6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е  </a:t>
            </a:r>
            <a:r>
              <a:rPr lang="ru-RU" sz="6000" u="sng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ё</a:t>
            </a:r>
            <a:r>
              <a:rPr lang="ru-RU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ж  </a:t>
            </a:r>
            <a:r>
              <a:rPr lang="ru-RU" sz="6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и </a:t>
            </a:r>
            <a:r>
              <a:rPr lang="ru-RU" sz="6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6000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600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м  </a:t>
            </a:r>
            <a:r>
              <a:rPr lang="ru-RU" sz="6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о  </a:t>
            </a:r>
            <a:r>
              <a:rPr lang="ru-RU" sz="6000" u="sng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6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с  </a:t>
            </a:r>
            <a:r>
              <a:rPr lang="ru-RU" sz="6000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600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у  </a:t>
            </a:r>
            <a:r>
              <a:rPr lang="ru-RU" sz="6000" u="sng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600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6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6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ru-RU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ч  </a:t>
            </a:r>
            <a:r>
              <a:rPr lang="ru-RU" sz="6000" u="sng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6000" u="sng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щ</a:t>
            </a:r>
            <a:r>
              <a:rPr lang="ru-RU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6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ъ</a:t>
            </a:r>
            <a:r>
              <a:rPr lang="ru-RU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6000" u="sng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ы</a:t>
            </a:r>
            <a:r>
              <a:rPr lang="ru-RU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э  </a:t>
            </a:r>
            <a:r>
              <a:rPr lang="ru-RU" sz="6000" u="sng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ю</a:t>
            </a:r>
            <a:r>
              <a:rPr lang="ru-RU" sz="6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я</a:t>
            </a:r>
          </a:p>
        </p:txBody>
      </p:sp>
      <p:pic>
        <p:nvPicPr>
          <p:cNvPr id="20484" name="Picture 2" descr="E:\Рисунок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5381625"/>
            <a:ext cx="26479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E:\Рисунок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2209800"/>
            <a:ext cx="9445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E:\Рисунок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2209800"/>
            <a:ext cx="9445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E:\Рисунок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0" y="2209800"/>
            <a:ext cx="9445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E:\Рисунок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1219200"/>
            <a:ext cx="9445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E:\Рисунок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09800" y="1295400"/>
            <a:ext cx="9445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E:\Рисунок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0" y="3124200"/>
            <a:ext cx="9445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E:\Рисунок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09800" y="4038600"/>
            <a:ext cx="9445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E:\Рисунок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3048000"/>
            <a:ext cx="9445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E:\Рисунок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9000" y="3124200"/>
            <a:ext cx="9445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 descr="E:\Рисунок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0" y="2209800"/>
            <a:ext cx="9445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 advTm="4392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5401 0.5638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00" y="28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7 -0.025 L 0.2401 0.5861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00" y="30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1 -0.025 L 0.63021 0.438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00" y="23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0.01944 L 0.53021 0.4833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00" y="23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0.19011 0.4638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00" y="23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02657 0.47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0" y="2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 L 0.6651 0.3416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00" y="17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1.11111E-6 L 0.2151 0.3416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00" y="17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33  E" pathEditMode="relative" ptsTypes="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6151 0.20834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00" y="10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нутый угол 11"/>
          <p:cNvSpPr/>
          <p:nvPr/>
        </p:nvSpPr>
        <p:spPr>
          <a:xfrm>
            <a:off x="434975" y="3611563"/>
            <a:ext cx="3382963" cy="2913062"/>
          </a:xfrm>
          <a:prstGeom prst="foldedCorner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8175" y="168275"/>
            <a:ext cx="5327650" cy="31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55650" y="2609850"/>
            <a:ext cx="13716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rgbClr val="0070C0"/>
                </a:solidFill>
                <a:latin typeface="Calibri" pitchFamily="34" charset="0"/>
              </a:rPr>
              <a:t>Янова 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692275" y="3025775"/>
            <a:ext cx="22701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rgbClr val="0070C0"/>
                </a:solidFill>
                <a:latin typeface="Calibri" pitchFamily="34" charset="0"/>
              </a:rPr>
              <a:t>Молодцова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62400" y="3317875"/>
            <a:ext cx="1258888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rgbClr val="0070C0"/>
                </a:solidFill>
                <a:latin typeface="Calibri" pitchFamily="34" charset="0"/>
              </a:rPr>
              <a:t>Сенин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373688" y="3059113"/>
            <a:ext cx="11128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rgbClr val="0070C0"/>
                </a:solidFill>
                <a:latin typeface="Calibri" pitchFamily="34" charset="0"/>
              </a:rPr>
              <a:t>Гусев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734175" y="2733675"/>
            <a:ext cx="19859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rgbClr val="0070C0"/>
                </a:solidFill>
                <a:latin typeface="Calibri" pitchFamily="34" charset="0"/>
              </a:rPr>
              <a:t>Петухова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11188" y="3917950"/>
            <a:ext cx="1081087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>
                <a:solidFill>
                  <a:srgbClr val="0070C0"/>
                </a:solidFill>
                <a:latin typeface="Calibri" pitchFamily="34" charset="0"/>
              </a:rPr>
              <a:t>1.</a:t>
            </a:r>
          </a:p>
          <a:p>
            <a:r>
              <a:rPr lang="ru-RU" sz="2800" b="1" i="1">
                <a:solidFill>
                  <a:srgbClr val="0070C0"/>
                </a:solidFill>
                <a:latin typeface="Calibri" pitchFamily="34" charset="0"/>
              </a:rPr>
              <a:t>2.</a:t>
            </a:r>
          </a:p>
          <a:p>
            <a:r>
              <a:rPr lang="ru-RU" sz="2800" b="1" i="1">
                <a:solidFill>
                  <a:srgbClr val="0070C0"/>
                </a:solidFill>
                <a:latin typeface="Calibri" pitchFamily="34" charset="0"/>
              </a:rPr>
              <a:t>3.</a:t>
            </a:r>
          </a:p>
          <a:p>
            <a:r>
              <a:rPr lang="ru-RU" sz="2800" b="1" i="1">
                <a:solidFill>
                  <a:srgbClr val="0070C0"/>
                </a:solidFill>
                <a:latin typeface="Calibri" pitchFamily="34" charset="0"/>
              </a:rPr>
              <a:t>4.</a:t>
            </a:r>
          </a:p>
          <a:p>
            <a:r>
              <a:rPr lang="ru-RU" sz="2800" b="1" i="1">
                <a:solidFill>
                  <a:srgbClr val="0070C0"/>
                </a:solidFill>
                <a:latin typeface="Calibri" pitchFamily="34" charset="0"/>
              </a:rPr>
              <a:t>5</a:t>
            </a:r>
            <a:r>
              <a:rPr lang="ru-RU">
                <a:latin typeface="Calibri" pitchFamily="34" charset="0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 spd="slow" advTm="479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444 0.02223 L -0.42066 0.1180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19" y="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L -0.07691 0.1842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54" y="9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7037E-6 L -0.61268 0.28982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642" y="14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-0.26979 0.27801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90" y="1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85185E-6 L 0.08246 0.44444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15" y="2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" grpId="0"/>
      <p:bldP spid="6" grpId="1"/>
      <p:bldP spid="7" grpId="0"/>
      <p:bldP spid="7" grpId="1"/>
      <p:bldP spid="8" grpId="0"/>
      <p:bldP spid="8" grpId="1"/>
      <p:bldP spid="9" grpId="0" build="allAtOnce"/>
      <p:bldP spid="10" grpId="0"/>
      <p:bldP spid="10" grpId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8538" y="452438"/>
            <a:ext cx="4510087" cy="768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Физкультминутка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1447800"/>
            <a:ext cx="2592387" cy="19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26175" y="1576388"/>
            <a:ext cx="2652713" cy="20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68675" y="2781300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3933825"/>
            <a:ext cx="2592387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57925" y="3979863"/>
            <a:ext cx="2652713" cy="20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Shape">
            <a:hlinkClick r:id="" action="ppaction://media"/>
          </p:cNvPr>
          <p:cNvPicPr>
            <a:picLocks noChangeAspect="1"/>
          </p:cNvPicPr>
          <p:nvPr>
            <a:audioFile r:link="rId2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7596188" y="-81915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 advTm="4538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46)">
                                      <p:cBhvr>
                                        <p:cTn id="6" dur="7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E3AE363F-E0FD-0FB0-59C5-3D886F326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InfoUrok.ru</a:t>
            </a:r>
            <a:endParaRPr lang="ru-R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AD569D-9932-04CF-CD2B-39A44F8B48F2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149001"/>
            <a:ext cx="7920933" cy="719361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 eaLnBrk="1" hangingPunct="1">
              <a:defRPr/>
            </a:pPr>
            <a:r>
              <a:rPr lang="ru-RU" sz="3600" b="1" i="1" kern="1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stretch>
                    <a:fillRect/>
                  </a:stretch>
                </a:blipFill>
                <a:effectLst>
                  <a:outerShdw dist="107763" dir="18900000" algn="ctr" rotWithShape="0">
                    <a:srgbClr val="666699">
                      <a:alpha val="50000"/>
                    </a:srgbClr>
                  </a:outerShdw>
                </a:effectLst>
                <a:latin typeface="Bookman Old Style"/>
              </a:rPr>
              <a:t>Работа с учебником стр.82 </a:t>
            </a:r>
            <a:endParaRPr lang="ru-RU" sz="3600" b="1" i="1" kern="10" dirty="0">
              <a:ln w="25400">
                <a:solidFill>
                  <a:schemeClr val="tx1"/>
                </a:solidFill>
                <a:round/>
                <a:headEnd/>
                <a:tailEnd/>
              </a:ln>
              <a:blipFill dpi="0" rotWithShape="0">
                <a:blip r:embed="rId2"/>
                <a:srcRect/>
                <a:stretch>
                  <a:fillRect/>
                </a:stretch>
              </a:blipFill>
              <a:effectLst>
                <a:outerShdw dist="107763" dir="18900000" algn="ctr" rotWithShape="0">
                  <a:srgbClr val="666699">
                    <a:alpha val="50000"/>
                  </a:srgbClr>
                </a:outerShdw>
              </a:effectLst>
              <a:latin typeface="Bookman Old Style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FA0AF92-BE08-D7A8-8190-38F789196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00" y="784225"/>
            <a:ext cx="4343400" cy="607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212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15D56A-BC47-F176-EF83-D57441A59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28038"/>
            <a:ext cx="8229600" cy="1143000"/>
          </a:xfrm>
        </p:spPr>
        <p:txBody>
          <a:bodyPr/>
          <a:lstStyle/>
          <a:p>
            <a:r>
              <a:rPr lang="ru-RU" sz="2800" b="1" i="0" dirty="0">
                <a:solidFill>
                  <a:srgbClr val="0070C0"/>
                </a:solidFill>
                <a:effectLst/>
                <a:latin typeface="+mn-lt"/>
              </a:rPr>
              <a:t>Выбери группу слов, расположенных в алфавитном порядке и составь из них предложение</a:t>
            </a:r>
            <a:br>
              <a:rPr lang="ru-RU" sz="2800" b="1" i="0" dirty="0">
                <a:solidFill>
                  <a:srgbClr val="0070C0"/>
                </a:solidFill>
                <a:effectLst/>
                <a:latin typeface="+mn-lt"/>
              </a:rPr>
            </a:br>
            <a:endParaRPr lang="ru-RU" sz="28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670BEC-5ACB-9495-C09E-C851A5440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endParaRPr lang="ru-RU" b="0" i="0" dirty="0">
              <a:solidFill>
                <a:srgbClr val="181818"/>
              </a:solidFill>
              <a:effectLst/>
              <a:latin typeface="Open Sans" panose="020B0606030504020204" pitchFamily="34" charset="0"/>
            </a:endParaRPr>
          </a:p>
          <a:p>
            <a:pPr marL="0" indent="0" algn="l">
              <a:buNone/>
            </a:pPr>
            <a:r>
              <a:rPr lang="ru-RU" b="0" i="0" dirty="0">
                <a:solidFill>
                  <a:srgbClr val="181818"/>
                </a:solidFill>
                <a:effectLst/>
              </a:rPr>
              <a:t>1) Белые, летали, над, озеро, чайки.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181818"/>
                </a:solidFill>
                <a:effectLst/>
              </a:rPr>
              <a:t>2) Весёлые, бегали, по, ребятишки, берег.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33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1CC9E64-4CFD-254F-6952-31AA8B6C2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>
                <a:solidFill>
                  <a:srgbClr val="0070C0"/>
                </a:solidFill>
              </a:rPr>
              <a:t>Запишите название транспорта в алфавитном порядке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0EEA10-7558-F276-E31B-DF2C83F7A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95230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       Троллейбус, машина, автобус, самолёт, вертолёт, поезд, катер, паром, метро, пароход.</a:t>
            </a:r>
          </a:p>
        </p:txBody>
      </p:sp>
    </p:spTree>
    <p:extLst>
      <p:ext uri="{BB962C8B-B14F-4D97-AF65-F5344CB8AC3E}">
        <p14:creationId xmlns:p14="http://schemas.microsoft.com/office/powerpoint/2010/main" val="2366780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DC0152-799E-9264-C038-24898D624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solidFill>
                  <a:srgbClr val="0070C0"/>
                </a:solidFill>
              </a:rPr>
              <a:t>Запишите предложение. Подчеркните грамматическую основу и выпишите словосочетания.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39A1F6-3261-7112-0AD8-BB95CCFD5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09" y="1830387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    </a:t>
            </a:r>
            <a:r>
              <a:rPr lang="ru-RU" sz="5400" b="1" dirty="0">
                <a:solidFill>
                  <a:srgbClr val="00B050"/>
                </a:solidFill>
                <a:latin typeface="Propisi" panose="02000508030000020003" pitchFamily="2" charset="0"/>
              </a:rPr>
              <a:t>Н</a:t>
            </a:r>
            <a:r>
              <a:rPr lang="ru-RU" sz="5400" b="1" dirty="0">
                <a:solidFill>
                  <a:srgbClr val="002060"/>
                </a:solidFill>
                <a:latin typeface="Propisi" panose="02000508030000020003" pitchFamily="2" charset="0"/>
              </a:rPr>
              <a:t>а</a:t>
            </a:r>
            <a:r>
              <a:rPr lang="ru-RU" sz="5400" b="1" dirty="0">
                <a:solidFill>
                  <a:srgbClr val="00B050"/>
                </a:solidFill>
                <a:latin typeface="Propisi" panose="02000508030000020003" pitchFamily="2" charset="0"/>
              </a:rPr>
              <a:t>д</a:t>
            </a:r>
            <a:r>
              <a:rPr lang="ru-RU" sz="5400" b="1" dirty="0">
                <a:solidFill>
                  <a:srgbClr val="002060"/>
                </a:solidFill>
                <a:latin typeface="Propisi" panose="02000508030000020003" pitchFamily="2" charset="0"/>
              </a:rPr>
              <a:t> оз</a:t>
            </a:r>
            <a:r>
              <a:rPr lang="ru-RU" sz="5400" b="1" dirty="0">
                <a:solidFill>
                  <a:srgbClr val="00B050"/>
                </a:solidFill>
                <a:latin typeface="Propisi" panose="02000508030000020003" pitchFamily="2" charset="0"/>
              </a:rPr>
              <a:t>е</a:t>
            </a:r>
            <a:r>
              <a:rPr lang="ru-RU" sz="5400" b="1" dirty="0">
                <a:solidFill>
                  <a:srgbClr val="002060"/>
                </a:solidFill>
                <a:latin typeface="Propisi" panose="02000508030000020003" pitchFamily="2" charset="0"/>
              </a:rPr>
              <a:t>р</a:t>
            </a:r>
            <a:r>
              <a:rPr lang="ru-RU" sz="5400" b="1" dirty="0">
                <a:solidFill>
                  <a:srgbClr val="00B050"/>
                </a:solidFill>
                <a:latin typeface="Propisi" panose="02000508030000020003" pitchFamily="2" charset="0"/>
              </a:rPr>
              <a:t>о</a:t>
            </a:r>
            <a:r>
              <a:rPr lang="ru-RU" sz="5400" b="1" dirty="0">
                <a:solidFill>
                  <a:srgbClr val="002060"/>
                </a:solidFill>
                <a:latin typeface="Propisi" panose="02000508030000020003" pitchFamily="2" charset="0"/>
              </a:rPr>
              <a:t>м л</a:t>
            </a:r>
            <a:r>
              <a:rPr lang="ru-RU" sz="5400" b="1" dirty="0">
                <a:solidFill>
                  <a:srgbClr val="00B050"/>
                </a:solidFill>
                <a:latin typeface="Propisi" panose="02000508030000020003" pitchFamily="2" charset="0"/>
              </a:rPr>
              <a:t>е</a:t>
            </a:r>
            <a:r>
              <a:rPr lang="ru-RU" sz="5400" b="1" dirty="0">
                <a:solidFill>
                  <a:srgbClr val="002060"/>
                </a:solidFill>
                <a:latin typeface="Propisi" panose="02000508030000020003" pitchFamily="2" charset="0"/>
              </a:rPr>
              <a:t>тали белые </a:t>
            </a:r>
            <a:r>
              <a:rPr lang="ru-RU" sz="5400" b="1" dirty="0">
                <a:solidFill>
                  <a:srgbClr val="00B050"/>
                </a:solidFill>
                <a:latin typeface="Propisi" panose="02000508030000020003" pitchFamily="2" charset="0"/>
              </a:rPr>
              <a:t>ча</a:t>
            </a:r>
            <a:r>
              <a:rPr lang="ru-RU" sz="5400" b="1" dirty="0">
                <a:solidFill>
                  <a:srgbClr val="002060"/>
                </a:solidFill>
                <a:latin typeface="Propisi" panose="02000508030000020003" pitchFamily="2" charset="0"/>
              </a:rPr>
              <a:t>йки</a:t>
            </a:r>
            <a:r>
              <a:rPr lang="ru-RU" sz="5400" b="1" dirty="0">
                <a:solidFill>
                  <a:srgbClr val="00B050"/>
                </a:solidFill>
                <a:latin typeface="Propisi" panose="02000508030000020003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156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17F038E-B011-97AC-D582-C00032510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InfoUrok.ru</a:t>
            </a:r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AF54E0-7B8E-CA26-B8EE-324C9B77EBF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     </a:t>
            </a:r>
            <a:endParaRPr lang="ru-RU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1EACA7F-7239-D458-5BB5-E662D938E890}"/>
              </a:ext>
            </a:extLst>
          </p:cNvPr>
          <p:cNvSpPr txBox="1">
            <a:spLocks/>
          </p:cNvSpPr>
          <p:nvPr/>
        </p:nvSpPr>
        <p:spPr bwMode="auto">
          <a:xfrm>
            <a:off x="611188" y="18891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rgbClr val="0070C0"/>
                </a:solidFill>
              </a:rPr>
              <a:t>Выполни фонетический разбор слова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2690CA3-3DF4-7360-DA90-EE9277FD9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2150"/>
            <a:ext cx="9115425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6C4F3E-DFC1-5E82-CC8B-1142AF23A56E}"/>
              </a:ext>
            </a:extLst>
          </p:cNvPr>
          <p:cNvSpPr txBox="1"/>
          <p:nvPr/>
        </p:nvSpPr>
        <p:spPr>
          <a:xfrm>
            <a:off x="179512" y="1844824"/>
            <a:ext cx="464233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ru-RU" altLang="ru-RU" sz="4400" b="1" dirty="0">
                <a:solidFill>
                  <a:srgbClr val="002060"/>
                </a:solidFill>
                <a:latin typeface="Propisi" panose="02000508030000020003" pitchFamily="2" charset="0"/>
              </a:rPr>
              <a:t>Чайки</a:t>
            </a:r>
            <a:r>
              <a:rPr lang="ru-RU" altLang="ru-RU" sz="4400" dirty="0"/>
              <a:t> </a:t>
            </a:r>
            <a:r>
              <a:rPr lang="ru-RU" altLang="ru-RU" sz="4400" dirty="0">
                <a:solidFill>
                  <a:srgbClr val="002060"/>
                </a:solidFill>
              </a:rPr>
              <a:t>-</a:t>
            </a:r>
            <a:r>
              <a:rPr lang="ru-RU" altLang="ru-RU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17165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</a:rPr>
              <a:t>Расшифруйте слово, 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</a:rPr>
              <a:t>подставив нужную букву алфавита</a:t>
            </a:r>
          </a:p>
        </p:txBody>
      </p:sp>
      <p:sp>
        <p:nvSpPr>
          <p:cNvPr id="24579" name="TextBox 4"/>
          <p:cNvSpPr txBox="1">
            <a:spLocks noChangeArrowheads="1"/>
          </p:cNvSpPr>
          <p:nvPr/>
        </p:nvSpPr>
        <p:spPr bwMode="auto">
          <a:xfrm>
            <a:off x="1331913" y="2565400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71550" y="1884363"/>
            <a:ext cx="74898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 b="1">
                <a:solidFill>
                  <a:srgbClr val="0070C0"/>
                </a:solidFill>
                <a:latin typeface="Calibri" pitchFamily="34" charset="0"/>
              </a:rPr>
              <a:t>14, 16, 13, 16, 5, 24, 29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49500" y="3794125"/>
            <a:ext cx="6648450" cy="1447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spc="1000" dirty="0">
                <a:solidFill>
                  <a:srgbClr val="FFC000"/>
                </a:solidFill>
                <a:latin typeface="+mn-lt"/>
                <a:cs typeface="+mn-cs"/>
              </a:rPr>
              <a:t>МОЛОДЦЫ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3433763"/>
            <a:ext cx="2087563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 advTm="3137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6" grpId="0"/>
      <p:bldP spid="6" grpId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Three-customer-group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628775"/>
            <a:ext cx="7775575" cy="329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dirty="0">
                <a:latin typeface="Times New Roman" pitchFamily="18" charset="0"/>
                <a:cs typeface="Times New Roman" pitchFamily="18" charset="0"/>
              </a:rPr>
              <a:t>Домашнее задание</a:t>
            </a:r>
          </a:p>
        </p:txBody>
      </p:sp>
      <p:sp>
        <p:nvSpPr>
          <p:cNvPr id="2662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4400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Стр.83 упр.125</a:t>
            </a:r>
          </a:p>
        </p:txBody>
      </p:sp>
      <p:pic>
        <p:nvPicPr>
          <p:cNvPr id="26627" name="Picture 4" descr="pho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51500" y="3429000"/>
            <a:ext cx="3170238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a114d61b84833e6a35cac21904f9c4bbde49a6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5|2.9|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8|15.8|1.5|7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6|7.5|6.7|3|6.8|13.1|14.9|8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|3.6|3.6|2.9|3|2.5|2.5|2.7|3.1|2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6|2.1|2.8|2.5|2.4|5.8|12|0.7|2.6|3|2.2|2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5|2.3|13.7|1.5|0.9|12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6.4|15.7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28575">
          <a:solidFill>
            <a:schemeClr val="tx1">
              <a:lumMod val="50000"/>
              <a:lumOff val="5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7022</TotalTime>
  <Words>465</Words>
  <Application>Microsoft Office PowerPoint</Application>
  <PresentationFormat>Экран (4:3)</PresentationFormat>
  <Paragraphs>71</Paragraphs>
  <Slides>20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Bookman Old Style</vt:lpstr>
      <vt:lpstr>Calibri</vt:lpstr>
      <vt:lpstr>Open Sans</vt:lpstr>
      <vt:lpstr>Propisi</vt:lpstr>
      <vt:lpstr>Times New Roman</vt:lpstr>
      <vt:lpstr>Trebuchet MS</vt:lpstr>
      <vt:lpstr>Тема Office</vt:lpstr>
      <vt:lpstr>Презентация PowerPoint</vt:lpstr>
      <vt:lpstr>Презентация PowerPoint</vt:lpstr>
      <vt:lpstr>Минутка чистописания</vt:lpstr>
      <vt:lpstr>Словарная работа</vt:lpstr>
      <vt:lpstr>Создатели славянской азбуки Кирилл и Мефодий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Выбери группу слов, расположенных в алфавитном порядке и составь из них предложение </vt:lpstr>
      <vt:lpstr>Запишите название транспорта в алфавитном порядке</vt:lpstr>
      <vt:lpstr>Запишите предложение. Подчеркните грамматическую основу и выпишите словосочетания.</vt:lpstr>
      <vt:lpstr>Презентация PowerPoint</vt:lpstr>
      <vt:lpstr>Презентация PowerPoint</vt:lpstr>
      <vt:lpstr>Презентация PowerPoint</vt:lpstr>
      <vt:lpstr>Домашнее задание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Раздва Тричетыре Пякть</dc:title>
  <dc:creator>Katlianik</dc:creator>
  <cp:lastModifiedBy>Оксана Шафикова</cp:lastModifiedBy>
  <cp:revision>351</cp:revision>
  <dcterms:created xsi:type="dcterms:W3CDTF">2011-12-08T07:08:27Z</dcterms:created>
  <dcterms:modified xsi:type="dcterms:W3CDTF">2023-03-19T16:08:11Z</dcterms:modified>
</cp:coreProperties>
</file>