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85" r:id="rId6"/>
    <p:sldId id="290" r:id="rId7"/>
    <p:sldId id="260" r:id="rId8"/>
    <p:sldId id="261" r:id="rId9"/>
    <p:sldId id="264" r:id="rId10"/>
    <p:sldId id="265" r:id="rId11"/>
    <p:sldId id="286" r:id="rId12"/>
    <p:sldId id="284" r:id="rId13"/>
    <p:sldId id="262" r:id="rId14"/>
    <p:sldId id="263" r:id="rId15"/>
    <p:sldId id="287" r:id="rId16"/>
    <p:sldId id="289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6327" autoAdjust="0"/>
    <p:restoredTop sz="87861" autoAdjust="0"/>
  </p:normalViewPr>
  <p:slideViewPr>
    <p:cSldViewPr>
      <p:cViewPr>
        <p:scale>
          <a:sx n="142" d="100"/>
          <a:sy n="142" d="100"/>
        </p:scale>
        <p:origin x="-162" y="17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EC5A40-C460-43E9-A502-E4929C3D1902}" type="datetimeFigureOut">
              <a:rPr lang="ru-RU" smtClean="0"/>
              <a:pPr/>
              <a:t>31.10.2020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F59458-0582-4142-8F99-72ED928953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www.arinasorokina.ru/wp-content/uploads/2011/10/ramka-photoshop-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AutoShape 4" descr="https://www.arinasorokina.ru/wp-content/uploads/2011/10/ramka-photoshop-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6" name="Рисунок 5" descr="ramka-photoshop-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00034" y="571480"/>
            <a:ext cx="8001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Государственное бюджетное профессиональное образовательное  учреждение</a:t>
            </a:r>
            <a:endParaRPr lang="ru-RU" sz="1600" dirty="0" smtClean="0">
              <a:latin typeface="Arial" pitchFamily="34" charset="0"/>
            </a:endParaRPr>
          </a:p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«Челябинский техникум промышленности и городского хозяйства </a:t>
            </a:r>
          </a:p>
          <a:p>
            <a:pPr lvl="0" indent="5397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имени Я.П. Осадчего»</a:t>
            </a:r>
            <a:endParaRPr lang="ru-RU" sz="1600" dirty="0" smtClean="0"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572132" y="4857760"/>
            <a:ext cx="29289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Преподаватель: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Савенкова Елена Павловна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2285992"/>
            <a:ext cx="5572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Тема: Здоровье и здоровый образ жизни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749-2-1024x674.jpg"/>
          <p:cNvPicPr/>
          <p:nvPr/>
        </p:nvPicPr>
        <p:blipFill>
          <a:blip r:embed="rId3"/>
          <a:srcRect t="4348" r="48593"/>
          <a:stretch>
            <a:fillRect/>
          </a:stretch>
        </p:blipFill>
        <p:spPr>
          <a:xfrm>
            <a:off x="6143636" y="2143116"/>
            <a:ext cx="2143140" cy="27358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0034" y="1500174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ОБЕСПЕЧЕНИЕ ЛИЧНОЙ БЕЗОПАСНОСТИ И СОХРАНЕНИЕ ЗДОРОВЬЯ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0100" y="785794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это бесценный дар, который дан человеку самой природой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105835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«Здоровому – все здорово!»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24749"/>
          </a:xfrm>
          <a:prstGeom prst="rect">
            <a:avLst/>
          </a:prstGeom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071670" y="214290"/>
            <a:ext cx="6572296" cy="4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85728"/>
            <a:ext cx="7643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это полное физическое, духовное, умственное и социальное благополучие;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1571612"/>
            <a:ext cx="7786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–это нормальное функционирование организма в системе «человек- окружающая среда»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214686"/>
            <a:ext cx="7786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это умение приспосабливаться к постоянно меняющимся условиям существования в окружающей среде;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857760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это отсутствие болезни;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5500702"/>
            <a:ext cx="78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это способность к полноценному выполнению основных социальных функций.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8662" y="2857496"/>
            <a:ext cx="7929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 - ЭТО…?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11" name="Рисунок 10" descr="image014_3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357166"/>
            <a:ext cx="2422920" cy="17621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786" y="2214554"/>
            <a:ext cx="778674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состояние полного физического, духовного и социального благополучия, а не только отсутствие болезней и физических дефектов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Устав Всемирной организации здравоохранения (ВОЗ)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pic>
        <p:nvPicPr>
          <p:cNvPr id="5" name="Picture 4" descr="C:\Users\a\Desktop\карт\img4[1].jpg"/>
          <p:cNvPicPr>
            <a:picLocks noChangeAspect="1" noChangeArrowheads="1"/>
          </p:cNvPicPr>
          <p:nvPr/>
        </p:nvPicPr>
        <p:blipFill>
          <a:blip r:embed="rId3"/>
          <a:srcRect l="5505" t="4598" r="2752" b="5715"/>
          <a:stretch>
            <a:fillRect/>
          </a:stretch>
        </p:blipFill>
        <p:spPr>
          <a:xfrm>
            <a:off x="760573" y="0"/>
            <a:ext cx="7883393" cy="6643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44018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214290"/>
          <a:ext cx="8429685" cy="6320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64"/>
                <a:gridCol w="1143008"/>
                <a:gridCol w="5286413"/>
              </a:tblGrid>
              <a:tr h="121444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Факторы влияющие на здоровье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Удельный вес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Факторы риска</a:t>
                      </a:r>
                      <a:endParaRPr lang="ru-RU" dirty="0"/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Наследственность</a:t>
                      </a:r>
                      <a:r>
                        <a:rPr lang="ru-RU" dirty="0" smtClean="0"/>
                        <a:t> (Биологические факторы)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Предрасположенность к наследственным</a:t>
                      </a:r>
                      <a:r>
                        <a:rPr lang="ru-RU" baseline="0" dirty="0" smtClean="0"/>
                        <a:t> заболеваниям</a:t>
                      </a:r>
                      <a:endParaRPr lang="ru-RU" dirty="0"/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Окружающая среда </a:t>
                      </a:r>
                      <a:r>
                        <a:rPr lang="ru-RU" dirty="0" smtClean="0"/>
                        <a:t>(природная, техногенная</a:t>
                      </a:r>
                      <a:r>
                        <a:rPr lang="ru-RU" smtClean="0"/>
                        <a:t>, </a:t>
                      </a:r>
                      <a:r>
                        <a:rPr lang="ru-RU" baseline="0" smtClean="0"/>
                        <a:t> </a:t>
                      </a:r>
                      <a:r>
                        <a:rPr lang="ru-RU" smtClean="0"/>
                        <a:t>социальная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Загрязнение атмосферы, гидросферы, литосферы. Резкая смена климата. Электромагнитные и другие излучения.</a:t>
                      </a:r>
                      <a:endParaRPr lang="ru-RU" dirty="0"/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dirty="0" smtClean="0"/>
                        <a:t>Служба здоровья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Неэффективность профилактических мероприятий. Низкое качество медицинской помощи. Несвоевременность.</a:t>
                      </a:r>
                      <a:endParaRPr lang="ru-RU" dirty="0"/>
                    </a:p>
                  </a:txBody>
                  <a:tcPr/>
                </a:tc>
              </a:tr>
              <a:tr h="1214446">
                <a:tc>
                  <a:txBody>
                    <a:bodyPr/>
                    <a:lstStyle/>
                    <a:p>
                      <a:r>
                        <a:rPr lang="ru-RU" dirty="0" smtClean="0"/>
                        <a:t>Индивидуальный образ жизни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Вредные привычки, Несбалансированное питание, вредные условия труда, стресс,</a:t>
                      </a:r>
                      <a:r>
                        <a:rPr lang="ru-RU" baseline="0" dirty="0" smtClean="0"/>
                        <a:t> одиночество, плохие материально-бытовые условия и т.д.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pic>
        <p:nvPicPr>
          <p:cNvPr id="5" name="Рисунок 4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729059"/>
          <a:ext cx="7715304" cy="5881189"/>
        </p:xfrm>
        <a:graphic>
          <a:graphicData uri="http://schemas.openxmlformats.org/drawingml/2006/table">
            <a:tbl>
              <a:tblPr/>
              <a:tblGrid>
                <a:gridCol w="1928826"/>
                <a:gridCol w="3214710"/>
                <a:gridCol w="2571768"/>
              </a:tblGrid>
              <a:tr h="3424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Сфера влияния факторов</a:t>
                      </a:r>
                      <a:endParaRPr lang="ru-RU" sz="1400" dirty="0"/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Факторы</a:t>
                      </a:r>
                      <a:endParaRPr lang="ru-RU" sz="1400" dirty="0"/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Укрепляющие здоровье</a:t>
                      </a:r>
                      <a:endParaRPr lang="ru-RU" sz="1400" dirty="0"/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Ухудшающие здоровье</a:t>
                      </a:r>
                      <a:endParaRPr lang="ru-RU" sz="1400" dirty="0"/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560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Генетические (15-20%)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Здоровая наследственность. Отсутствие морфо- функциональных предпосылок возникновения заболеваний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Наследственные заболевания и нарушения. Наследственная предрасположенность к заболеваниям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7761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Состояние окружающей среды (20-25%)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Хорошие бытовые и производственные условия, благоприятные климатические и природные условия, экологически благоприятная среда обитания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Вредные условия быта и производства, неблагоприятные климатические и природные условия, нарушение экологической обстановки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79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Медицинское обеспечение (10-15%)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Медицинский скрининг, высокий уровень профилактических мероприятий, своевременная и полноценная медицинская помощь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Отсутствие постоянного медицинского контроля за динамикой здоровья, низкий уровень первичной профилактики, некачественное медицинское обслуживание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9025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Условия и образ жизни (50-55%)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/>
                        <a:t>Рациональная организация жизнедеятельности, оседлый образ жизни, адекватная двигательная активность, социальный и психологический комфорт. полноценное и рациональное питание, отсутствие вредных привычек, валеологическое образование и пр.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Отсутствие рационального режима жизнедеятельности, миграционные процессы, </a:t>
                      </a:r>
                      <a:r>
                        <a:rPr lang="ru-RU" sz="1400" dirty="0" err="1"/>
                        <a:t>гипо</a:t>
                      </a:r>
                      <a:r>
                        <a:rPr lang="ru-RU" sz="1400" dirty="0"/>
                        <a:t>- или </a:t>
                      </a:r>
                      <a:r>
                        <a:rPr lang="ru-RU" sz="1400" dirty="0" err="1"/>
                        <a:t>гипердинамия</a:t>
                      </a:r>
                      <a:r>
                        <a:rPr lang="ru-RU" sz="1400" dirty="0"/>
                        <a:t>, социальный и психологический дискомфорт. неправильное питание, вредные привычки, недостаточный уровень </a:t>
                      </a:r>
                      <a:r>
                        <a:rPr lang="ru-RU" sz="1400" dirty="0" err="1"/>
                        <a:t>валеологических</a:t>
                      </a:r>
                      <a:r>
                        <a:rPr lang="ru-RU" sz="1400" dirty="0"/>
                        <a:t> знаний</a:t>
                      </a:r>
                    </a:p>
                  </a:txBody>
                  <a:tcPr marL="25560" marR="25560" marT="12780" marB="12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71670" y="214290"/>
            <a:ext cx="4865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Факторы, влияющие на здоровье человека 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57220" y="214293"/>
          <a:ext cx="7786745" cy="6643707"/>
        </p:xfrm>
        <a:graphic>
          <a:graphicData uri="http://schemas.openxmlformats.org/drawingml/2006/table">
            <a:tbl>
              <a:tblPr/>
              <a:tblGrid>
                <a:gridCol w="2214582"/>
                <a:gridCol w="1071570"/>
                <a:gridCol w="1643074"/>
                <a:gridCol w="1300170"/>
                <a:gridCol w="1557349"/>
              </a:tblGrid>
              <a:tr h="369095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Заболевание, травмы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Неблагоприятные факторы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95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образ жизни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генетический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внешняя среда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медицинское обеспечение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9559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Ишемическая болезнь сердца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95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Рак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95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Диабет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915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Пневмония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915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Цирроз печени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915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Самоубийства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9559">
                <a:tc>
                  <a:txBody>
                    <a:bodyPr/>
                    <a:lstStyle/>
                    <a:p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Транспортный травматизм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85786" y="476672"/>
            <a:ext cx="7746654" cy="4381088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 жизни человека, его поведение и мышление, обеспечивающие охрану и укрепление здоровья называют </a:t>
            </a:r>
            <a:r>
              <a:rPr lang="ru-RU" sz="3200" dirty="0" smtClean="0">
                <a:solidFill>
                  <a:srgbClr val="002060"/>
                </a:solidFill>
              </a:rPr>
              <a:t>ЗДОРОВЫМ ОБРАЗОМ ЖИЗНИ  (ЗОЖ)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7224" y="714356"/>
            <a:ext cx="78581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ЗОЖ-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это максимальное количество биологических и социально целесообразных форм и способов жизнедеятельности, адекватных потребностям и возможностям индивида, осознанно реализуемых им, обеспечивающих формирование, сохранение и укрепление здоровья, способность к продлению рода и достижению активного долголетия (А.В. Виноградов, А. К.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Мазепов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1997);</a:t>
            </a: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ЗОЖ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это типичные и существенные для данной общественно- экономической формации формы жизнедеятельности людей, укрепляющие адаптивные возможности организма человека, способствующие полноценному выполнению им социальных функций и достижению активного долголетия (Д.А.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Изуткин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2005);</a:t>
            </a: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ЗОЖ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это способ жизнедеятельности, направленный на сохранение и улучшение здоровья людей как условия и предпосылки существования и развития других сторон образа жизни (Ю.Л.Лисицын, 1982);</a:t>
            </a: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ЗОЖ-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поведение, базирующееся на научно обоснованных санитарно-гигиенических нормативах, направленных на сохранение и укрепление здоровья (Р.Г.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Оганов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1994).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357166"/>
            <a:ext cx="757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Можно привести несколько определений здорового образа жизни (ЗОЖ):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8662" y="1142984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Здоровый образ жизни (3ОЖ)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это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рационально организованный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трудовой, активный,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основанный на принципах нравственности способ существования, защищающий от неблагоприятных воздействий окружающей среды и позволяющий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глубокой старости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сохранять физическое, психическое и нравственное здоровье.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52637" y="404664"/>
            <a:ext cx="6254750" cy="6477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Компоненты здоровья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1907704" y="2251294"/>
            <a:ext cx="5544616" cy="3409954"/>
          </a:xfrm>
          <a:prstGeom prst="triangle">
            <a:avLst>
              <a:gd name="adj" fmla="val 50976"/>
            </a:avLst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8544231">
            <a:off x="1899180" y="3503337"/>
            <a:ext cx="2556612" cy="375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психическое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0012" y="5854454"/>
            <a:ext cx="2412148" cy="3828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3033941">
            <a:off x="4978014" y="3435931"/>
            <a:ext cx="2727016" cy="489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нравственное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9665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1"/>
            <a:ext cx="9144000" cy="682474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39552" y="332656"/>
            <a:ext cx="8208911" cy="231052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ФИЗИЧЕСКОЕ ЗДОРОВЬЕ – это естественное </a:t>
            </a:r>
            <a:r>
              <a:rPr lang="ru-RU" sz="32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состояние организма, обусловленное его нормальным функционированием (здоровье тела)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64" y="2500306"/>
            <a:ext cx="87154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Зависит от: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двигательной активности;</a:t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рационального питания;</a:t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соблюдения правил личной гигиены;</a:t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безопасного поведения в повседневной жизни;</a:t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оптимального сочетания умственного и физического труда;</a:t>
            </a:r>
            <a:b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умения отдыхать.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7584" y="332656"/>
            <a:ext cx="7560840" cy="416791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ПСИХИЧЕСКОЕ ЗДОРОВЬЕ зависящее от состояния головного мозга, характеризуется уровнем и качеством мышления, развитием внимания и памяти, степенью эмоциональной устойчивости, развитием волевых качеств. (здоровье его разума)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8662" y="357166"/>
            <a:ext cx="77153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НРАВСТВЕННОЕ ЗДОРОВЬЕ  определяется теми моральными принципами, которые являются основой социальной жизни человека, т.е. жизни в определенном человеческом обществе.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662" y="3643314"/>
            <a:ext cx="75009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Признаки: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Сознательное отношение к труду;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Стремление овладеть сокровищами культуры;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Активное неприятие нравов и привычек, противоречащих нормальному образу жизни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5715016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Нравственное здоровье считается высшей мерой общечеловеческих качеств, которые и делают человека настоящим гражданином.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n-dlya-prezentacii-bloknot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25"/>
            <a:ext cx="9144000" cy="6824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28992" y="2214554"/>
            <a:ext cx="53578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Рисунок 4" descr="9969167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785794"/>
            <a:ext cx="3810000" cy="4762500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1082</TotalTime>
  <Words>754</Words>
  <Application>Microsoft Office PowerPoint</Application>
  <PresentationFormat>Экран (4:3)</PresentationFormat>
  <Paragraphs>114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Компоненты здоровья</vt:lpstr>
      <vt:lpstr>Слайд 13</vt:lpstr>
      <vt:lpstr>Слайд 14</vt:lpstr>
      <vt:lpstr>Слайд 15</vt:lpstr>
      <vt:lpstr>Слайд 16</vt:lpstr>
      <vt:lpstr>Слайд 17</vt:lpstr>
    </vt:vector>
  </TitlesOfParts>
  <Company>ЧТПиГХ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uchitel</dc:creator>
  <cp:lastModifiedBy>uchitel</cp:lastModifiedBy>
  <cp:revision>68</cp:revision>
  <dcterms:created xsi:type="dcterms:W3CDTF">2017-04-13T07:47:50Z</dcterms:created>
  <dcterms:modified xsi:type="dcterms:W3CDTF">2020-10-31T05:11:27Z</dcterms:modified>
</cp:coreProperties>
</file>