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91" r:id="rId2"/>
    <p:sldId id="292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83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87861" autoAdjust="0"/>
  </p:normalViewPr>
  <p:slideViewPr>
    <p:cSldViewPr>
      <p:cViewPr varScale="1">
        <p:scale>
          <a:sx n="48" d="100"/>
          <a:sy n="48" d="100"/>
        </p:scale>
        <p:origin x="1038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A8EC5A40-C460-43E9-A502-E4929C3D1902}" type="datetimeFigureOut">
              <a:rPr lang="ru-RU" smtClean="0"/>
              <a:pPr/>
              <a:t>08.04.2023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83F59458-0582-4142-8F99-72ED9289533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C5A40-C460-43E9-A502-E4929C3D1902}" type="datetimeFigureOut">
              <a:rPr lang="ru-RU" smtClean="0"/>
              <a:pPr/>
              <a:t>08.04.2023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59458-0582-4142-8F99-72ED9289533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A8EC5A40-C460-43E9-A502-E4929C3D1902}" type="datetimeFigureOut">
              <a:rPr lang="ru-RU" smtClean="0"/>
              <a:pPr/>
              <a:t>08.04.2023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83F59458-0582-4142-8F99-72ED9289533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C5A40-C460-43E9-A502-E4929C3D1902}" type="datetimeFigureOut">
              <a:rPr lang="ru-RU" smtClean="0"/>
              <a:pPr/>
              <a:t>08.04.2023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59458-0582-4142-8F99-72ED9289533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C5A40-C460-43E9-A502-E4929C3D1902}" type="datetimeFigureOut">
              <a:rPr lang="ru-RU" smtClean="0"/>
              <a:pPr/>
              <a:t>08.04.2023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59458-0582-4142-8F99-72ED9289533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C5A40-C460-43E9-A502-E4929C3D1902}" type="datetimeFigureOut">
              <a:rPr lang="ru-RU" smtClean="0"/>
              <a:pPr/>
              <a:t>08.04.2023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59458-0582-4142-8F99-72ED9289533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C5A40-C460-43E9-A502-E4929C3D1902}" type="datetimeFigureOut">
              <a:rPr lang="ru-RU" smtClean="0"/>
              <a:pPr/>
              <a:t>08.04.2023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59458-0582-4142-8F99-72ED9289533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C5A40-C460-43E9-A502-E4929C3D1902}" type="datetimeFigureOut">
              <a:rPr lang="ru-RU" smtClean="0"/>
              <a:pPr/>
              <a:t>08.04.2023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59458-0582-4142-8F99-72ED9289533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C5A40-C460-43E9-A502-E4929C3D1902}" type="datetimeFigureOut">
              <a:rPr lang="ru-RU" smtClean="0"/>
              <a:pPr/>
              <a:t>08.04.2023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59458-0582-4142-8F99-72ED9289533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C5A40-C460-43E9-A502-E4929C3D1902}" type="datetimeFigureOut">
              <a:rPr lang="ru-RU" smtClean="0"/>
              <a:pPr/>
              <a:t>08.04.2023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59458-0582-4142-8F99-72ED9289533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C5A40-C460-43E9-A502-E4929C3D1902}" type="datetimeFigureOut">
              <a:rPr lang="ru-RU" smtClean="0"/>
              <a:pPr/>
              <a:t>08.04.2023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59458-0582-4142-8F99-72ED9289533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  <p:transition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8EC5A40-C460-43E9-A502-E4929C3D1902}" type="datetimeFigureOut">
              <a:rPr lang="ru-RU" smtClean="0"/>
              <a:pPr/>
              <a:t>08.04.2023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3F59458-0582-4142-8F99-72ED9289533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pull/>
  </p:transition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ramka-photoshop-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50133" y="2060848"/>
            <a:ext cx="66437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/>
              <a:t>Савенкова Елена Павловна</a:t>
            </a:r>
            <a:endParaRPr lang="ru-RU" sz="4400" dirty="0"/>
          </a:p>
        </p:txBody>
      </p:sp>
    </p:spTree>
  </p:cSld>
  <p:clrMapOvr>
    <a:masterClrMapping/>
  </p:clrMapOvr>
  <p:transition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ramka-photoshop-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71670" y="1000108"/>
            <a:ext cx="185738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О-</a:t>
            </a:r>
          </a:p>
          <a:p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Б-</a:t>
            </a:r>
          </a:p>
          <a:p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ru-RU" sz="7200" dirty="0" smtClean="0"/>
              <a:t>-</a:t>
            </a:r>
            <a:endParaRPr lang="ru-RU" sz="7200" dirty="0"/>
          </a:p>
        </p:txBody>
      </p:sp>
    </p:spTree>
  </p:cSld>
  <p:clrMapOvr>
    <a:masterClrMapping/>
  </p:clrMapOvr>
  <p:transition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https://www.arinasorokina.ru/wp-content/uploads/2011/10/ramka-photoshop-4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8" name="AutoShape 4" descr="https://www.arinasorokina.ru/wp-content/uploads/2011/10/ramka-photoshop-4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6" name="Рисунок 5" descr="ramka-photoshop-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500034" y="571480"/>
            <a:ext cx="800105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Государственное бюджетное профессиональное образовательное  учреждение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5397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«Челябинский техн</a:t>
            </a: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икум промышленности и городского хозяйства </a:t>
            </a:r>
          </a:p>
          <a:p>
            <a:pPr marL="0" marR="0" lvl="0" indent="5397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имени Я.П. Осадчего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5572132" y="4857760"/>
            <a:ext cx="29289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Преподаватель: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53975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Савенкова Елена Павловна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00100" y="2357430"/>
            <a:ext cx="54292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Тема: Введение в дисциплину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img749-2-1024x674.jpg"/>
          <p:cNvPicPr/>
          <p:nvPr/>
        </p:nvPicPr>
        <p:blipFill>
          <a:blip r:embed="rId3"/>
          <a:srcRect t="4348" r="48593"/>
          <a:stretch>
            <a:fillRect/>
          </a:stretch>
        </p:blipFill>
        <p:spPr>
          <a:xfrm>
            <a:off x="6143636" y="2143116"/>
            <a:ext cx="2143140" cy="2735845"/>
          </a:xfrm>
          <a:prstGeom prst="rect">
            <a:avLst/>
          </a:prstGeom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fon-dlya-prezentacii-bloknot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25"/>
            <a:ext cx="9144000" cy="6824749"/>
          </a:xfrm>
          <a:prstGeom prst="rect">
            <a:avLst/>
          </a:prstGeom>
        </p:spPr>
      </p:pic>
      <p:pic>
        <p:nvPicPr>
          <p:cNvPr id="11" name="Рисунок 10" descr="image014_31.gif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29388" y="357166"/>
            <a:ext cx="2422920" cy="1762124"/>
          </a:xfrm>
          <a:prstGeom prst="rect">
            <a:avLst/>
          </a:prstGeom>
        </p:spPr>
      </p:pic>
      <p:pic>
        <p:nvPicPr>
          <p:cNvPr id="6" name="Рисунок 5" descr="img749-2-1024x674.jpg"/>
          <p:cNvPicPr/>
          <p:nvPr/>
        </p:nvPicPr>
        <p:blipFill>
          <a:blip r:embed="rId4"/>
          <a:srcRect t="4348" r="48593"/>
          <a:stretch>
            <a:fillRect/>
          </a:stretch>
        </p:blipFill>
        <p:spPr>
          <a:xfrm>
            <a:off x="5929322" y="2143116"/>
            <a:ext cx="2714644" cy="4143404"/>
          </a:xfrm>
          <a:prstGeom prst="rect">
            <a:avLst/>
          </a:prstGeom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500034" y="428604"/>
            <a:ext cx="5500726" cy="621507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48056" marR="0" lvl="0" indent="-384048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В современном понимании дисциплина «Основы безопасности жизнедеятельности» изучает риски производственной, природной, социальной, бытовой, городской и других сред обитания человека как в условиях повседневной жизни, так и при возникновении чрезвычайных ситуаций техногенного и природного характера. Данная дисциплина является начальной ступенью в освоении норм и правил безопасности.</a:t>
            </a:r>
          </a:p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/>
              <a:buChar char=""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on-dlya-prezentacii-bloknot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24749"/>
          </a:xfrm>
          <a:prstGeom prst="rect">
            <a:avLst/>
          </a:prstGeom>
        </p:spPr>
      </p:pic>
      <p:pic>
        <p:nvPicPr>
          <p:cNvPr id="7" name="Рисунок 6" descr="following_footprints_anim_500_clr_13334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48" y="0"/>
            <a:ext cx="2071702" cy="2009551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2285984" y="267494"/>
            <a:ext cx="5000660" cy="1399032"/>
          </a:xfrm>
          <a:prstGeom prst="rect">
            <a:avLst/>
          </a:prstGeom>
        </p:spPr>
        <p:txBody>
          <a:bodyPr/>
          <a:lstStyle/>
          <a:p>
            <a:pPr marL="484632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ЗАДАЧИ ПРИ ИЗУЧЕНИИ ДИСЦИПЛИНЫ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6" name="Рисунок 5" descr="depositphotos_46045687-stock-photo-3d-man-sitting-and-thinkin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29454" y="285728"/>
            <a:ext cx="1643074" cy="1643074"/>
          </a:xfrm>
          <a:prstGeom prst="rect">
            <a:avLst/>
          </a:prstGeom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714348" y="1628775"/>
            <a:ext cx="7972452" cy="5229225"/>
          </a:xfrm>
          <a:prstGeom prst="rect">
            <a:avLst/>
          </a:prstGeom>
        </p:spPr>
        <p:txBody>
          <a:bodyPr/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освоения знаний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 безопасном поведении человека в чрезвычайных и опасных ситуациях природного, техногенного, а также социального характера; о здоровье и здоровом образе жизни; о государственной системе защиты населения от опасных и чрезвычайных ситуаций; об обязанностях граждан по защите государства;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воспитания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ценностного отношения к здоровью и человеческой жизни; чувства уважения к героическому наследию России и ее государственной символике; патриотизма и долга по защите Отечества;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развития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черт личности, необходимых для ведения здо­рового образа жизни; безопасного поведения в чрезвычайных ситуациях и при прохождении военной службы; соблюдения бдительности при возникновении угрозы терроризма;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овладения умениями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правильно оценивать ситуации, опасные для жизни и здоровья; целенаправленно действовать в чрезвычайных ситуациях; использовать средства индивидуальной и коллективной защиты; оказывать первую медицинскую помощь пострадавшим;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развития потребности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 расширении и постоянном углублении знаний по проблемам обеспечения безопасности жизнедеятельности в современных условиях;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формирования мировоззрения и воспитания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у студентов социальной ответственности за последствия своей будущей профессиональной деятельности.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on-dlya-prezentacii-bloknot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25"/>
            <a:ext cx="9144000" cy="6824749"/>
          </a:xfrm>
          <a:prstGeom prst="rect">
            <a:avLst/>
          </a:prstGeom>
        </p:spPr>
      </p:pic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2071670" y="214290"/>
            <a:ext cx="6572296" cy="405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85852" y="500042"/>
            <a:ext cx="67151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Безопасность жизнедеятельности человека тесно связана: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286116" y="1785926"/>
            <a:ext cx="52864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8056" indent="-384048">
              <a:buFont typeface="Wingdings 2"/>
              <a:buChar char=""/>
              <a:defRPr/>
            </a:pPr>
            <a:r>
              <a:rPr lang="ru-RU" sz="2400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-   </a:t>
            </a:r>
            <a:r>
              <a:rPr lang="ru-RU" sz="2400" b="1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с идентификацией (распознаванием) и количественной оценкой </a:t>
            </a:r>
            <a:r>
              <a:rPr lang="ru-RU" sz="2400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негативных воздействий среды обитания;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71538" y="3857628"/>
            <a:ext cx="72866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8056" indent="-384048">
              <a:buFont typeface="Wingdings 2"/>
              <a:buChar char=""/>
              <a:defRPr/>
            </a:pPr>
            <a:r>
              <a:rPr lang="ru-RU" sz="2400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-   </a:t>
            </a:r>
            <a:r>
              <a:rPr lang="ru-RU" sz="2400" b="1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профилактикой и защитой </a:t>
            </a:r>
            <a:r>
              <a:rPr lang="ru-RU" sz="2400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от опасностей воздействия тех или иных негативных факторов на человека;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57224" y="5715016"/>
            <a:ext cx="77153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8056" indent="-384048">
              <a:buFont typeface="Wingdings 2"/>
              <a:buChar char=""/>
              <a:defRPr/>
            </a:pPr>
            <a:r>
              <a:rPr lang="ru-RU" sz="2400" b="1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-   ликвидацией последствий </a:t>
            </a:r>
            <a:r>
              <a:rPr lang="ru-RU" sz="2400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воздействия опасных и вредных факторов чрезвычайных ситуаций.</a:t>
            </a:r>
          </a:p>
        </p:txBody>
      </p:sp>
      <p:pic>
        <p:nvPicPr>
          <p:cNvPr id="12" name="Рисунок 11" descr="Video-Creation-Tips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24" y="1500174"/>
            <a:ext cx="2314591" cy="2571768"/>
          </a:xfrm>
          <a:prstGeom prst="rect">
            <a:avLst/>
          </a:prstGeom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on-dlya-prezentacii-bloknot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251"/>
            <a:ext cx="9144000" cy="6824749"/>
          </a:xfrm>
          <a:prstGeom prst="rect">
            <a:avLst/>
          </a:prstGeom>
        </p:spPr>
      </p:pic>
      <p:sp>
        <p:nvSpPr>
          <p:cNvPr id="14338" name="AutoShape 2" descr="https://www.desktopbackground.org/download/1024x768/2013/12/16/686460_earth-day-2016-wallpapers-images-pics-and-ecards_1200x1200_h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 descr="686460_earth-day-2016-wallpapers-images-pics-and-ecards_1200x1200_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23" y="0"/>
            <a:ext cx="8001055" cy="6858000"/>
          </a:xfrm>
          <a:prstGeom prst="rect">
            <a:avLst/>
          </a:prstGeom>
        </p:spPr>
      </p:pic>
      <p:sp>
        <p:nvSpPr>
          <p:cNvPr id="4" name="Содержимое 2"/>
          <p:cNvSpPr txBox="1">
            <a:spLocks/>
          </p:cNvSpPr>
          <p:nvPr/>
        </p:nvSpPr>
        <p:spPr>
          <a:xfrm>
            <a:off x="457200" y="3429000"/>
            <a:ext cx="8229600" cy="3168650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L="448056" marR="0" lvl="0" indent="-384048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Среда обитания -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r>
              <a:rPr kumimoji="0" lang="ru-RU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это окружающая человека среда, обусловленная в данный момент совокупностью факторов (физических, химических, биологических, социальных), способных оказывать прямое или косвенное, немедленное или отдаленное воздействие на деятельность человека, его здоровье и потомство.</a:t>
            </a:r>
          </a:p>
          <a:p>
            <a:pPr marL="448056" marR="0" lvl="0" indent="-384048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2"/>
              <a:buChar char=""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on-dlya-prezentacii-bloknot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25"/>
            <a:ext cx="9144000" cy="6824749"/>
          </a:xfrm>
          <a:prstGeom prst="rect">
            <a:avLst/>
          </a:prstGeom>
        </p:spPr>
      </p:pic>
      <p:pic>
        <p:nvPicPr>
          <p:cNvPr id="5" name="Рисунок 4" descr="500_F_83996601_9Gv07d94fhNKNl9Lz6OmUneuFaOmYVVY.jpg"/>
          <p:cNvPicPr>
            <a:picLocks noChangeAspect="1"/>
          </p:cNvPicPr>
          <p:nvPr/>
        </p:nvPicPr>
        <p:blipFill>
          <a:blip r:embed="rId3"/>
          <a:srcRect r="7205" b="5240"/>
          <a:stretch>
            <a:fillRect/>
          </a:stretch>
        </p:blipFill>
        <p:spPr>
          <a:xfrm>
            <a:off x="837346" y="0"/>
            <a:ext cx="7835137" cy="664371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00100" y="0"/>
            <a:ext cx="764386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8056" indent="-384048" algn="ctr">
              <a:defRPr/>
            </a:pPr>
            <a:r>
              <a:rPr lang="ru-RU" sz="3600" b="1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Биосфера - </a:t>
            </a:r>
            <a:r>
              <a:rPr lang="ru-RU" sz="3600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это область распространения жизни на Земле, включающая нижний слой атмосферы, гидросферу и верхний слой литосферы, не испытавших техногенного воздействия.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on-dlya-prezentacii-bloknot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251"/>
            <a:ext cx="9144000" cy="6824749"/>
          </a:xfrm>
          <a:prstGeom prst="rect">
            <a:avLst/>
          </a:prstGeom>
        </p:spPr>
      </p:pic>
      <p:pic>
        <p:nvPicPr>
          <p:cNvPr id="7" name="Рисунок 6" descr="gallery_thumb.php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" y="0"/>
            <a:ext cx="7643866" cy="428628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85786" y="4071942"/>
            <a:ext cx="785818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8056" indent="-384048" algn="ctr">
              <a:defRPr/>
            </a:pP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Техносфера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- это участок биосферы, преобразованный людьми с помощью прямого или косвенного воздействия технических средств в целях наилучшего соответствия материальным и социально-бытовым потребностям.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on-dlya-prezentacii-bloknot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25"/>
            <a:ext cx="9144000" cy="682474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57224" y="357166"/>
            <a:ext cx="75009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Негативные воздействия в системе «человек -среда обитания» принято называть </a:t>
            </a:r>
            <a:r>
              <a:rPr lang="ru-RU" sz="3200" b="1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опасностями.</a:t>
            </a:r>
            <a:endParaRPr lang="ru-RU" sz="3200" b="1" dirty="0"/>
          </a:p>
        </p:txBody>
      </p:sp>
      <p:pic>
        <p:nvPicPr>
          <p:cNvPr id="8" name="Рисунок 7" descr="720111_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232" y="1857364"/>
            <a:ext cx="5108254" cy="18573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14348" y="3643314"/>
            <a:ext cx="78581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8056" indent="-384048" algn="ctr">
              <a:defRPr/>
            </a:pPr>
            <a:r>
              <a:rPr lang="ru-RU" sz="3600" b="1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Опасность</a:t>
            </a:r>
            <a:r>
              <a:rPr lang="ru-RU" sz="3600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 -  это негативное свойство живой и неживой материи, способное причинять ущерб самой материи: людям, природной среде, материальным ценностям.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on-dlya-prezentacii-bloknot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25"/>
            <a:ext cx="9144000" cy="682474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00100" y="357166"/>
            <a:ext cx="75724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По степени и характеру действия на организм все факторы условно делят на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вредные и опасные.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28662" y="2143116"/>
            <a:ext cx="742955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8056" indent="-384048">
              <a:buFont typeface="Wingdings 2"/>
              <a:buChar char=""/>
              <a:defRPr/>
            </a:pPr>
            <a:r>
              <a:rPr lang="ru-RU" sz="2800" b="1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2800" b="1" i="1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вредным факторам </a:t>
            </a:r>
            <a:r>
              <a:rPr lang="ru-RU" sz="2800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относятся такие факторы, которые в определенных условиях могут стать причиной заболеваний или снижения работоспособности.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71538" y="3929066"/>
            <a:ext cx="750099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8056" indent="-384048">
              <a:buFont typeface="Wingdings 2"/>
              <a:buChar char=""/>
              <a:defRPr/>
            </a:pPr>
            <a:r>
              <a:rPr lang="ru-RU" sz="2800" b="1" i="1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Опасные факторы </a:t>
            </a:r>
            <a:r>
              <a:rPr lang="ru-RU" sz="2800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в определенных условиях приводят к травматическим повреждениям или внезапным и резким нарушениям здоровья.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00100" y="5929330"/>
            <a:ext cx="76438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Это деление условно, так как вредные факторы могут стать опасными.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on-dlya-prezentacii-bloknot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25"/>
            <a:ext cx="9144000" cy="682474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85786" y="0"/>
            <a:ext cx="592935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Некоторая часть опасных и вредных факторов - преимущественно это относится к </a:t>
            </a:r>
            <a:r>
              <a:rPr lang="ru-RU" sz="2800" b="1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производственной, </a:t>
            </a:r>
            <a:r>
              <a:rPr lang="ru-RU" sz="2800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а в какой-то мере и к другим средам обитания - имеет внешне определенные, пространственные области проявления, которые называются </a:t>
            </a:r>
            <a:r>
              <a:rPr lang="ru-RU" sz="2800" b="1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опасные зоны</a:t>
            </a:r>
            <a:r>
              <a:rPr lang="ru-RU" sz="2800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5" name="Рисунок 4" descr="image014_31.gif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15074" y="357166"/>
            <a:ext cx="2422920" cy="1762124"/>
          </a:xfrm>
          <a:prstGeom prst="rect">
            <a:avLst/>
          </a:prstGeom>
        </p:spPr>
      </p:pic>
      <p:pic>
        <p:nvPicPr>
          <p:cNvPr id="6" name="Рисунок 5" descr="i12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4480" y="3571876"/>
            <a:ext cx="6000792" cy="3048000"/>
          </a:xfrm>
          <a:prstGeom prst="rect">
            <a:avLst/>
          </a:prstGeom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on-dlya-prezentacii-bloknot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25"/>
            <a:ext cx="9144000" cy="682474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57224" y="4357694"/>
            <a:ext cx="750099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8056" indent="-384048" algn="ctr">
              <a:defRPr/>
            </a:pPr>
            <a:r>
              <a:rPr lang="ru-RU" sz="2800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Условия, при которых создается возможность возникновения несчастного случая, называют </a:t>
            </a:r>
            <a:r>
              <a:rPr lang="ru-RU" sz="2800" b="1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опасная ситуация</a:t>
            </a:r>
            <a:r>
              <a:rPr lang="ru-RU" sz="2800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7" name="Рисунок 6" descr="img2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24" y="214290"/>
            <a:ext cx="4476781" cy="3357586"/>
          </a:xfrm>
          <a:prstGeom prst="rect">
            <a:avLst/>
          </a:prstGeom>
        </p:spPr>
      </p:pic>
      <p:pic>
        <p:nvPicPr>
          <p:cNvPr id="8" name="Рисунок 7" descr="87-1-kartinki-bezopasnost-detej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0" y="214290"/>
            <a:ext cx="3308003" cy="3287455"/>
          </a:xfrm>
          <a:prstGeom prst="rect">
            <a:avLst/>
          </a:prstGeom>
        </p:spPr>
      </p:pic>
      <p:pic>
        <p:nvPicPr>
          <p:cNvPr id="9" name="Рисунок 8" descr="11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7422" y="3429000"/>
            <a:ext cx="4572000" cy="2793492"/>
          </a:xfrm>
          <a:prstGeom prst="rect">
            <a:avLst/>
          </a:prstGeom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on-dlya-prezentacii-bloknot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25"/>
            <a:ext cx="9144000" cy="6824749"/>
          </a:xfrm>
          <a:prstGeom prst="rect">
            <a:avLst/>
          </a:prstGeom>
        </p:spPr>
      </p:pic>
      <p:pic>
        <p:nvPicPr>
          <p:cNvPr id="5" name="Рисунок 4" descr="image014_31.gif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29322" y="214290"/>
            <a:ext cx="2422920" cy="176212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57224" y="2274838"/>
            <a:ext cx="778674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8056" indent="-384048" algn="ctr">
              <a:defRPr/>
            </a:pPr>
            <a:r>
              <a:rPr lang="ru-RU" sz="2800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В процессе жизнедеятельности человек может оказаться в такой ситуации, когда физические и психические нагрузки достигают максимума, при этом он теряет способность к адекватным и рациональным поступкам и действиям. В этом случае говорят об </a:t>
            </a:r>
            <a:r>
              <a:rPr lang="ru-RU" sz="2800" b="1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экстремальных ситуациях</a:t>
            </a:r>
            <a:r>
              <a:rPr lang="ru-RU" sz="2800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7" name="Рисунок 6" descr="1e74c3a4b1648964f211a83f28d71b0f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786" y="142875"/>
            <a:ext cx="8286776" cy="6572250"/>
          </a:xfrm>
          <a:prstGeom prst="rect">
            <a:avLst/>
          </a:prstGeom>
        </p:spPr>
      </p:pic>
      <p:pic>
        <p:nvPicPr>
          <p:cNvPr id="8" name="Рисунок 7" descr="132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786" y="0"/>
            <a:ext cx="8343089" cy="6858000"/>
          </a:xfrm>
          <a:prstGeom prst="rect">
            <a:avLst/>
          </a:prstGeom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on-dlya-prezentacii-bloknot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25"/>
            <a:ext cx="9144000" cy="6824749"/>
          </a:xfrm>
          <a:prstGeom prst="rect">
            <a:avLst/>
          </a:prstGeom>
        </p:spPr>
      </p:pic>
      <p:pic>
        <p:nvPicPr>
          <p:cNvPr id="3" name="Рисунок 2" descr="image014_31.gif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29322" y="214290"/>
            <a:ext cx="2422920" cy="176212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57224" y="2828836"/>
            <a:ext cx="778674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8056" indent="-384048" algn="ctr">
              <a:defRPr/>
            </a:pPr>
            <a:r>
              <a:rPr lang="ru-RU" sz="2800" b="1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Потенциальная опасность </a:t>
            </a:r>
            <a:r>
              <a:rPr lang="ru-RU" sz="2800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как явление - это возможность воздействия на человека неблагоприятных или несовместимых с жизнью факторов.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on-dlya-prezentacii-bloknot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25"/>
            <a:ext cx="9144000" cy="6824749"/>
          </a:xfrm>
          <a:prstGeom prst="rect">
            <a:avLst/>
          </a:prstGeom>
        </p:spPr>
      </p:pic>
      <p:pic>
        <p:nvPicPr>
          <p:cNvPr id="3" name="Рисунок 2" descr="image014_31.gif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29322" y="214290"/>
            <a:ext cx="2422920" cy="176212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57224" y="714356"/>
            <a:ext cx="571504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8056" indent="-384048">
              <a:defRPr/>
            </a:pPr>
            <a:r>
              <a:rPr lang="ru-RU" sz="2800" b="1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Риск</a:t>
            </a:r>
            <a:r>
              <a:rPr lang="ru-RU" sz="2800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 определяется как отношение тех или иных нежелательных последствий в единицу времени к возможному числу событий.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57224" y="2500306"/>
            <a:ext cx="750099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8056" indent="-384048" algn="ctr">
              <a:defRPr/>
            </a:pP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Различают индивидуальный и социальный риск.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28662" y="3714752"/>
            <a:ext cx="75724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8056" indent="-384048">
              <a:buFont typeface="Wingdings 2"/>
              <a:buChar char=""/>
              <a:defRPr/>
            </a:pPr>
            <a:r>
              <a:rPr lang="ru-RU" b="1" i="1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Индивидуальный риск </a:t>
            </a:r>
            <a:r>
              <a:rPr lang="ru-RU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характеризует опасность определенного вида для отдельного индивидуума.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000100" y="4929198"/>
            <a:ext cx="75724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8056" indent="-384048">
              <a:buFont typeface="Wingdings 2"/>
              <a:buChar char=""/>
              <a:defRPr/>
            </a:pPr>
            <a:r>
              <a:rPr lang="ru-RU" b="1" i="1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Социальный, или групповой, риск </a:t>
            </a:r>
            <a:r>
              <a:rPr lang="ru-RU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- это риск для группы людей. Говоря о социальном риске, прослеживают зависимость между частотой событий и числом пораженных при этом людей.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on-dlya-prezentacii-bloknot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25"/>
            <a:ext cx="9144000" cy="6824749"/>
          </a:xfrm>
          <a:prstGeom prst="rect">
            <a:avLst/>
          </a:prstGeom>
        </p:spPr>
      </p:pic>
      <p:pic>
        <p:nvPicPr>
          <p:cNvPr id="3" name="Рисунок 2" descr="image014_31.gif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86512" y="2000240"/>
            <a:ext cx="2422920" cy="176212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85786" y="0"/>
            <a:ext cx="771530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8056" indent="-384048" algn="ctr">
              <a:defRPr/>
            </a:pPr>
            <a:r>
              <a:rPr lang="ru-RU" sz="3200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В мировой практике в настоящее время отвергнута концепция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абсолютной безопасности</a:t>
            </a:r>
            <a:r>
              <a:rPr lang="ru-RU" sz="3200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 и находит признание концепция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приемлемого риска.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28662" y="2214554"/>
            <a:ext cx="628654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Приемлемый риск </a:t>
            </a:r>
            <a:r>
              <a:rPr lang="ru-RU" sz="3200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сочетает в себе технические, экономические, социальные и политические аспекты и представляет некоторый компромисс между уровнем безопасности и возможностями ее достижения.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85786" y="5929330"/>
            <a:ext cx="79296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То есть речь идет о риске, при котором защитные мероприятия позволяют поддерживать достигнутый уровень безопасности.</a:t>
            </a:r>
            <a:r>
              <a:rPr lang="ru-RU" b="1" dirty="0" smtClean="0"/>
              <a:t> </a:t>
            </a:r>
            <a:endParaRPr lang="ru-RU" dirty="0"/>
          </a:p>
        </p:txBody>
      </p:sp>
      <p:pic>
        <p:nvPicPr>
          <p:cNvPr id="7" name="Рисунок 6" descr="image014_31.gif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1928802"/>
            <a:ext cx="2422920" cy="1762124"/>
          </a:xfrm>
          <a:prstGeom prst="rect">
            <a:avLst/>
          </a:prstGeom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on-dlya-prezentacii-bloknot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25"/>
            <a:ext cx="9144000" cy="682474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42910" y="2143116"/>
            <a:ext cx="792961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8056" indent="-384048" algn="ctr">
              <a:defRPr/>
            </a:pP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Безопасность </a:t>
            </a:r>
            <a:r>
              <a:rPr lang="ru-RU" sz="3200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- это состояние деятельности, при котором с определенной вероятностью исключено проявление опасностей или отсутствует чрезмерная опасность.</a:t>
            </a:r>
          </a:p>
        </p:txBody>
      </p:sp>
      <p:pic>
        <p:nvPicPr>
          <p:cNvPr id="8" name="Рисунок 7" descr="image014_31.gif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72198" y="357166"/>
            <a:ext cx="2422920" cy="1762124"/>
          </a:xfrm>
          <a:prstGeom prst="rect">
            <a:avLst/>
          </a:prstGeom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on-dlya-prezentacii-bloknot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25"/>
            <a:ext cx="9144000" cy="6824749"/>
          </a:xfrm>
          <a:prstGeom prst="rect">
            <a:avLst/>
          </a:prstGeom>
        </p:spPr>
      </p:pic>
      <p:pic>
        <p:nvPicPr>
          <p:cNvPr id="3" name="Рисунок 2" descr="image014_31.gif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72198" y="285728"/>
            <a:ext cx="2422920" cy="176212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14348" y="357166"/>
            <a:ext cx="564360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8056" indent="-384048" algn="ctr">
              <a:defRPr/>
            </a:pPr>
            <a:r>
              <a:rPr lang="ru-RU" sz="2400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Человечество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должно </a:t>
            </a:r>
            <a:r>
              <a:rPr lang="ru-RU" sz="2400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научиться прогнозировать негативные воздействия и, соответственно, обеспечивать безопасность принимаемых решений на стадии их разработки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4480" y="2714620"/>
            <a:ext cx="678661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Для защиты от негативных факторов следует создавать и активно использовать защитные средства и проводить мероприятия, всемерно ограничивающие зоны действия и уровни таких факторов.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2976" y="4857760"/>
            <a:ext cx="74295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Реализация этих задач обусловила необходимость разработки специальной области научных знаний-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безопасность жизнедеятельности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on-dlya-prezentacii-bloknot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25"/>
            <a:ext cx="9144000" cy="682474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428992" y="2214554"/>
            <a:ext cx="535785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Спасибо за внимание!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5" name="Рисунок 4" descr="99691679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785794"/>
            <a:ext cx="3810000" cy="4762500"/>
          </a:xfrm>
          <a:prstGeom prst="rect">
            <a:avLst/>
          </a:prstGeom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947</TotalTime>
  <Words>801</Words>
  <Application>Microsoft Office PowerPoint</Application>
  <PresentationFormat>Экран (4:3)</PresentationFormat>
  <Paragraphs>47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31" baseType="lpstr">
      <vt:lpstr>Arial</vt:lpstr>
      <vt:lpstr>Arial Black</vt:lpstr>
      <vt:lpstr>Bookman Old Style</vt:lpstr>
      <vt:lpstr>Calibri</vt:lpstr>
      <vt:lpstr>Cambria</vt:lpstr>
      <vt:lpstr>Gill Sans MT</vt:lpstr>
      <vt:lpstr>Times New Roman</vt:lpstr>
      <vt:lpstr>Wingdings</vt:lpstr>
      <vt:lpstr>Wingdings 2</vt:lpstr>
      <vt:lpstr>Wingdings 3</vt:lpstr>
      <vt:lpstr>Начальная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ЧТПиГХ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uchitel</dc:creator>
  <cp:lastModifiedBy>Учитель ЧТПиГХ</cp:lastModifiedBy>
  <cp:revision>73</cp:revision>
  <dcterms:created xsi:type="dcterms:W3CDTF">2017-04-13T07:47:50Z</dcterms:created>
  <dcterms:modified xsi:type="dcterms:W3CDTF">2023-04-08T03:56:25Z</dcterms:modified>
</cp:coreProperties>
</file>