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851BE1-7DF1-4C13-BB25-B4551FEEE1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940924A-C1AC-4256-9EDC-55FC40D124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5C07EB-74C9-4715-B737-6D4EF4DAD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DBF9F-9B7A-48F5-AD6B-E4BFA713414F}" type="datetimeFigureOut">
              <a:rPr lang="ru-RU" smtClean="0"/>
              <a:t>21.04.2023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A8139BF-AF2C-42B5-8E88-46574C6AB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3FC3462-E132-4595-A6D9-466985AA6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DA4E9-CC34-4B09-8FCE-F1A0B0079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0057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ACA0F4-455A-41B1-B168-91C721E62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4F9DC6-1EDD-4E8D-A800-6FBF9F6630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0BE685-0A78-4756-B94A-F82338E87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DBF9F-9B7A-48F5-AD6B-E4BFA713414F}" type="datetimeFigureOut">
              <a:rPr lang="ru-RU" smtClean="0"/>
              <a:t>21.04.2023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B69784B-EAE4-4BE4-B4C5-10A6933E7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BCDA40-F797-43B6-8E96-A4A41B9A8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DA4E9-CC34-4B09-8FCE-F1A0B0079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6107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79B4E0-DF69-480D-968A-9712412FC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F132FA9-44ED-4EE1-806A-2AE7B3EBB9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08362D5-5B12-466D-93D5-C83C34305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DBF9F-9B7A-48F5-AD6B-E4BFA713414F}" type="datetimeFigureOut">
              <a:rPr lang="ru-RU" smtClean="0"/>
              <a:t>21.04.2023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6F5EF7-E4D9-45B6-9D87-93FF4CD9A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C83241-46BF-4DE2-AF0C-1EC1ECBA7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DA4E9-CC34-4B09-8FCE-F1A0B0079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0432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C61776-088C-419A-A620-21188FFBE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1517F8C-4A86-4C3A-8DB6-8486758556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660E9DB-8B54-4655-9BF9-2F76863029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CFB6DAF-D968-44C7-859A-2F40FF901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DBF9F-9B7A-48F5-AD6B-E4BFA713414F}" type="datetimeFigureOut">
              <a:rPr lang="ru-RU" smtClean="0"/>
              <a:t>21.04.2023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FB0A2BA-A9F4-4887-B2F9-DA7F1E42E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5C0546B-857E-4AF9-81E3-B61DBD49D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DA4E9-CC34-4B09-8FCE-F1A0B0079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6057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011031-A1D6-479C-A7DB-6F7DA7CD9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D22A09E-7757-429F-B79C-7BC3B7FCBF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53DCB90-3328-47C4-988B-5116FF4320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2A76FC2-6678-47BE-BD78-9CAD692689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01D707A-1BAC-4658-A43B-44D6C0ABFC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BC76DD7-9D6E-4ABF-9723-5D4091A20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DBF9F-9B7A-48F5-AD6B-E4BFA713414F}" type="datetimeFigureOut">
              <a:rPr lang="ru-RU" smtClean="0"/>
              <a:t>21.04.2023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AF7A935-D19D-404C-A747-4D26F1E38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F56622C-6AF4-494F-ADD6-ACD6B1AFC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DA4E9-CC34-4B09-8FCE-F1A0B0079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4378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B7C3D7-F8DE-43A6-93F7-1486EBE91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BFA0BA9-DAE1-4BAE-A813-F010C9BDF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DBF9F-9B7A-48F5-AD6B-E4BFA713414F}" type="datetimeFigureOut">
              <a:rPr lang="ru-RU" smtClean="0"/>
              <a:t>21.04.2023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0E84A66-04CE-452E-B56E-DF6DF938D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5ED27F3-A5FE-489C-8D36-023211D5A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DA4E9-CC34-4B09-8FCE-F1A0B0079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969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A2FEAED-1968-402B-A323-A63EBE977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DBF9F-9B7A-48F5-AD6B-E4BFA713414F}" type="datetimeFigureOut">
              <a:rPr lang="ru-RU" smtClean="0"/>
              <a:t>21.04.2023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3A0FB4A-BEAC-4FAA-84D7-6626075B9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BB3B26F-C8F8-4B95-839C-9AE80736F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DA4E9-CC34-4B09-8FCE-F1A0B0079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2138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00BAF2-F368-425A-9FC7-568AA1D89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89D8214-3503-4A2B-8155-AC4925989C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AC0FEA4-143E-49E2-BCC3-2DB289DED1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D9CB9C9-8C8D-48CB-82B1-0E74C4A5B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DBF9F-9B7A-48F5-AD6B-E4BFA713414F}" type="datetimeFigureOut">
              <a:rPr lang="ru-RU" smtClean="0"/>
              <a:t>21.04.2023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7418577-37CA-41E2-B8FC-7C305360D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61AD27F-B294-46E0-8813-18E75AA5C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DA4E9-CC34-4B09-8FCE-F1A0B0079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5517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1A97EC-40F9-43FC-A9AC-672398E22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3BC27C4-44A0-4853-A272-E4D5663765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FF3D76A-AC29-4871-9559-04F6047428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8C9B4B3-1457-4C8F-B0E7-77AB5FE97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DBF9F-9B7A-48F5-AD6B-E4BFA713414F}" type="datetimeFigureOut">
              <a:rPr lang="ru-RU" smtClean="0"/>
              <a:t>21.04.2023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FD0F68B-413B-4E41-8FEB-3F7845BE8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F79189A-2608-46A6-A52F-9FC8483F5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DA4E9-CC34-4B09-8FCE-F1A0B0079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9496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81E79D-5060-49E2-8FCC-F09D81113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0D6A9D4-9221-4696-A710-2908BF1137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9C19249-6DA8-41A3-ACC2-0D8000D1E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DBF9F-9B7A-48F5-AD6B-E4BFA713414F}" type="datetimeFigureOut">
              <a:rPr lang="ru-RU" smtClean="0"/>
              <a:t>21.04.2023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2FB82D7-7660-4A04-BDC4-4C4523C32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5BB1679-C959-4783-8C77-A5B606E18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DA4E9-CC34-4B09-8FCE-F1A0B0079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0398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075ABD9-D278-4313-93D9-0AD38652AB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9E5FB7E-3325-4476-B74B-D43A9A5639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825C5FD-91EA-48C8-AA65-50F15BE2E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DBF9F-9B7A-48F5-AD6B-E4BFA713414F}" type="datetimeFigureOut">
              <a:rPr lang="ru-RU" smtClean="0"/>
              <a:t>21.04.2023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748C9CF-E735-4426-AEFD-B3BB605D4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20F375A-670C-40CB-BB82-C9EB3363F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DA4E9-CC34-4B09-8FCE-F1A0B0079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9044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4AB090-0387-4D7D-8329-4B536C3D3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61C3917-D6A9-4CBC-BA49-FBE498E0F9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78E177-8894-48AF-9431-3613C8F397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1DBF9F-9B7A-48F5-AD6B-E4BFA713414F}" type="datetimeFigureOut">
              <a:rPr lang="ru-RU" smtClean="0"/>
              <a:t>21.04.2023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CCED135-530A-4DAE-82CA-BB42E70F8E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EC6CBA-1783-4C4C-91B1-3604C0A415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DA4E9-CC34-4B09-8FCE-F1A0B0079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1246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E15820-C2A3-4FF6-A4AB-C96BEF69BC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6600" b="1" dirty="0">
                <a:latin typeface="+mn-lt"/>
              </a:rPr>
              <a:t>КОСМИЧЕСКОЕ путешествие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B5F4540-A594-4029-B4B1-250EC23722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sz="3600" b="1" dirty="0"/>
          </a:p>
          <a:p>
            <a:endParaRPr lang="ru-RU" sz="3600" b="1" dirty="0"/>
          </a:p>
          <a:p>
            <a:pPr lvl="0"/>
            <a:r>
              <a:rPr lang="ru-RU" sz="1800" dirty="0" smtClean="0">
                <a:solidFill>
                  <a:prstClr val="black"/>
                </a:solidFill>
              </a:rPr>
              <a:t>В</a:t>
            </a:r>
            <a:r>
              <a:rPr lang="ru-RU" sz="1800" dirty="0" smtClean="0">
                <a:solidFill>
                  <a:prstClr val="black"/>
                </a:solidFill>
              </a:rPr>
              <a:t>оспитатель Горьковец И.А. МАДОУ детский сад №304</a:t>
            </a:r>
          </a:p>
          <a:p>
            <a:pPr lvl="0"/>
            <a:endParaRPr lang="ru-RU" sz="1800" dirty="0">
              <a:solidFill>
                <a:prstClr val="black"/>
              </a:solidFill>
            </a:endParaRPr>
          </a:p>
          <a:p>
            <a:pPr lvl="0"/>
            <a:endParaRPr lang="ru-RU" sz="1800" dirty="0">
              <a:solidFill>
                <a:prstClr val="black"/>
              </a:solidFill>
            </a:endParaRPr>
          </a:p>
          <a:p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133135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8A3755C-1ED1-4853-8ED4-D07538B90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altLang="ru-RU" sz="2400" b="1" dirty="0">
                <a:latin typeface="+mn-lt"/>
              </a:rPr>
              <a:t>Какое интересное ночное небо! Сколько там красивых звезд</a:t>
            </a:r>
            <a:r>
              <a:rPr lang="en-US" altLang="ru-RU" sz="2400" b="1" dirty="0">
                <a:latin typeface="+mn-lt"/>
              </a:rPr>
              <a:t>!</a:t>
            </a:r>
            <a:r>
              <a:rPr lang="ru-RU" altLang="ru-RU" sz="2400" b="1" dirty="0">
                <a:latin typeface="+mn-lt"/>
              </a:rPr>
              <a:t> </a:t>
            </a:r>
            <a:br>
              <a:rPr lang="ru-RU" altLang="ru-RU" sz="2400" b="1" dirty="0">
                <a:latin typeface="+mn-lt"/>
              </a:rPr>
            </a:br>
            <a:r>
              <a:rPr lang="ru-RU" altLang="ru-RU" sz="2400" b="1" dirty="0">
                <a:latin typeface="+mn-lt"/>
              </a:rPr>
              <a:t>Люди с  давних времен любили смотреть на звезды, и им было очень интересно – какие же они на самом деле!</a:t>
            </a:r>
            <a:endParaRPr lang="ru-RU" sz="2400" b="1" dirty="0">
              <a:latin typeface="+mn-lt"/>
            </a:endParaRPr>
          </a:p>
        </p:txBody>
      </p:sp>
      <p:pic>
        <p:nvPicPr>
          <p:cNvPr id="1026" name="Picture 2" descr="Дети смотрят на звездное небо картинки">
            <a:extLst>
              <a:ext uri="{FF2B5EF4-FFF2-40B4-BE49-F238E27FC236}">
                <a16:creationId xmlns:a16="http://schemas.microsoft.com/office/drawing/2014/main" id="{C569A3BF-6D61-4F3D-BF4F-133186D8D51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55824" y="1690688"/>
            <a:ext cx="7280352" cy="5081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F0D5574-9B26-4C73-95D0-F62D80F10AE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631" y="3626895"/>
            <a:ext cx="2865979" cy="286597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6F8C4F2-1EC5-4172-84BE-656CA8B1773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34" b="87"/>
          <a:stretch/>
        </p:blipFill>
        <p:spPr>
          <a:xfrm>
            <a:off x="8787609" y="5248817"/>
            <a:ext cx="2209368" cy="1244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828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8A3755C-1ED1-4853-8ED4-D07538B90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altLang="ru-RU" sz="2400" b="1" dirty="0">
                <a:latin typeface="+mn-lt"/>
              </a:rPr>
              <a:t>И вот однажды они решили полететь в космос! К звездам! </a:t>
            </a:r>
            <a:br>
              <a:rPr lang="ru-RU" altLang="ru-RU" sz="2400" b="1" dirty="0">
                <a:latin typeface="+mn-lt"/>
              </a:rPr>
            </a:br>
            <a:r>
              <a:rPr lang="ru-RU" altLang="ru-RU" sz="2400" b="1" dirty="0">
                <a:latin typeface="+mn-lt"/>
              </a:rPr>
              <a:t>Для полета в космос люди построили космическую ракету. </a:t>
            </a:r>
            <a:br>
              <a:rPr lang="ru-RU" altLang="ru-RU" sz="2400" b="1" dirty="0">
                <a:latin typeface="+mn-lt"/>
              </a:rPr>
            </a:br>
            <a:r>
              <a:rPr lang="ru-RU" altLang="ru-RU" sz="2400" b="1" dirty="0">
                <a:latin typeface="+mn-lt"/>
              </a:rPr>
              <a:t>В ракету посадили космонавта – именно он должен был управлять ракетой и лететь к звездам.</a:t>
            </a:r>
            <a:endParaRPr lang="ru-RU" sz="2400" b="1" dirty="0">
              <a:latin typeface="+mn-lt"/>
            </a:endParaRPr>
          </a:p>
        </p:txBody>
      </p:sp>
      <p:pic>
        <p:nvPicPr>
          <p:cNvPr id="10" name="Picture 4" descr="http://upload.wikimedia.org/wikipedia/commons/7/79/Semyorka_Rocket_R7_by_Sergei_Korolyov_in_VDNH_Ostankino_RAF0540.jpg">
            <a:extLst>
              <a:ext uri="{FF2B5EF4-FFF2-40B4-BE49-F238E27FC236}">
                <a16:creationId xmlns:a16="http://schemas.microsoft.com/office/drawing/2014/main" id="{E9A42529-C12C-4E77-A4C8-358EBF9310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96121" y="1690688"/>
            <a:ext cx="3574377" cy="4764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F2601E2-73C4-494C-86CD-5E8B7063904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2046443"/>
            <a:ext cx="5003564" cy="4052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104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8A3755C-1ED1-4853-8ED4-D07538B90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524893" cy="1642095"/>
          </a:xfrm>
        </p:spPr>
        <p:txBody>
          <a:bodyPr>
            <a:noAutofit/>
          </a:bodyPr>
          <a:lstStyle/>
          <a:p>
            <a:pPr algn="ctr"/>
            <a:r>
              <a:rPr lang="ru-RU" altLang="ru-RU" sz="2000" b="1" dirty="0">
                <a:latin typeface="+mn-lt"/>
              </a:rPr>
              <a:t>Но дело в том, что в </a:t>
            </a:r>
            <a:r>
              <a:rPr lang="ru-RU" altLang="ru-RU" sz="2000" b="1">
                <a:latin typeface="+mn-lt"/>
              </a:rPr>
              <a:t>космосе очень </a:t>
            </a:r>
            <a:r>
              <a:rPr lang="ru-RU" altLang="ru-RU" sz="2000" b="1" dirty="0">
                <a:latin typeface="+mn-lt"/>
              </a:rPr>
              <a:t>холодно. </a:t>
            </a:r>
            <a:br>
              <a:rPr lang="ru-RU" altLang="ru-RU" sz="2000" b="1" dirty="0">
                <a:latin typeface="+mn-lt"/>
              </a:rPr>
            </a:br>
            <a:r>
              <a:rPr lang="ru-RU" altLang="ru-RU" sz="2000" b="1" dirty="0">
                <a:latin typeface="+mn-lt"/>
              </a:rPr>
              <a:t>Если выйти в космос без специального костюма – можно моментально замерзнуть и превратиться в ледышку. Кроме того, в космосе очень мало воздуха и обычный человек в нем не сможет дышать. Именно поэтому на космонавта, который полетел в космос, надели вот такой специальный костюм - скафандр. Скафандр очень теплый и защищает космонавта от холода даже в космосе и человек в нем может дышать.</a:t>
            </a:r>
            <a:endParaRPr lang="ru-RU" sz="2000" b="1" dirty="0">
              <a:latin typeface="+mn-lt"/>
            </a:endParaRPr>
          </a:p>
        </p:txBody>
      </p:sp>
      <p:pic>
        <p:nvPicPr>
          <p:cNvPr id="5" name="Picture 4" descr="http://upload.wikimedia.org/wikipedia/commons/5/58/Russian_space_suit_3.jpg">
            <a:extLst>
              <a:ext uri="{FF2B5EF4-FFF2-40B4-BE49-F238E27FC236}">
                <a16:creationId xmlns:a16="http://schemas.microsoft.com/office/drawing/2014/main" id="{724D93B1-4986-4A57-9CAC-099A61239C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27206" y="2252546"/>
            <a:ext cx="3192439" cy="424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D94F41D-3C03-4DC0-AE2E-3CC56540C11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6384" y="2247904"/>
            <a:ext cx="2759231" cy="4244971"/>
          </a:xfrm>
          <a:prstGeom prst="rect">
            <a:avLst/>
          </a:prstGeom>
        </p:spPr>
      </p:pic>
      <p:pic>
        <p:nvPicPr>
          <p:cNvPr id="2050" name="Picture 2" descr="ЦПК. Космонавты готовы к работе в скафандрах «Орлан-МКС» - Новости -  Госкорпорация «Роскосмос»">
            <a:extLst>
              <a:ext uri="{FF2B5EF4-FFF2-40B4-BE49-F238E27FC236}">
                <a16:creationId xmlns:a16="http://schemas.microsoft.com/office/drawing/2014/main" id="{EA64090D-7CD1-4C26-888C-883996092A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5795" y="2247904"/>
            <a:ext cx="2828998" cy="4244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212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8A3755C-1ED1-4853-8ED4-D07538B90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524893" cy="1642095"/>
          </a:xfrm>
        </p:spPr>
        <p:txBody>
          <a:bodyPr>
            <a:noAutofit/>
          </a:bodyPr>
          <a:lstStyle/>
          <a:p>
            <a:pPr algn="ctr"/>
            <a:r>
              <a:rPr lang="ru-RU" altLang="ru-RU" sz="2400" b="1" dirty="0">
                <a:latin typeface="+mn-lt"/>
              </a:rPr>
              <a:t>Самым первым космонавтом, который полетел в космос, был </a:t>
            </a:r>
            <a:br>
              <a:rPr lang="ru-RU" altLang="ru-RU" sz="2400" b="1" dirty="0">
                <a:latin typeface="+mn-lt"/>
              </a:rPr>
            </a:br>
            <a:r>
              <a:rPr lang="ru-RU" altLang="ru-RU" sz="4000" b="1" dirty="0">
                <a:latin typeface="+mn-lt"/>
              </a:rPr>
              <a:t>Юрий Алексеевич Гагарин.</a:t>
            </a:r>
            <a:endParaRPr lang="ru-RU" sz="4000" b="1" dirty="0">
              <a:latin typeface="+mn-lt"/>
            </a:endParaRPr>
          </a:p>
        </p:txBody>
      </p:sp>
      <p:pic>
        <p:nvPicPr>
          <p:cNvPr id="6" name="Picture 4" descr="http://img15.nnm.ru/d/1/3/d/7/8ea0d6170de703f736c4aabff39_prev.jpg">
            <a:extLst>
              <a:ext uri="{FF2B5EF4-FFF2-40B4-BE49-F238E27FC236}">
                <a16:creationId xmlns:a16="http://schemas.microsoft.com/office/drawing/2014/main" id="{068AF36A-2176-4E05-AA83-E80218C14D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49867" y="1622251"/>
            <a:ext cx="3419475" cy="501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http://laertsky.com/talks/arch_for/for/1207736230.jpg">
            <a:extLst>
              <a:ext uri="{FF2B5EF4-FFF2-40B4-BE49-F238E27FC236}">
                <a16:creationId xmlns:a16="http://schemas.microsoft.com/office/drawing/2014/main" id="{C851F418-A149-48F3-BAD5-94A900CC1D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2007220"/>
            <a:ext cx="5238750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0190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8A3755C-1ED1-4853-8ED4-D07538B90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524893" cy="1642095"/>
          </a:xfrm>
        </p:spPr>
        <p:txBody>
          <a:bodyPr>
            <a:noAutofit/>
          </a:bodyPr>
          <a:lstStyle/>
          <a:p>
            <a:pPr algn="ctr"/>
            <a:r>
              <a:rPr lang="ru-RU" altLang="ru-RU" sz="2000" b="1" dirty="0">
                <a:latin typeface="+mn-lt"/>
              </a:rPr>
              <a:t>Когда космонавт сел в ракету, пошел обратный отсчет: </a:t>
            </a:r>
            <a:br>
              <a:rPr lang="ru-RU" altLang="ru-RU" sz="2000" b="1" dirty="0">
                <a:latin typeface="+mn-lt"/>
              </a:rPr>
            </a:br>
            <a:r>
              <a:rPr lang="ru-RU" altLang="ru-RU" sz="2000" b="1" dirty="0">
                <a:latin typeface="+mn-lt"/>
              </a:rPr>
              <a:t>«Пять, четыре, три, два, один, ПУСК!». </a:t>
            </a:r>
            <a:br>
              <a:rPr lang="ru-RU" altLang="ru-RU" sz="2000" b="1" dirty="0">
                <a:latin typeface="+mn-lt"/>
              </a:rPr>
            </a:br>
            <a:r>
              <a:rPr lang="ru-RU" altLang="ru-RU" sz="2000" b="1" dirty="0">
                <a:latin typeface="+mn-lt"/>
              </a:rPr>
              <a:t>Ракета оторвалась от земли, из ее хвоста вырвался огонь – так сильно работал ее двигатель. И ракета полетела высоко в небо.</a:t>
            </a:r>
            <a:endParaRPr lang="ru-RU" sz="2000" b="1" dirty="0">
              <a:latin typeface="+mn-lt"/>
            </a:endParaRPr>
          </a:p>
        </p:txBody>
      </p:sp>
      <p:pic>
        <p:nvPicPr>
          <p:cNvPr id="4098" name="Picture 2" descr="Запуск Ракеты Ракета Взлет - Бесплатное фото на Pixabay">
            <a:extLst>
              <a:ext uri="{FF2B5EF4-FFF2-40B4-BE49-F238E27FC236}">
                <a16:creationId xmlns:a16="http://schemas.microsoft.com/office/drawing/2014/main" id="{2B6A703E-8B32-4DDA-B206-45ACF80FF4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199" y="2176586"/>
            <a:ext cx="2779442" cy="4106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http://img-fotki.yandex.ru/get/6/vibpxhgglzd.5dd/0_1678e_fc028aef_XL">
            <a:extLst>
              <a:ext uri="{FF2B5EF4-FFF2-40B4-BE49-F238E27FC236}">
                <a16:creationId xmlns:a16="http://schemas.microsoft.com/office/drawing/2014/main" id="{F54B480A-BE40-4A0E-ABEE-3D89923B0C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34934" y="1739589"/>
            <a:ext cx="3922132" cy="4980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 descr="Взлет | Пикабу">
            <a:extLst>
              <a:ext uri="{FF2B5EF4-FFF2-40B4-BE49-F238E27FC236}">
                <a16:creationId xmlns:a16="http://schemas.microsoft.com/office/drawing/2014/main" id="{EE745195-EB90-4628-98A5-CCFA1435AD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9033" b="3471"/>
          <a:stretch/>
        </p:blipFill>
        <p:spPr bwMode="auto">
          <a:xfrm>
            <a:off x="8574359" y="2176586"/>
            <a:ext cx="2911397" cy="4106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5639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8A3755C-1ED1-4853-8ED4-D07538B90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524893" cy="917265"/>
          </a:xfrm>
        </p:spPr>
        <p:txBody>
          <a:bodyPr>
            <a:noAutofit/>
          </a:bodyPr>
          <a:lstStyle/>
          <a:p>
            <a:pPr algn="ctr"/>
            <a:r>
              <a:rPr lang="ru-RU" altLang="ru-RU" sz="2400" b="1" dirty="0">
                <a:latin typeface="+mn-lt"/>
              </a:rPr>
              <a:t>И вот ракета оказалась в открытом космосе! </a:t>
            </a:r>
            <a:br>
              <a:rPr lang="ru-RU" altLang="ru-RU" sz="2400" b="1" dirty="0">
                <a:latin typeface="+mn-lt"/>
              </a:rPr>
            </a:br>
            <a:r>
              <a:rPr lang="ru-RU" altLang="ru-RU" sz="2400" b="1" dirty="0">
                <a:latin typeface="+mn-lt"/>
              </a:rPr>
              <a:t>Вот какой вид открывался из космоса!</a:t>
            </a:r>
            <a:endParaRPr lang="ru-RU" sz="2400" b="1" dirty="0">
              <a:latin typeface="+mn-lt"/>
            </a:endParaRPr>
          </a:p>
        </p:txBody>
      </p:sp>
      <p:pic>
        <p:nvPicPr>
          <p:cNvPr id="6146" name="Picture 2" descr="земля луна солнце космос звезды красота HD обои для ноутбука">
            <a:extLst>
              <a:ext uri="{FF2B5EF4-FFF2-40B4-BE49-F238E27FC236}">
                <a16:creationId xmlns:a16="http://schemas.microsoft.com/office/drawing/2014/main" id="{259BEDF6-1AAF-4894-8E00-9E2B15A730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48936" y="1282390"/>
            <a:ext cx="9694127" cy="5452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26994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8A3755C-1ED1-4853-8ED4-D07538B90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675" y="183841"/>
            <a:ext cx="10580650" cy="1106836"/>
          </a:xfrm>
        </p:spPr>
        <p:txBody>
          <a:bodyPr>
            <a:noAutofit/>
          </a:bodyPr>
          <a:lstStyle/>
          <a:p>
            <a:pPr algn="ctr"/>
            <a:r>
              <a:rPr lang="ru-RU" altLang="ru-RU" sz="2000" b="1" dirty="0">
                <a:latin typeface="+mn-lt"/>
              </a:rPr>
              <a:t>Это – наша планета Земля, мы на ней живем. Она круглая и похожа на огромный мяч. </a:t>
            </a:r>
            <a:br>
              <a:rPr lang="ru-RU" altLang="ru-RU" sz="2000" b="1" dirty="0">
                <a:latin typeface="+mn-lt"/>
              </a:rPr>
            </a:br>
            <a:r>
              <a:rPr lang="ru-RU" altLang="ru-RU" sz="2000" b="1" dirty="0">
                <a:latin typeface="+mn-lt"/>
              </a:rPr>
              <a:t>Наша планета очень большая, поэтому мы не замечаем, что она похожа на шар. </a:t>
            </a:r>
            <a:br>
              <a:rPr lang="ru-RU" altLang="ru-RU" sz="2000" b="1" dirty="0">
                <a:latin typeface="+mn-lt"/>
              </a:rPr>
            </a:br>
            <a:r>
              <a:rPr lang="ru-RU" altLang="ru-RU" sz="2000" b="1" dirty="0">
                <a:latin typeface="+mn-lt"/>
              </a:rPr>
              <a:t>Но если подняться над землей высоко-высоко – то из космоса мы ее увидим такой.</a:t>
            </a:r>
            <a:endParaRPr lang="ru-RU" sz="2000" b="1" dirty="0">
              <a:latin typeface="+mn-lt"/>
            </a:endParaRPr>
          </a:p>
        </p:txBody>
      </p:sp>
      <p:pic>
        <p:nvPicPr>
          <p:cNvPr id="5" name="Picture 6" descr="http://www.oboiruneta.ru/images/stories/dg_originals/4317AE587EE3-17.jpg">
            <a:extLst>
              <a:ext uri="{FF2B5EF4-FFF2-40B4-BE49-F238E27FC236}">
                <a16:creationId xmlns:a16="http://schemas.microsoft.com/office/drawing/2014/main" id="{CCE3E1FE-51C7-4562-8104-AEDD18796E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91519" y="1573948"/>
            <a:ext cx="8208962" cy="513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11050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8A3755C-1ED1-4853-8ED4-D07538B90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675" y="183841"/>
            <a:ext cx="10580650" cy="1106836"/>
          </a:xfrm>
        </p:spPr>
        <p:txBody>
          <a:bodyPr>
            <a:noAutofit/>
          </a:bodyPr>
          <a:lstStyle/>
          <a:p>
            <a:pPr algn="ctr"/>
            <a:r>
              <a:rPr lang="ru-RU" altLang="ru-RU" sz="2000" b="1" dirty="0">
                <a:latin typeface="+mn-lt"/>
              </a:rPr>
              <a:t>Синие пятна на нашей планете – это вода – моря и океаны, зеленые – это леса и равнины, коричневые – это горы и возвышенности. Правда она очень красивая, наша планета? </a:t>
            </a:r>
            <a:br>
              <a:rPr lang="ru-RU" altLang="ru-RU" sz="2000" b="1" dirty="0">
                <a:latin typeface="+mn-lt"/>
              </a:rPr>
            </a:br>
            <a:r>
              <a:rPr lang="ru-RU" altLang="ru-RU" sz="2000" b="1" dirty="0">
                <a:latin typeface="+mn-lt"/>
              </a:rPr>
              <a:t>А этот небольшой «шарик» слева – это спутник Земли, Луна!</a:t>
            </a:r>
            <a:endParaRPr lang="ru-RU" sz="2000" b="1" dirty="0">
              <a:latin typeface="+mn-lt"/>
            </a:endParaRPr>
          </a:p>
        </p:txBody>
      </p:sp>
      <p:pic>
        <p:nvPicPr>
          <p:cNvPr id="6" name="Picture 5" descr="http://mywidescreenwallpapers.com/wallpapers/various_10/earth_and_the_moon_widescreen_wallpaper_44432.jpg">
            <a:extLst>
              <a:ext uri="{FF2B5EF4-FFF2-40B4-BE49-F238E27FC236}">
                <a16:creationId xmlns:a16="http://schemas.microsoft.com/office/drawing/2014/main" id="{1492BBA1-D127-4021-BA6A-EE5F1B6F5D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1609" y="1442998"/>
            <a:ext cx="8207375" cy="513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http://middleschool.gardencity.k12.ny.us/UserFiles/Servers/Server_881145/Image/pane/Earth-moon.jpg">
            <a:extLst>
              <a:ext uri="{FF2B5EF4-FFF2-40B4-BE49-F238E27FC236}">
                <a16:creationId xmlns:a16="http://schemas.microsoft.com/office/drawing/2014/main" id="{385A1472-E448-4727-A6BE-3884CD72D5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016" b="-778"/>
          <a:stretch/>
        </p:blipFill>
        <p:spPr bwMode="auto">
          <a:xfrm>
            <a:off x="903250" y="2538083"/>
            <a:ext cx="3073167" cy="2940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55912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8A3755C-1ED1-4853-8ED4-D07538B90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" y="98542"/>
            <a:ext cx="7389793" cy="875525"/>
          </a:xfrm>
        </p:spPr>
        <p:txBody>
          <a:bodyPr>
            <a:noAutofit/>
          </a:bodyPr>
          <a:lstStyle/>
          <a:p>
            <a:pPr algn="ctr"/>
            <a:r>
              <a:rPr lang="ru-RU" altLang="ru-RU" sz="2400" b="1" dirty="0">
                <a:latin typeface="+mn-lt"/>
              </a:rPr>
              <a:t>Так выглядит Луна если к ней подлететь поближе.</a:t>
            </a:r>
            <a:endParaRPr lang="ru-RU" sz="2400" b="1" dirty="0">
              <a:latin typeface="+mn-lt"/>
            </a:endParaRPr>
          </a:p>
        </p:txBody>
      </p:sp>
      <p:pic>
        <p:nvPicPr>
          <p:cNvPr id="5" name="Picture 2" descr="http://www.yapfiles.ru/files/392806/moonnew.jpg">
            <a:extLst>
              <a:ext uri="{FF2B5EF4-FFF2-40B4-BE49-F238E27FC236}">
                <a16:creationId xmlns:a16="http://schemas.microsoft.com/office/drawing/2014/main" id="{55910010-707D-4D60-A7FE-DFEF33E21B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5699" y="1059366"/>
            <a:ext cx="6408737" cy="546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53ECD39-A8DA-47E9-97CC-C97628AB226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2729" y="2138101"/>
            <a:ext cx="5033572" cy="3305118"/>
          </a:xfrm>
          <a:prstGeom prst="rect">
            <a:avLst/>
          </a:prstGeom>
        </p:spPr>
      </p:pic>
      <p:sp>
        <p:nvSpPr>
          <p:cNvPr id="8" name="Заголовок 3">
            <a:extLst>
              <a:ext uri="{FF2B5EF4-FFF2-40B4-BE49-F238E27FC236}">
                <a16:creationId xmlns:a16="http://schemas.microsoft.com/office/drawing/2014/main" id="{9A9279A3-2B40-4378-93F4-27D004405834}"/>
              </a:ext>
            </a:extLst>
          </p:cNvPr>
          <p:cNvSpPr txBox="1">
            <a:spLocks/>
          </p:cNvSpPr>
          <p:nvPr/>
        </p:nvSpPr>
        <p:spPr>
          <a:xfrm>
            <a:off x="6894969" y="1171856"/>
            <a:ext cx="4929091" cy="8537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2400" b="1" dirty="0">
                <a:latin typeface="+mn-lt"/>
              </a:rPr>
              <a:t>Поверхность Луны.</a:t>
            </a:r>
            <a:endParaRPr lang="ru-RU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650520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8A3755C-1ED1-4853-8ED4-D07538B90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09" y="267511"/>
            <a:ext cx="11675629" cy="1082646"/>
          </a:xfrm>
        </p:spPr>
        <p:txBody>
          <a:bodyPr>
            <a:noAutofit/>
          </a:bodyPr>
          <a:lstStyle/>
          <a:p>
            <a:pPr algn="ctr"/>
            <a:r>
              <a:rPr lang="ru-RU" altLang="ru-RU" sz="2400" b="1" dirty="0">
                <a:latin typeface="+mn-lt"/>
              </a:rPr>
              <a:t>А таким космонавты увидели Солнце, огромный светящийся огненный шар. </a:t>
            </a:r>
            <a:br>
              <a:rPr lang="ru-RU" altLang="ru-RU" sz="2400" b="1" dirty="0">
                <a:latin typeface="+mn-lt"/>
              </a:rPr>
            </a:br>
            <a:r>
              <a:rPr lang="ru-RU" altLang="ru-RU" sz="2400" b="1" dirty="0">
                <a:latin typeface="+mn-lt"/>
              </a:rPr>
              <a:t>Но подлететь близко к Солнцу  невозможно, очень горячее и можно просто сгореть. </a:t>
            </a:r>
            <a:endParaRPr lang="ru-RU" sz="2400" b="1" dirty="0">
              <a:latin typeface="+mn-lt"/>
            </a:endParaRPr>
          </a:p>
        </p:txBody>
      </p:sp>
      <p:sp>
        <p:nvSpPr>
          <p:cNvPr id="8" name="Заголовок 3">
            <a:extLst>
              <a:ext uri="{FF2B5EF4-FFF2-40B4-BE49-F238E27FC236}">
                <a16:creationId xmlns:a16="http://schemas.microsoft.com/office/drawing/2014/main" id="{9A9279A3-2B40-4378-93F4-27D004405834}"/>
              </a:ext>
            </a:extLst>
          </p:cNvPr>
          <p:cNvSpPr txBox="1">
            <a:spLocks/>
          </p:cNvSpPr>
          <p:nvPr/>
        </p:nvSpPr>
        <p:spPr>
          <a:xfrm>
            <a:off x="6894969" y="1171856"/>
            <a:ext cx="4929091" cy="8537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400" b="1" dirty="0">
              <a:latin typeface="+mn-lt"/>
            </a:endParaRPr>
          </a:p>
        </p:txBody>
      </p:sp>
      <p:pic>
        <p:nvPicPr>
          <p:cNvPr id="6" name="Picture 5" descr="http://h6.img.mediacache.rugion.ru/_i/forum/files/88/85/80/8885809_2s308_1308241732.gif">
            <a:extLst>
              <a:ext uri="{FF2B5EF4-FFF2-40B4-BE49-F238E27FC236}">
                <a16:creationId xmlns:a16="http://schemas.microsoft.com/office/drawing/2014/main" id="{D9DF8099-4AA6-45B9-8DED-F315A662DE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89150" y="1494463"/>
            <a:ext cx="5097545" cy="5096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63C7339-AA38-43EB-8B54-89629B804E9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474" y="3007426"/>
            <a:ext cx="3100380" cy="2070100"/>
          </a:xfrm>
          <a:prstGeom prst="rect">
            <a:avLst/>
          </a:prstGeom>
        </p:spPr>
      </p:pic>
      <p:pic>
        <p:nvPicPr>
          <p:cNvPr id="7172" name="Picture 4" descr="Фото солнечной бури со спутника НАСА">
            <a:extLst>
              <a:ext uri="{FF2B5EF4-FFF2-40B4-BE49-F238E27FC236}">
                <a16:creationId xmlns:a16="http://schemas.microsoft.com/office/drawing/2014/main" id="{C2D98A8C-B85E-4B41-9D4B-8F63CDD2C5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38140" y="2834543"/>
            <a:ext cx="3234631" cy="2415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75090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8A3755C-1ED1-4853-8ED4-D07538B90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07" y="89210"/>
            <a:ext cx="11675629" cy="1082646"/>
          </a:xfrm>
        </p:spPr>
        <p:txBody>
          <a:bodyPr>
            <a:noAutofit/>
          </a:bodyPr>
          <a:lstStyle/>
          <a:p>
            <a:pPr algn="ctr"/>
            <a:r>
              <a:rPr lang="ru-RU" altLang="ru-RU" sz="2400" b="1" dirty="0">
                <a:latin typeface="+mn-lt"/>
              </a:rPr>
              <a:t>Звезды, которые мы видим с Земли находятся так далеко от нас,</a:t>
            </a:r>
            <a:br>
              <a:rPr lang="ru-RU" altLang="ru-RU" sz="2400" b="1" dirty="0">
                <a:latin typeface="+mn-lt"/>
              </a:rPr>
            </a:br>
            <a:r>
              <a:rPr lang="ru-RU" altLang="ru-RU" sz="2400" b="1" dirty="0">
                <a:latin typeface="+mn-lt"/>
              </a:rPr>
              <a:t> что кажутся всего лишь маленькими точечками.</a:t>
            </a:r>
            <a:endParaRPr lang="ru-RU" sz="2400" b="1" dirty="0">
              <a:latin typeface="+mn-lt"/>
            </a:endParaRPr>
          </a:p>
        </p:txBody>
      </p:sp>
      <p:sp>
        <p:nvSpPr>
          <p:cNvPr id="8" name="Заголовок 3">
            <a:extLst>
              <a:ext uri="{FF2B5EF4-FFF2-40B4-BE49-F238E27FC236}">
                <a16:creationId xmlns:a16="http://schemas.microsoft.com/office/drawing/2014/main" id="{9A9279A3-2B40-4378-93F4-27D004405834}"/>
              </a:ext>
            </a:extLst>
          </p:cNvPr>
          <p:cNvSpPr txBox="1">
            <a:spLocks/>
          </p:cNvSpPr>
          <p:nvPr/>
        </p:nvSpPr>
        <p:spPr>
          <a:xfrm>
            <a:off x="6894969" y="1171856"/>
            <a:ext cx="4929091" cy="8537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400" b="1" dirty="0">
              <a:latin typeface="+mn-lt"/>
            </a:endParaRPr>
          </a:p>
        </p:txBody>
      </p:sp>
      <p:pic>
        <p:nvPicPr>
          <p:cNvPr id="11266" name="Picture 2" descr="Все о космосе и НЛО">
            <a:extLst>
              <a:ext uri="{FF2B5EF4-FFF2-40B4-BE49-F238E27FC236}">
                <a16:creationId xmlns:a16="http://schemas.microsoft.com/office/drawing/2014/main" id="{EC87E335-4919-4D40-92E8-C17AD32DA7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46147" y="1276010"/>
            <a:ext cx="7783551" cy="5360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80571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8A3755C-1ED1-4853-8ED4-D07538B90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185" y="89210"/>
            <a:ext cx="11675629" cy="1082646"/>
          </a:xfrm>
        </p:spPr>
        <p:txBody>
          <a:bodyPr>
            <a:noAutofit/>
          </a:bodyPr>
          <a:lstStyle/>
          <a:p>
            <a:pPr algn="ctr"/>
            <a:r>
              <a:rPr lang="ru-RU" altLang="ru-RU" sz="2400" b="1" dirty="0">
                <a:latin typeface="+mn-lt"/>
              </a:rPr>
              <a:t>А еще космонавты увидели в космосе планеты, которые вращались вокруг Солнца.</a:t>
            </a:r>
            <a:endParaRPr lang="ru-RU" sz="2400" b="1" dirty="0">
              <a:latin typeface="+mn-lt"/>
            </a:endParaRPr>
          </a:p>
        </p:txBody>
      </p:sp>
      <p:sp>
        <p:nvSpPr>
          <p:cNvPr id="8" name="Заголовок 3">
            <a:extLst>
              <a:ext uri="{FF2B5EF4-FFF2-40B4-BE49-F238E27FC236}">
                <a16:creationId xmlns:a16="http://schemas.microsoft.com/office/drawing/2014/main" id="{9A9279A3-2B40-4378-93F4-27D004405834}"/>
              </a:ext>
            </a:extLst>
          </p:cNvPr>
          <p:cNvSpPr txBox="1">
            <a:spLocks/>
          </p:cNvSpPr>
          <p:nvPr/>
        </p:nvSpPr>
        <p:spPr>
          <a:xfrm>
            <a:off x="6894969" y="1171856"/>
            <a:ext cx="4929091" cy="8537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400" b="1" dirty="0">
              <a:latin typeface="+mn-lt"/>
            </a:endParaRPr>
          </a:p>
        </p:txBody>
      </p:sp>
      <p:pic>
        <p:nvPicPr>
          <p:cNvPr id="5" name="Picture 5" descr="http://www.kaliteliresimler.com/data/media/152/rili_ufakl_gezegenler.jpg">
            <a:extLst>
              <a:ext uri="{FF2B5EF4-FFF2-40B4-BE49-F238E27FC236}">
                <a16:creationId xmlns:a16="http://schemas.microsoft.com/office/drawing/2014/main" id="{9BF8BB4E-1A5A-48C5-BEBD-1E952237AE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75656" y="1319136"/>
            <a:ext cx="8040688" cy="502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00054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8A3755C-1ED1-4853-8ED4-D07538B90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183" y="174857"/>
            <a:ext cx="11675629" cy="1082646"/>
          </a:xfrm>
        </p:spPr>
        <p:txBody>
          <a:bodyPr>
            <a:noAutofit/>
          </a:bodyPr>
          <a:lstStyle/>
          <a:p>
            <a:pPr algn="ctr"/>
            <a:r>
              <a:rPr lang="ru-RU" altLang="ru-RU" sz="2000" b="1" dirty="0">
                <a:latin typeface="+mn-lt"/>
              </a:rPr>
              <a:t>Все планеты солнечной системы вращаются вокруг Солнца по своей орбите.  </a:t>
            </a:r>
            <a:br>
              <a:rPr lang="ru-RU" altLang="ru-RU" sz="2000" b="1" dirty="0">
                <a:latin typeface="+mn-lt"/>
              </a:rPr>
            </a:br>
            <a:r>
              <a:rPr lang="ru-RU" altLang="ru-RU" sz="2000" b="1" dirty="0">
                <a:latin typeface="+mn-lt"/>
              </a:rPr>
              <a:t>На тех планетах, которые близко к Солнцу – очень жарко – горячей, чем на горячей сковородке! </a:t>
            </a:r>
            <a:br>
              <a:rPr lang="ru-RU" altLang="ru-RU" sz="2000" b="1" dirty="0">
                <a:latin typeface="+mn-lt"/>
              </a:rPr>
            </a:br>
            <a:r>
              <a:rPr lang="ru-RU" altLang="ru-RU" sz="2000" b="1" dirty="0">
                <a:latin typeface="+mn-lt"/>
              </a:rPr>
              <a:t>Мы не смогли бы пробыть там и секунды! А на самых дальних планетах, которые далеко от Солнца – наоборот очень холодно, потому что солнечные лучи до них плохо долетают.</a:t>
            </a:r>
            <a:endParaRPr lang="ru-RU" sz="2000" b="1" dirty="0">
              <a:latin typeface="+mn-lt"/>
            </a:endParaRPr>
          </a:p>
        </p:txBody>
      </p:sp>
      <p:sp>
        <p:nvSpPr>
          <p:cNvPr id="8" name="Заголовок 3">
            <a:extLst>
              <a:ext uri="{FF2B5EF4-FFF2-40B4-BE49-F238E27FC236}">
                <a16:creationId xmlns:a16="http://schemas.microsoft.com/office/drawing/2014/main" id="{9A9279A3-2B40-4378-93F4-27D004405834}"/>
              </a:ext>
            </a:extLst>
          </p:cNvPr>
          <p:cNvSpPr txBox="1">
            <a:spLocks/>
          </p:cNvSpPr>
          <p:nvPr/>
        </p:nvSpPr>
        <p:spPr>
          <a:xfrm>
            <a:off x="6894969" y="1171856"/>
            <a:ext cx="4929091" cy="8537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400" b="1" dirty="0">
              <a:latin typeface="+mn-lt"/>
            </a:endParaRPr>
          </a:p>
        </p:txBody>
      </p:sp>
      <p:pic>
        <p:nvPicPr>
          <p:cNvPr id="6" name="Picture 2" descr="http://photojournal.jpl.nasa.gov/jpegMod/PIA06890_modest.jpg">
            <a:extLst>
              <a:ext uri="{FF2B5EF4-FFF2-40B4-BE49-F238E27FC236}">
                <a16:creationId xmlns:a16="http://schemas.microsoft.com/office/drawing/2014/main" id="{108D585B-FC35-4636-971B-6DB0244D7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18580" y="1375899"/>
            <a:ext cx="6954837" cy="524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71268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8A3755C-1ED1-4853-8ED4-D07538B90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182" y="193597"/>
            <a:ext cx="11675629" cy="108264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+mn-lt"/>
              </a:rPr>
              <a:t>СПАСИБО ЗА ВНИМАНИЕ!</a:t>
            </a:r>
          </a:p>
        </p:txBody>
      </p:sp>
      <p:sp>
        <p:nvSpPr>
          <p:cNvPr id="8" name="Заголовок 3">
            <a:extLst>
              <a:ext uri="{FF2B5EF4-FFF2-40B4-BE49-F238E27FC236}">
                <a16:creationId xmlns:a16="http://schemas.microsoft.com/office/drawing/2014/main" id="{9A9279A3-2B40-4378-93F4-27D004405834}"/>
              </a:ext>
            </a:extLst>
          </p:cNvPr>
          <p:cNvSpPr txBox="1">
            <a:spLocks/>
          </p:cNvSpPr>
          <p:nvPr/>
        </p:nvSpPr>
        <p:spPr>
          <a:xfrm>
            <a:off x="6894969" y="1171856"/>
            <a:ext cx="4929091" cy="8537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400" b="1" dirty="0">
              <a:latin typeface="+mn-lt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798D65A-B6CE-449B-BDB8-424F18E24F2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676" y="1748176"/>
            <a:ext cx="5316984" cy="36803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C57B545-47A5-4BE9-ACE8-C1D6294A896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5341" y="1597752"/>
            <a:ext cx="5229148" cy="392186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61892D5-5E56-4B2A-8464-908BE793F4A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5877" y="5604151"/>
            <a:ext cx="1920240" cy="107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24131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190</Words>
  <Application>Microsoft Office PowerPoint</Application>
  <PresentationFormat>Широкоэкранный</PresentationFormat>
  <Paragraphs>20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Тема Office</vt:lpstr>
      <vt:lpstr>КОСМИЧЕСКОЕ путешествие</vt:lpstr>
      <vt:lpstr>Какое интересное ночное небо! Сколько там красивых звезд!  Люди с  давних времен любили смотреть на звезды, и им было очень интересно – какие же они на самом деле!</vt:lpstr>
      <vt:lpstr>И вот однажды они решили полететь в космос! К звездам!  Для полета в космос люди построили космическую ракету.  В ракету посадили космонавта – именно он должен был управлять ракетой и лететь к звездам.</vt:lpstr>
      <vt:lpstr>Но дело в том, что в космосе очень холодно.  Если выйти в космос без специального костюма – можно моментально замерзнуть и превратиться в ледышку. Кроме того, в космосе очень мало воздуха и обычный человек в нем не сможет дышать. Именно поэтому на космонавта, который полетел в космос, надели вот такой специальный костюм - скафандр. Скафандр очень теплый и защищает космонавта от холода даже в космосе и человек в нем может дышать.</vt:lpstr>
      <vt:lpstr>Самым первым космонавтом, который полетел в космос, был  Юрий Алексеевич Гагарин.</vt:lpstr>
      <vt:lpstr>Когда космонавт сел в ракету, пошел обратный отсчет:  «Пять, четыре, три, два, один, ПУСК!».  Ракета оторвалась от земли, из ее хвоста вырвался огонь – так сильно работал ее двигатель. И ракета полетела высоко в небо.</vt:lpstr>
      <vt:lpstr>И вот ракета оказалась в открытом космосе!  Вот какой вид открывался из космоса!</vt:lpstr>
      <vt:lpstr>Это – наша планета Земля, мы на ней живем. Она круглая и похожа на огромный мяч.  Наша планета очень большая, поэтому мы не замечаем, что она похожа на шар.  Но если подняться над землей высоко-высоко – то из космоса мы ее увидим такой.</vt:lpstr>
      <vt:lpstr>Синие пятна на нашей планете – это вода – моря и океаны, зеленые – это леса и равнины, коричневые – это горы и возвышенности. Правда она очень красивая, наша планета?  А этот небольшой «шарик» слева – это спутник Земли, Луна!</vt:lpstr>
      <vt:lpstr>Так выглядит Луна если к ней подлететь поближе.</vt:lpstr>
      <vt:lpstr>А таким космонавты увидели Солнце, огромный светящийся огненный шар.  Но подлететь близко к Солнцу  невозможно, очень горячее и можно просто сгореть. </vt:lpstr>
      <vt:lpstr>Звезды, которые мы видим с Земли находятся так далеко от нас,  что кажутся всего лишь маленькими точечками.</vt:lpstr>
      <vt:lpstr>А еще космонавты увидели в космосе планеты, которые вращались вокруг Солнца.</vt:lpstr>
      <vt:lpstr>Все планеты солнечной системы вращаются вокруг Солнца по своей орбите.   На тех планетах, которые близко к Солнцу – очень жарко – горячей, чем на горячей сковородке!  Мы не смогли бы пробыть там и секунды! А на самых дальних планетах, которые далеко от Солнца – наоборот очень холодно, потому что солнечные лучи до них плохо долетают.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КОСМИЧЕСКОЕ путешествие</dc:title>
  <dc:creator>Duy</dc:creator>
  <cp:lastModifiedBy>sad304</cp:lastModifiedBy>
  <cp:revision>35</cp:revision>
  <dcterms:created xsi:type="dcterms:W3CDTF">2021-03-24T05:51:09Z</dcterms:created>
  <dcterms:modified xsi:type="dcterms:W3CDTF">2023-04-21T07:29:42Z</dcterms:modified>
</cp:coreProperties>
</file>