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6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32" r:id="rId2"/>
    <p:sldMasterId id="2147483744" r:id="rId3"/>
    <p:sldMasterId id="2147483821" r:id="rId4"/>
    <p:sldMasterId id="2147483845" r:id="rId5"/>
    <p:sldMasterId id="2147483869" r:id="rId6"/>
    <p:sldMasterId id="2147483881" r:id="rId7"/>
  </p:sldMasterIdLst>
  <p:notesMasterIdLst>
    <p:notesMasterId r:id="rId23"/>
  </p:notesMasterIdLst>
  <p:sldIdLst>
    <p:sldId id="266" r:id="rId8"/>
    <p:sldId id="270" r:id="rId9"/>
    <p:sldId id="267" r:id="rId10"/>
    <p:sldId id="271" r:id="rId11"/>
    <p:sldId id="272" r:id="rId12"/>
    <p:sldId id="273" r:id="rId13"/>
    <p:sldId id="260" r:id="rId14"/>
    <p:sldId id="261" r:id="rId15"/>
    <p:sldId id="268" r:id="rId16"/>
    <p:sldId id="269" r:id="rId17"/>
    <p:sldId id="257" r:id="rId18"/>
    <p:sldId id="259" r:id="rId19"/>
    <p:sldId id="275" r:id="rId20"/>
    <p:sldId id="274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13" autoAdjust="0"/>
  </p:normalViewPr>
  <p:slideViewPr>
    <p:cSldViewPr snapToGrid="0">
      <p:cViewPr varScale="1">
        <p:scale>
          <a:sx n="68" d="100"/>
          <a:sy n="68" d="100"/>
        </p:scale>
        <p:origin x="14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C53E3-C6FE-4C30-B928-6B004CF8960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7670E-6447-44AE-9E00-53E0B6F4E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34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7670E-6447-44AE-9E00-53E0B6F4E35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416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85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680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383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27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393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273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09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972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37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020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924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3316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673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363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021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058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35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3305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3250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6484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926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564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4484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3136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873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3582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7282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259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6344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2008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4706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4926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9715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6878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6603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922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5418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1454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38095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2343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81191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321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4562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012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ln w="15875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dist="38100" dir="2700000" algn="tl" rotWithShape="0">
                    <a:schemeClr val="accent1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3418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1088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lang="en-US" sz="6000" b="1" kern="1200" cap="all" baseline="0" dirty="0">
                <a:ln w="15875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dist="38100" dir="2700000" algn="tl" rotWithShape="0">
                    <a:schemeClr val="accent1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2847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3560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2991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6521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4218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7177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272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3897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8080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53043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37848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8306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3030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5828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0486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1382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6062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7337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8746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07714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5797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0833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9359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20567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3020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4659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03961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79940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5013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0164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67014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7132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06942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21412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7271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24240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4379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54604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84233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83508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27202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564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6376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45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06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75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627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647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SzPct val="80000"/>
        <a:buFont typeface="Corbe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SzPct val="80000"/>
        <a:buFont typeface="Corbe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SzPct val="80000"/>
        <a:buFont typeface="Corbe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SzPct val="80000"/>
        <a:buFont typeface="Corbe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SzPct val="80000"/>
        <a:buFont typeface="Corbe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SzPct val="80000"/>
        <a:buFont typeface="Corbe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D344EEA8-CC26-4E54-B0B1-F3049A0237E5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9529D0AB-4954-4D52-8C21-1B3FA630C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167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s://onlinetestpad.com/" TargetMode="Externa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hyperlink" Target="https://www.google.com/intl/ru/forms/about/" TargetMode="Externa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hyperlink" Target="https://simpoll.ru/" TargetMode="External"/><Relationship Id="rId10" Type="http://schemas.openxmlformats.org/officeDocument/2006/relationships/image" Target="../media/image15.png"/><Relationship Id="rId4" Type="http://schemas.openxmlformats.org/officeDocument/2006/relationships/hyperlink" Target="https://ru.surveymonkey.com/" TargetMode="Externa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42205"/>
            <a:ext cx="7398327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Добро   </a:t>
            </a:r>
          </a:p>
          <a:p>
            <a:pPr algn="ctr"/>
            <a:r>
              <a:rPr lang="ru-RU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пожаловать </a:t>
            </a:r>
          </a:p>
          <a:p>
            <a:pPr algn="ctr"/>
            <a:r>
              <a:rPr lang="ru-RU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на </a:t>
            </a:r>
          </a:p>
          <a:p>
            <a:pPr algn="ctr"/>
            <a:r>
              <a:rPr lang="ru-RU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мастер-класс.</a:t>
            </a:r>
            <a:endParaRPr lang="ru-RU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76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cdn.culture.ru/images/f3015513-d1dd-5aea-a95e-94a3234c8e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7094" y="193965"/>
            <a:ext cx="906690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kern="0" dirty="0" smtClean="0">
                <a:ln w="9525">
                  <a:solidFill>
                    <a:prstClr val="black"/>
                  </a:solidFill>
                  <a:prstDash val="solid"/>
                </a:ln>
                <a:solidFill>
                  <a:prstClr val="white"/>
                </a:solidFill>
                <a:effectLst>
                  <a:outerShdw blurRad="12700" dist="38100" dir="2700000" algn="tl" rotWithShape="0">
                    <a:prstClr val="black">
                      <a:lumMod val="50000"/>
                    </a:prstClr>
                  </a:outerShdw>
                </a:effectLst>
                <a:latin typeface="Century Gothic" panose="020B0502020202020204"/>
              </a:rPr>
              <a:t>Мы в цифровом мире.</a:t>
            </a:r>
          </a:p>
        </p:txBody>
      </p:sp>
    </p:spTree>
    <p:extLst>
      <p:ext uri="{BB962C8B-B14F-4D97-AF65-F5344CB8AC3E}">
        <p14:creationId xmlns:p14="http://schemas.microsoft.com/office/powerpoint/2010/main" val="273469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[Громов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8" y="-1"/>
            <a:ext cx="3336401" cy="24522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1457" y="2590938"/>
            <a:ext cx="31085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  <a:ea typeface="Calibri" panose="020F0502020204030204" pitchFamily="34" charset="0"/>
              </a:rPr>
              <a:t>Григорий Рафаилович </a:t>
            </a:r>
            <a:endParaRPr lang="ru-RU" sz="2400" b="1" dirty="0" smtClean="0"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latin typeface="Arial Narrow" panose="020B0606020202030204" pitchFamily="34" charset="0"/>
              </a:rPr>
              <a:t>Громов.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pic>
        <p:nvPicPr>
          <p:cNvPr id="2052" name="Picture 4" descr="Сеймур Пейпер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806" y="2921875"/>
            <a:ext cx="2844212" cy="33126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584557" y="6234545"/>
            <a:ext cx="23342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202122"/>
                </a:solidFill>
                <a:latin typeface="Arial Narrow" panose="020B0606020202030204" pitchFamily="34" charset="0"/>
              </a:rPr>
              <a:t>Сеймур </a:t>
            </a:r>
            <a:r>
              <a:rPr lang="ru-RU" sz="2400" b="1" dirty="0" smtClean="0">
                <a:solidFill>
                  <a:srgbClr val="202122"/>
                </a:solidFill>
                <a:latin typeface="Arial Narrow" panose="020B0606020202030204" pitchFamily="34" charset="0"/>
              </a:rPr>
              <a:t>Пейперт.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pic>
        <p:nvPicPr>
          <p:cNvPr id="2054" name="Picture 6" descr="https://avatars.mds.yandex.net/i?id=c244e6f9ace34399fca9ed8c6c69c9ea-4080029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163" y="1365403"/>
            <a:ext cx="2427873" cy="34996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93211" y="4911207"/>
            <a:ext cx="242085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Arial Narrow" panose="020B0606020202030204" pitchFamily="34" charset="0"/>
              </a:rPr>
              <a:t>Владимир Ильич </a:t>
            </a:r>
          </a:p>
          <a:p>
            <a:pPr algn="ctr"/>
            <a:r>
              <a:rPr lang="ru-RU" sz="2400" b="1" dirty="0" smtClean="0">
                <a:latin typeface="Arial Narrow" panose="020B0606020202030204" pitchFamily="34" charset="0"/>
              </a:rPr>
              <a:t>Гриценко.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35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4910" y="604183"/>
            <a:ext cx="81603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Информационно-коммуникационные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технологии (ИКТ)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совокупность методов, производственных процессов и программно-технических средств, интегрированных с целью сбора, обработки, хранения, распространения, отображения и использования информации в интересах ее пользователей. 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95514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42769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Зачем нужны ИКТ-технологии в учебном процессе</a:t>
            </a: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?</a:t>
            </a:r>
            <a:endParaRPr lang="ru-RU" sz="30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6175" y="934305"/>
            <a:ext cx="473238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1. Облегчить </a:t>
            </a:r>
            <a:r>
              <a:rPr lang="ru-RU" sz="30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работу </a:t>
            </a:r>
            <a:r>
              <a:rPr lang="ru-RU" sz="30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педагога. </a:t>
            </a:r>
            <a:endParaRPr lang="ru-RU" sz="3000" dirty="0"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4690" y="1500440"/>
            <a:ext cx="84206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0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2. Добиться </a:t>
            </a:r>
            <a:r>
              <a:rPr lang="ru-RU" sz="30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более эффективной и современной методики </a:t>
            </a:r>
            <a:r>
              <a:rPr lang="ru-RU" sz="30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преподавания.</a:t>
            </a:r>
            <a:endParaRPr lang="ru-RU" sz="3000" dirty="0"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6175" y="2545617"/>
            <a:ext cx="729719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30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3. Укрепить </a:t>
            </a:r>
            <a:r>
              <a:rPr lang="ru-RU" sz="30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мотивацию школьников к </a:t>
            </a:r>
            <a:r>
              <a:rPr lang="ru-RU" sz="30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обучению.</a:t>
            </a:r>
            <a:endParaRPr lang="ru-RU" sz="3000" dirty="0"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6176" y="3099615"/>
            <a:ext cx="84591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0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4. Обеспечить </a:t>
            </a:r>
            <a:r>
              <a:rPr lang="ru-RU" sz="30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индивидуальный подход к каждому учащемуся без временных и иных </a:t>
            </a:r>
            <a:r>
              <a:rPr lang="ru-RU" sz="30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затрат.</a:t>
            </a:r>
            <a:endParaRPr lang="ru-RU" sz="3000" dirty="0"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6176" y="4106579"/>
            <a:ext cx="8459169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7165" lvl="0" algn="just">
              <a:lnSpc>
                <a:spcPct val="115000"/>
              </a:lnSpc>
              <a:spcAft>
                <a:spcPts val="1000"/>
              </a:spcAft>
            </a:pPr>
            <a:r>
              <a:rPr lang="ru-RU" sz="30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5. Сделать </a:t>
            </a:r>
            <a:r>
              <a:rPr lang="ru-RU" sz="30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образовательный процесс более разнообразным и увлекательным.</a:t>
            </a:r>
            <a:endParaRPr lang="ru-RU" sz="3000" dirty="0">
              <a:effectLst/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6175" y="5214243"/>
            <a:ext cx="83067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0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6. Внести </a:t>
            </a:r>
            <a:r>
              <a:rPr lang="ru-RU" sz="30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вклад в формирование информационной грамотности </a:t>
            </a:r>
            <a:r>
              <a:rPr lang="ru-RU" sz="30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учащихся.</a:t>
            </a:r>
            <a:endParaRPr lang="ru-RU" sz="3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63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8545" y="244751"/>
            <a:ext cx="90054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 каких учебных ситуациях актуально использование ИКТ? 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8545" y="1355465"/>
            <a:ext cx="87332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marR="87630" algn="just"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 На уроках любых типов и в любой момент урока.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8545" y="2420167"/>
            <a:ext cx="85947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marR="87630" algn="just"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При организации самостоятельной работы учащихся.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4273" y="3497385"/>
            <a:ext cx="86175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Информационные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технологии позволяют организовать как индивидуальную, так и групповую работу.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4273" y="5067045"/>
            <a:ext cx="73314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4. При оценке и контроле успеваемости. </a:t>
            </a:r>
            <a:endParaRPr lang="ru-RU" sz="40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22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705" y="149225"/>
            <a:ext cx="8529204" cy="14856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kern="1800" dirty="0" smtClean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1) </a:t>
            </a:r>
            <a:r>
              <a:rPr lang="ru-RU" sz="3200" kern="1800" dirty="0" smtClean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 интерактивного </a:t>
            </a:r>
            <a:r>
              <a:rPr lang="ru-RU" sz="3200" kern="1800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голосования </a:t>
            </a:r>
            <a:r>
              <a:rPr lang="ru-RU" sz="3200" kern="1800" dirty="0" err="1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Interwrite</a:t>
            </a:r>
            <a:r>
              <a:rPr lang="ru-RU" sz="3200" kern="1800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kern="1800" dirty="0" err="1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Response</a:t>
            </a:r>
            <a:r>
              <a:rPr lang="ru-RU" sz="3200" kern="1800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для осуществления оперативного контроля знаний </a:t>
            </a:r>
            <a:r>
              <a:rPr lang="ru-RU" sz="3200" kern="1800" dirty="0" smtClean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обучающихся.</a:t>
            </a:r>
            <a:endParaRPr lang="ru-RU" sz="3200" dirty="0"/>
          </a:p>
        </p:txBody>
      </p:sp>
      <p:pic>
        <p:nvPicPr>
          <p:cNvPr id="5122" name="Picture 2" descr="https://pandia.ru/text/78/159/images/image039_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873" y="1994621"/>
            <a:ext cx="5560867" cy="417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24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989" y="0"/>
            <a:ext cx="895039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2) </a:t>
            </a: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Сервисы 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для </a:t>
            </a: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создания интерактивных 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тестов и опросов. </a:t>
            </a:r>
            <a:endParaRPr lang="ru-RU" sz="4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4587" y="1200329"/>
            <a:ext cx="6096000" cy="53214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3600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Google </a:t>
            </a:r>
            <a:r>
              <a:rPr lang="en-US" sz="3600" u="sng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Forms</a:t>
            </a:r>
            <a:endParaRPr lang="en-US" sz="3600" u="sng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5715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3600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MyTest </a:t>
            </a:r>
            <a:endParaRPr lang="en-US" sz="2800" u="sng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3600" u="sng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Online </a:t>
            </a:r>
            <a:r>
              <a:rPr lang="en-US" sz="3600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Test Pad</a:t>
            </a:r>
            <a:endParaRPr lang="ru-RU" sz="2800" u="sng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3600" u="sng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UniTest System</a:t>
            </a:r>
            <a:endParaRPr lang="ru-RU" sz="3600" u="sng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3600" u="sng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RunTest</a:t>
            </a:r>
            <a:endParaRPr lang="ru-RU" sz="3600" u="sng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3600" u="sng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Survey</a:t>
            </a:r>
            <a:r>
              <a:rPr lang="ru-RU" sz="3600" u="sng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ru-RU" sz="3600" u="sng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Monkey</a:t>
            </a:r>
            <a:endParaRPr lang="ru-RU" sz="2800" u="sng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3600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Simpoll</a:t>
            </a:r>
            <a:endParaRPr lang="ru-RU" sz="2800" u="sng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i.ytimg.com/vi/AB8y1_8M02g/maxresdefaul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9" t="23370" r="6776" b="24322"/>
          <a:stretch/>
        </p:blipFill>
        <p:spPr bwMode="auto">
          <a:xfrm>
            <a:off x="3755995" y="1289154"/>
            <a:ext cx="1631857" cy="551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/>
          <a:srcRect l="16915" t="36971" r="35079" b="37067"/>
          <a:stretch/>
        </p:blipFill>
        <p:spPr>
          <a:xfrm>
            <a:off x="2595491" y="2018349"/>
            <a:ext cx="2293034" cy="697206"/>
          </a:xfrm>
          <a:prstGeom prst="rect">
            <a:avLst/>
          </a:prstGeom>
        </p:spPr>
      </p:pic>
      <p:pic>
        <p:nvPicPr>
          <p:cNvPr id="3078" name="Picture 6" descr="http://onkulik.narod.ru/_dr/0/5814177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273" y="2761318"/>
            <a:ext cx="3338362" cy="53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9"/>
          <a:srcRect l="8698" t="27741" r="71408" b="66106"/>
          <a:stretch/>
        </p:blipFill>
        <p:spPr>
          <a:xfrm>
            <a:off x="4072597" y="3654107"/>
            <a:ext cx="2996257" cy="5210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0"/>
          <a:srcRect l="5887" t="14664" r="82544" b="77836"/>
          <a:stretch/>
        </p:blipFill>
        <p:spPr>
          <a:xfrm>
            <a:off x="2785403" y="4350630"/>
            <a:ext cx="1505243" cy="5486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1"/>
          <a:srcRect l="4698" t="15241" r="80922" b="79183"/>
          <a:stretch/>
        </p:blipFill>
        <p:spPr>
          <a:xfrm>
            <a:off x="3931920" y="5173645"/>
            <a:ext cx="2487968" cy="54249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2"/>
          <a:srcRect l="6752" t="16394" r="80382" b="77067"/>
          <a:stretch/>
        </p:blipFill>
        <p:spPr>
          <a:xfrm>
            <a:off x="2785403" y="5891572"/>
            <a:ext cx="1674055" cy="47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49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4009" t="3883" r="13903" b="9754"/>
          <a:stretch/>
        </p:blipFill>
        <p:spPr>
          <a:xfrm>
            <a:off x="0" y="1456006"/>
            <a:ext cx="5304940" cy="35731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30698" t="15240" r="37614" b="6874"/>
          <a:stretch/>
        </p:blipFill>
        <p:spPr>
          <a:xfrm>
            <a:off x="5304940" y="608427"/>
            <a:ext cx="3812345" cy="526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87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41563" y="733961"/>
            <a:ext cx="5597236" cy="4144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indent="-5715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Якласс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5715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Учи.дома</a:t>
            </a:r>
            <a:endParaRPr lang="ru-RU" sz="40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5715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Сферум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5715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4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Учи.ру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5715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4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LearningApps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1981" y="-34800"/>
            <a:ext cx="87820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3) Цифровые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образовательные  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платформы.</a:t>
            </a:r>
            <a:endParaRPr lang="ru-RU" sz="4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5287" t="14679" r="2509" b="6913"/>
          <a:stretch/>
        </p:blipFill>
        <p:spPr>
          <a:xfrm>
            <a:off x="2997378" y="2230070"/>
            <a:ext cx="2695622" cy="14455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6661" t="13541" r="36268" b="16004"/>
          <a:stretch/>
        </p:blipFill>
        <p:spPr>
          <a:xfrm>
            <a:off x="5979689" y="2665151"/>
            <a:ext cx="2911778" cy="20209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018" t="13921" r="22209" b="10701"/>
          <a:stretch/>
        </p:blipFill>
        <p:spPr>
          <a:xfrm>
            <a:off x="5830327" y="764760"/>
            <a:ext cx="2986459" cy="16485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3467" t="13731" r="7254" b="5966"/>
          <a:stretch/>
        </p:blipFill>
        <p:spPr>
          <a:xfrm>
            <a:off x="1372957" y="4920246"/>
            <a:ext cx="3539949" cy="17901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13902" t="14489" r="14648" b="7837"/>
          <a:stretch/>
        </p:blipFill>
        <p:spPr>
          <a:xfrm>
            <a:off x="5830327" y="4839379"/>
            <a:ext cx="3061140" cy="187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6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319" t="3702" r="2319" b="6298"/>
          <a:stretch/>
        </p:blipFill>
        <p:spPr>
          <a:xfrm>
            <a:off x="0" y="887697"/>
            <a:ext cx="9144000" cy="485191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681957" y="112541"/>
            <a:ext cx="15619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Учи.ру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51917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697" t="14471" r="5022" b="6298"/>
          <a:stretch/>
        </p:blipFill>
        <p:spPr>
          <a:xfrm>
            <a:off x="139104" y="112542"/>
            <a:ext cx="8539089" cy="42132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4697" t="15048" r="5779" b="9182"/>
          <a:stretch/>
        </p:blipFill>
        <p:spPr>
          <a:xfrm>
            <a:off x="2968283" y="3919313"/>
            <a:ext cx="6175718" cy="29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52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184" t="17931" r="42215" b="21107"/>
          <a:stretch/>
        </p:blipFill>
        <p:spPr>
          <a:xfrm>
            <a:off x="1837420" y="-1"/>
            <a:ext cx="5311330" cy="33340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5130" t="23317" r="5455" b="10145"/>
          <a:stretch/>
        </p:blipFill>
        <p:spPr>
          <a:xfrm>
            <a:off x="196947" y="3172265"/>
            <a:ext cx="8809547" cy="368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6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292" t="19358" r="13131" b="15336"/>
          <a:stretch/>
        </p:blipFill>
        <p:spPr>
          <a:xfrm>
            <a:off x="0" y="1195753"/>
            <a:ext cx="9144000" cy="398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8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3883"/>
            <a:ext cx="4895871" cy="27150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871" y="1001601"/>
            <a:ext cx="4206240" cy="456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7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Сланец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анец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DF5327"/>
      </a:accent1>
      <a:accent2>
        <a:srgbClr val="A6B7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383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ppt/theme/theme5.xml><?xml version="1.0" encoding="utf-8"?>
<a:theme xmlns:a="http://schemas.openxmlformats.org/drawingml/2006/main" name="1_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6.xml><?xml version="1.0" encoding="utf-8"?>
<a:theme xmlns:a="http://schemas.openxmlformats.org/drawingml/2006/main" name="3_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ppt/theme/theme7.xml><?xml version="1.0" encoding="utf-8"?>
<a:theme xmlns:a="http://schemas.openxmlformats.org/drawingml/2006/main" name="2_Базис">
  <a:themeElements>
    <a:clrScheme name="Базис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237</Words>
  <Application>Microsoft Office PowerPoint</Application>
  <PresentationFormat>Экран (4:3)</PresentationFormat>
  <Paragraphs>42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15</vt:i4>
      </vt:variant>
    </vt:vector>
  </HeadingPairs>
  <TitlesOfParts>
    <vt:vector size="36" baseType="lpstr">
      <vt:lpstr>Arial</vt:lpstr>
      <vt:lpstr>Arial Narrow</vt:lpstr>
      <vt:lpstr>Calibri</vt:lpstr>
      <vt:lpstr>Calibri Light</vt:lpstr>
      <vt:lpstr>Calisto MT</vt:lpstr>
      <vt:lpstr>Century Gothic</vt:lpstr>
      <vt:lpstr>Corbel</vt:lpstr>
      <vt:lpstr>Monotype Corsiva</vt:lpstr>
      <vt:lpstr>Tahoma</vt:lpstr>
      <vt:lpstr>Times New Roman</vt:lpstr>
      <vt:lpstr>Trebuchet MS</vt:lpstr>
      <vt:lpstr>Wingdings</vt:lpstr>
      <vt:lpstr>Wingdings 2</vt:lpstr>
      <vt:lpstr>Wingdings 3</vt:lpstr>
      <vt:lpstr>Сланец</vt:lpstr>
      <vt:lpstr>Тема Office</vt:lpstr>
      <vt:lpstr>Аспект</vt:lpstr>
      <vt:lpstr>Базис</vt:lpstr>
      <vt:lpstr>1_Базис</vt:lpstr>
      <vt:lpstr>3_Базис</vt:lpstr>
      <vt:lpstr>2_Базис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ket_8282@mail.ru</dc:creator>
  <cp:lastModifiedBy>ket_8282@mail.ru</cp:lastModifiedBy>
  <cp:revision>43</cp:revision>
  <dcterms:created xsi:type="dcterms:W3CDTF">2023-03-03T12:05:50Z</dcterms:created>
  <dcterms:modified xsi:type="dcterms:W3CDTF">2023-03-05T13:47:28Z</dcterms:modified>
</cp:coreProperties>
</file>