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268" r:id="rId5"/>
    <p:sldId id="258" r:id="rId6"/>
    <p:sldId id="269" r:id="rId7"/>
    <p:sldId id="266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0A163-38D1-48FC-BA03-4624A1A68337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8FBA4-4690-486B-A55E-45B66C52D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683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8FBA4-4690-486B-A55E-45B66C52D40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097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310D-B220-4DD9-816F-CAF028B9DEC0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9388-91BE-4425-B418-482755E4F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847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310D-B220-4DD9-816F-CAF028B9DEC0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9388-91BE-4425-B418-482755E4F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187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310D-B220-4DD9-816F-CAF028B9DEC0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9388-91BE-4425-B418-482755E4F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783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310D-B220-4DD9-816F-CAF028B9DEC0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9388-91BE-4425-B418-482755E4F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01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310D-B220-4DD9-816F-CAF028B9DEC0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9388-91BE-4425-B418-482755E4F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754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310D-B220-4DD9-816F-CAF028B9DEC0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9388-91BE-4425-B418-482755E4F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827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310D-B220-4DD9-816F-CAF028B9DEC0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9388-91BE-4425-B418-482755E4F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682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310D-B220-4DD9-816F-CAF028B9DEC0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9388-91BE-4425-B418-482755E4F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691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310D-B220-4DD9-816F-CAF028B9DEC0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9388-91BE-4425-B418-482755E4F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667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310D-B220-4DD9-816F-CAF028B9DEC0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9388-91BE-4425-B418-482755E4F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096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310D-B220-4DD9-816F-CAF028B9DEC0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E9388-91BE-4425-B418-482755E4F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094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8310D-B220-4DD9-816F-CAF028B9DEC0}" type="datetimeFigureOut">
              <a:rPr lang="ru-RU" smtClean="0"/>
              <a:t>12.05.2023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E9388-91BE-4425-B418-482755E4F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730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4.jp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06222" y="1501252"/>
            <a:ext cx="68648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Влияние художественно-эстетического развития на речь детей раннего возраста.</a:t>
            </a:r>
            <a:endParaRPr lang="ru-RU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871046" y="5480105"/>
            <a:ext cx="341194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воспитатель</a:t>
            </a:r>
          </a:p>
          <a:p>
            <a:r>
              <a:rPr lang="ru-RU" sz="2400" b="1" dirty="0" smtClean="0"/>
              <a:t>Юмартова Алтынай Таймасхановна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5148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5970" y="327545"/>
            <a:ext cx="96080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Цель.</a:t>
            </a:r>
          </a:p>
          <a:p>
            <a:r>
              <a:rPr lang="ru-RU" sz="2800" b="1" dirty="0"/>
              <a:t>Р</a:t>
            </a:r>
            <a:r>
              <a:rPr lang="ru-RU" sz="2800" b="1" dirty="0" smtClean="0"/>
              <a:t>азвитие речи у детей раннего возраста посредством творческой деятельности.</a:t>
            </a:r>
          </a:p>
          <a:p>
            <a:endParaRPr lang="ru-RU" sz="2800" b="1" dirty="0"/>
          </a:p>
          <a:p>
            <a:r>
              <a:rPr lang="ru-RU" sz="3200" b="1" dirty="0" smtClean="0"/>
              <a:t>Задачи:</a:t>
            </a:r>
          </a:p>
          <a:p>
            <a:r>
              <a:rPr lang="ru-RU" sz="2800" b="1" dirty="0"/>
              <a:t>Р</a:t>
            </a:r>
            <a:r>
              <a:rPr lang="ru-RU" sz="2800" b="1" dirty="0" smtClean="0"/>
              <a:t>азвивать воображение, творческие способности.</a:t>
            </a:r>
          </a:p>
          <a:p>
            <a:r>
              <a:rPr lang="ru-RU" sz="2800" b="1" dirty="0" smtClean="0"/>
              <a:t>Развивать мелкую моторику рук.</a:t>
            </a:r>
          </a:p>
          <a:p>
            <a:r>
              <a:rPr lang="ru-RU" sz="2800" b="1" dirty="0" smtClean="0"/>
              <a:t>Активизировать словарь.</a:t>
            </a:r>
          </a:p>
          <a:p>
            <a:r>
              <a:rPr lang="ru-RU" sz="2800" b="1" dirty="0" smtClean="0"/>
              <a:t>Познакомить родителей с особенностями речевого           развития детей раннего возраста.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776726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786" y="352750"/>
            <a:ext cx="42035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Художественно-эстетическое развитие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18501" y="1477099"/>
            <a:ext cx="41898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*Продуктивная деятельность детей</a:t>
            </a:r>
          </a:p>
          <a:p>
            <a:r>
              <a:rPr lang="ru-RU" sz="2000" b="1" dirty="0" smtClean="0"/>
              <a:t>Рисование, лепка, аппликация</a:t>
            </a:r>
          </a:p>
          <a:p>
            <a:endParaRPr lang="ru-RU" sz="2000" b="1" dirty="0"/>
          </a:p>
          <a:p>
            <a:endParaRPr lang="ru-RU" sz="2000" b="1" dirty="0"/>
          </a:p>
          <a:p>
            <a:r>
              <a:rPr lang="ru-RU" sz="2000" b="1" dirty="0" smtClean="0"/>
              <a:t>*Конструирование и ручной труд- создание конструкций и моделей из строительного материала, кубиков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8501" y="2242981"/>
            <a:ext cx="3774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*Музыкальное развитие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735870" y="306584"/>
            <a:ext cx="4271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Речевое развитие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749517" y="1290275"/>
            <a:ext cx="425810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*Развитие словаря</a:t>
            </a:r>
          </a:p>
          <a:p>
            <a:r>
              <a:rPr lang="ru-RU" sz="2000" b="1" dirty="0" smtClean="0"/>
              <a:t>*Воспитание звуковой культуры речи</a:t>
            </a:r>
          </a:p>
          <a:p>
            <a:r>
              <a:rPr lang="ru-RU" sz="2000" b="1" dirty="0" smtClean="0"/>
              <a:t>*Формирование грамматического строя</a:t>
            </a:r>
          </a:p>
          <a:p>
            <a:r>
              <a:rPr lang="ru-RU" sz="2000" b="1" dirty="0" smtClean="0"/>
              <a:t>*Развитие связной речи</a:t>
            </a:r>
          </a:p>
          <a:p>
            <a:r>
              <a:rPr lang="ru-RU" sz="2000" b="1" dirty="0" smtClean="0"/>
              <a:t>*Формирование элементарного осознания</a:t>
            </a:r>
          </a:p>
          <a:p>
            <a:r>
              <a:rPr lang="ru-RU" sz="2000" b="1" dirty="0" smtClean="0"/>
              <a:t>*Воспитание любви и интереса к художественному слову</a:t>
            </a:r>
            <a:endParaRPr lang="ru-RU" sz="2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23" y="4031644"/>
            <a:ext cx="3671247" cy="26579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97" y="2242981"/>
            <a:ext cx="2938272" cy="39502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97" y="2242981"/>
            <a:ext cx="2959286" cy="395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02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65075" y="150126"/>
            <a:ext cx="48586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Воспитатель, интегрируя эти две области, максимально успешно может повысить уровень развития речевых умений и умений, приобретаемых в процессе творческой работы у дошкольников.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075" y="2827782"/>
            <a:ext cx="4299045" cy="38282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75" y="2152261"/>
            <a:ext cx="5948719" cy="45037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2152260"/>
            <a:ext cx="6431226" cy="45037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075" y="2827782"/>
            <a:ext cx="4728093" cy="382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05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7421" y="225104"/>
            <a:ext cx="118326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Развитие речи, как и художественно-эстетическое воспитание дошкольника — два взаимосвязанных компонента процесса воспитания и обучения детей в детском саду. Каждый из них является в одно и то же время началом и продолжением другого. 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197237" y="1759719"/>
            <a:ext cx="64349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Через творчество дети выражают свои впечатления, своё понимание и эмоциональное отношение к окружающему. Первые образы, нарисованные, вылепленные ребёнок воспринимает как живые и очень им рад. Таким образом, именно в условиях взаимосвязи речевого и художественно-эстетического развития более успешно формируется не только определенный комплекс речевых умений у ребёнка, но и полноценная «языковая личность».</a:t>
            </a:r>
          </a:p>
          <a:p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05" y="1650537"/>
            <a:ext cx="3534769" cy="5008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65" y="1650537"/>
            <a:ext cx="3243051" cy="47761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24" y="1580428"/>
            <a:ext cx="4251571" cy="51225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37" y="1502930"/>
            <a:ext cx="4612943" cy="527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255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2831" y="258901"/>
            <a:ext cx="317992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Детям с раннего возраста необходимо развивать музыкальное восприятие. После прослушивания музыкального произведения полезно не только говорить о нем, но и предложить им подвигаться под музыку, чтобы дети яснее почувствовали её характер.</a:t>
            </a:r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2122228"/>
            <a:ext cx="5143500" cy="45651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872" y="116008"/>
            <a:ext cx="4276297" cy="33129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056" y="2787305"/>
            <a:ext cx="4477887" cy="38077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117" y="2122228"/>
            <a:ext cx="5718412" cy="45885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875" y="116008"/>
            <a:ext cx="5361294" cy="41352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47" y="4079507"/>
            <a:ext cx="3603009" cy="265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57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4411" y="151138"/>
            <a:ext cx="11423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Успешность любого проекта с детьми в детском саду зависит, конечно, от взаимосвязи воспитателей с родителями детей. Этот аспект является важным в нашей работе. От этого тандема зависит насколько ребенку будет  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56949" y="1351467"/>
            <a:ext cx="38145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«Скажи мне, и я забуду. </a:t>
            </a:r>
          </a:p>
          <a:p>
            <a:r>
              <a:rPr lang="ru-RU" sz="2000" b="1" dirty="0" smtClean="0"/>
              <a:t>Покажи мне, и я,</a:t>
            </a:r>
          </a:p>
          <a:p>
            <a:r>
              <a:rPr lang="ru-RU" sz="2000" b="1" dirty="0" smtClean="0"/>
              <a:t> может быть, запомню. </a:t>
            </a:r>
          </a:p>
          <a:p>
            <a:r>
              <a:rPr lang="ru-RU" sz="2000" b="1" dirty="0" smtClean="0"/>
              <a:t>Вовлеките меня, и я пойму»</a:t>
            </a:r>
          </a:p>
          <a:p>
            <a:r>
              <a:rPr lang="ru-RU" sz="2000" b="1" dirty="0" smtClean="0"/>
              <a:t>(Конфуций)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854890" y="2074460"/>
            <a:ext cx="5281683" cy="268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602514" y="1502605"/>
            <a:ext cx="66941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Педагог, постоянно поддерживая контакт с семьей, знает особенности, привычки своего воспитанника и учитывает их при работе, что, в свою очередь, ведет к повышению эффективности педагогического процесса. </a:t>
            </a:r>
            <a:endParaRPr lang="ru-RU" sz="2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9" y="3232593"/>
            <a:ext cx="4797188" cy="33864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143" y="3284959"/>
            <a:ext cx="4288240" cy="32609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70" y="2977184"/>
            <a:ext cx="5143500" cy="378683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883" y="3240738"/>
            <a:ext cx="5143500" cy="35232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527" y="4104582"/>
            <a:ext cx="3508680" cy="17310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55" y="3941333"/>
            <a:ext cx="5143500" cy="19880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772" y="3381646"/>
            <a:ext cx="4589914" cy="29166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982" y="2977183"/>
            <a:ext cx="5376445" cy="378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34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9" y="2541897"/>
            <a:ext cx="3613529" cy="40329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996" y="258884"/>
            <a:ext cx="3876906" cy="40260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821" y="3120219"/>
            <a:ext cx="4070959" cy="17046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84" y="2052892"/>
            <a:ext cx="4069698" cy="45219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33" y="76399"/>
            <a:ext cx="4069698" cy="36015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996" y="3261815"/>
            <a:ext cx="3890357" cy="34545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996" y="258885"/>
            <a:ext cx="3876906" cy="38354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974" y="3120219"/>
            <a:ext cx="4776717" cy="24947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88300" y="449157"/>
            <a:ext cx="294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Можно дать родителям домой готовые шаблоны для поделок с детьми</a:t>
            </a:r>
            <a:endParaRPr lang="ru-RU" sz="2000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435" y="2976263"/>
            <a:ext cx="5176467" cy="38331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466" y="3549207"/>
            <a:ext cx="1738459" cy="134360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31" y="2976263"/>
            <a:ext cx="5906504" cy="383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54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0125" y="0"/>
            <a:ext cx="35620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Р</a:t>
            </a:r>
            <a:r>
              <a:rPr lang="ru-RU" sz="2000" b="1" dirty="0" smtClean="0"/>
              <a:t>аботу с родителями можно проводить и в режиме онлайн консультаций, рассылок на электронную почту важной информации, мастер-классов по предварительно сделанным образцам и схемам. </a:t>
            </a:r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537" y="260791"/>
            <a:ext cx="6113060" cy="44559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91" y="2862322"/>
            <a:ext cx="5953836" cy="38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3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55642" y="512032"/>
            <a:ext cx="51452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Слаженная работа с родителями дает хороший результат</a:t>
            </a:r>
            <a:endParaRPr lang="ru-RU" sz="3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855" y="2778389"/>
            <a:ext cx="5217993" cy="38688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" y="293426"/>
            <a:ext cx="6064157" cy="635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6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2012" y="110362"/>
            <a:ext cx="28796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Дети очень любят работать с пластилином.  У нас в группе все дети умеют с ним работать, хотя столь малы. </a:t>
            </a:r>
            <a:endParaRPr lang="ru-RU" sz="2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586" y="3376476"/>
            <a:ext cx="3572652" cy="19593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8" y="2159716"/>
            <a:ext cx="5194110" cy="43928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279" y="125045"/>
            <a:ext cx="4279006" cy="44006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49" y="2049354"/>
            <a:ext cx="5143500" cy="47083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1908037"/>
            <a:ext cx="5143500" cy="464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68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647" y="298566"/>
            <a:ext cx="33300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Наши музыкальные</a:t>
            </a:r>
            <a:r>
              <a:rPr lang="en-US" sz="2800" b="1" dirty="0" smtClean="0"/>
              <a:t> </a:t>
            </a:r>
            <a:r>
              <a:rPr lang="ru-RU" sz="2800" b="1" dirty="0" smtClean="0"/>
              <a:t>развлечения очень нравятся детям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38" y="3106057"/>
            <a:ext cx="2759834" cy="13207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89" y="3106057"/>
            <a:ext cx="4162567" cy="30262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72" y="2380355"/>
            <a:ext cx="4741774" cy="38898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642" y="609600"/>
            <a:ext cx="5143500" cy="543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577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23833" y="1214651"/>
            <a:ext cx="7124131" cy="264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11400" y="211288"/>
            <a:ext cx="62576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Формирование творческих способностей ребенка- одна из главнейших задач детского сада. Это является необходимым условием для речевого развития, но  для всеобщего развития личности в целом. При этом ведущая роль принадлежит воспитателям и родителям. Особое значение для художественно-эстетического развития ребенка имеет стимулирование его творчества. Это значит, что только от нас зависит будет ли ребенок хотеть заниматься тем или иным художественно- эстетическим направлением в садике без  принуждения. Это на нас лежит ответственность , если у ребенка нет желания лепить, рисовать, клеить, конструировать или танцевать и петь.</a:t>
            </a:r>
            <a:endParaRPr lang="ru-RU" sz="2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95" y="1886676"/>
            <a:ext cx="4633795" cy="440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10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0561" y="1760562"/>
            <a:ext cx="96080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/>
              <a:t>Спасибо за внимание!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0741956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533</Words>
  <Application>Microsoft Office PowerPoint</Application>
  <PresentationFormat>Широкоэкранный</PresentationFormat>
  <Paragraphs>44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43</cp:revision>
  <dcterms:created xsi:type="dcterms:W3CDTF">2021-02-20T01:41:49Z</dcterms:created>
  <dcterms:modified xsi:type="dcterms:W3CDTF">2023-05-12T05:10:02Z</dcterms:modified>
</cp:coreProperties>
</file>