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8" r:id="rId3"/>
    <p:sldId id="277" r:id="rId4"/>
    <p:sldId id="257" r:id="rId5"/>
    <p:sldId id="275" r:id="rId6"/>
    <p:sldId id="279" r:id="rId7"/>
    <p:sldId id="264" r:id="rId8"/>
    <p:sldId id="269" r:id="rId9"/>
    <p:sldId id="276" r:id="rId10"/>
    <p:sldId id="270" r:id="rId11"/>
    <p:sldId id="265" r:id="rId12"/>
    <p:sldId id="267" r:id="rId13"/>
    <p:sldId id="278" r:id="rId14"/>
    <p:sldId id="268" r:id="rId15"/>
    <p:sldId id="273" r:id="rId16"/>
    <p:sldId id="281" r:id="rId17"/>
    <p:sldId id="272" r:id="rId18"/>
    <p:sldId id="274" r:id="rId19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76" y="5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9906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4492" y="2404534"/>
            <a:ext cx="63106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4492" y="4050834"/>
            <a:ext cx="63106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963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930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2700868"/>
            <a:ext cx="6984793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943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0335" y="2160589"/>
            <a:ext cx="3399528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5600" y="2160590"/>
            <a:ext cx="3399528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668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043" y="2160983"/>
            <a:ext cx="34008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043" y="2737246"/>
            <a:ext cx="3400819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34311" y="2160983"/>
            <a:ext cx="340081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34312" y="2737246"/>
            <a:ext cx="3400814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57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609600"/>
            <a:ext cx="6984793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446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904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1498604"/>
            <a:ext cx="3131804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875" y="514925"/>
            <a:ext cx="3667252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0334" y="2777069"/>
            <a:ext cx="313180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27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4" y="4800600"/>
            <a:ext cx="698479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0334" y="609600"/>
            <a:ext cx="6984793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0334" y="5367338"/>
            <a:ext cx="6984792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682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609600"/>
            <a:ext cx="6984793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470400"/>
            <a:ext cx="6984793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851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09" y="609600"/>
            <a:ext cx="657648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9988" y="3632200"/>
            <a:ext cx="586992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470400"/>
            <a:ext cx="6984793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40269" y="790378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5571" y="2886556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7705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0335" y="1931988"/>
            <a:ext cx="6984793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6850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09" y="609600"/>
            <a:ext cx="657648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50332" y="4013200"/>
            <a:ext cx="6984794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40269" y="790378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25571" y="2886556"/>
            <a:ext cx="4953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2982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212" y="609600"/>
            <a:ext cx="697791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50332" y="4013200"/>
            <a:ext cx="6984794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5" y="4527448"/>
            <a:ext cx="6984793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325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46140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73735" y="609600"/>
            <a:ext cx="1060104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0335" y="609600"/>
            <a:ext cx="5736372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234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9906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0334" y="609600"/>
            <a:ext cx="698479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0334" y="2160590"/>
            <a:ext cx="6984793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54171" y="6041363"/>
            <a:ext cx="740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78BCF-F71C-4E44-9DFD-325DA9785022}" type="datetimeFigureOut">
              <a:rPr lang="ru-RU" smtClean="0"/>
              <a:pPr/>
              <a:t>пн 22.05.23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0334" y="6041363"/>
            <a:ext cx="51168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79914" y="6041363"/>
            <a:ext cx="5552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22C7B62-ED0E-4A4D-8C96-54F016F0284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414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hyperlink" Target="&#1064;&#1086;&#1082;&#1080;&#1088;&#1091;&#1102;&#1097;&#1077;&#1077;%20&#1074;&#1080;&#1076;&#1077;&#1086;!%20&#1052;&#1091;&#1078;&#1095;&#1080;&#1085;&#1072;%20&#1093;&#1086;&#1076;&#1080;&#1090;%20&#1087;&#1086;%20&#1074;&#1086;&#1076;&#1077;!!!.mp4" TargetMode="Externa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0_47d18_7ed078be_L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&#1053;&#1086;&#1074;&#1072;&#1103;%20&#1087;&#1072;&#1087;&#1082;&#1072;%20(2)/&#1053;&#1086;&#1074;&#1072;&#1103;%20&#1087;&#1072;&#1087;&#1082;&#1072;/P1120507.JPG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&#1053;&#1086;&#1074;&#1072;&#1103;%20&#1087;&#1072;&#1087;&#1082;&#1072;%20(2)/&#1053;&#1086;&#1074;&#1072;&#1103;%20&#1087;&#1072;&#1087;&#1082;&#1072;/P1120503.JPG" TargetMode="Externa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hyperlink" Target="http://st03.kakprosto.ru/images/article/2014/7/31/1_53f247510954753f2475109584.jp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videoplayback%20(8).mp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st02.kakprosto.ru/images/article/2011/7/26/1_5254fc6eb5dec5254fc6eb5e2b.jpg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s://im0-tub-ru.yandex.net/i?id=8490b527cabe21b802b2c45e1f530202&amp;n=33&amp;h=215&amp;w=32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422" y="2541116"/>
            <a:ext cx="3491346" cy="28263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77091" y="1448898"/>
            <a:ext cx="6933606" cy="130826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ИССЛЕДОВАНИЕ НЕНЬЮТОНОВСКОЙ ЖИДКОСТИ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65565" y="5761101"/>
            <a:ext cx="4752108" cy="1096899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КГКОУ КВСОШ № 8 </a:t>
            </a:r>
          </a:p>
          <a:p>
            <a:pPr algn="ct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Красноярск 20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23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 год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7091" y="3551560"/>
            <a:ext cx="49737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Monotype Corsiva" panose="03010101010201010101" pitchFamily="66" charset="0"/>
              </a:rPr>
              <a:t>Интегрированный урочный проект (физика - химия)</a:t>
            </a:r>
          </a:p>
          <a:p>
            <a:r>
              <a:rPr lang="ru-RU" sz="2800" b="1" dirty="0">
                <a:latin typeface="Monotype Corsiva" panose="03010101010201010101" pitchFamily="66" charset="0"/>
              </a:rPr>
              <a:t>Учитель физики Рябцева С.Н.</a:t>
            </a:r>
          </a:p>
          <a:p>
            <a:r>
              <a:rPr lang="ru-RU" sz="2800" b="1" dirty="0">
                <a:latin typeface="Monotype Corsiva" panose="03010101010201010101" pitchFamily="66" charset="0"/>
              </a:rPr>
              <a:t>Учитель химии Непомнящая О.Н.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9122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4817" y="156754"/>
            <a:ext cx="6984793" cy="89863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Теоретическое исследование жидкостей.</a:t>
            </a:r>
            <a:br>
              <a:rPr lang="ru-RU" dirty="0">
                <a:latin typeface="Monotype Corsiva" panose="03010101010201010101" pitchFamily="66" charset="0"/>
              </a:rPr>
            </a:br>
            <a:br>
              <a:rPr lang="ru-RU" sz="1800" dirty="0"/>
            </a:br>
            <a:r>
              <a:rPr lang="ru-RU" sz="2700" u="sng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1. Можно ли ходить по воде? </a:t>
            </a:r>
            <a:br>
              <a:rPr lang="ru-RU" sz="2700" u="sng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2700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>2. Характеристика жидкости.</a:t>
            </a:r>
            <a:br>
              <a:rPr lang="ru-RU" sz="27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7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7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7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7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7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7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sz="2700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>3. Неньютоновские жидкости.</a:t>
            </a:r>
            <a:br>
              <a:rPr lang="ru-RU" sz="24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4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4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4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4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4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4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4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4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4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700" u="sng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endParaRPr lang="ru-RU" sz="2700" u="sng" dirty="0">
              <a:solidFill>
                <a:schemeClr val="tx1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Illustration-of-Isaac-Newton-by-William-Derby-and-engraved-by-W.J.-Fry-1829-Courtesy-National-Library-of-Medici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66707" y="1726820"/>
            <a:ext cx="2380755" cy="3687844"/>
          </a:xfrm>
          <a:prstGeom prst="rect">
            <a:avLst/>
          </a:prstGeom>
        </p:spPr>
      </p:pic>
      <p:pic>
        <p:nvPicPr>
          <p:cNvPr id="5" name="Рисунок 4" descr="SWScan00193"/>
          <p:cNvPicPr/>
          <p:nvPr/>
        </p:nvPicPr>
        <p:blipFill>
          <a:blip r:embed="rId3" cstate="print">
            <a:lum brigh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56" y="1726820"/>
            <a:ext cx="3403480" cy="19826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https://im3-tub-ru.yandex.net/i?id=35b4fd698bab875ef23d12c200b167e9&amp;n=33&amp;h=215&amp;w=38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17" y="4380932"/>
            <a:ext cx="4352425" cy="22616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Стрелка вправо 3">
            <a:hlinkClick r:id="rId5" action="ppaction://hlinkfile"/>
          </p:cNvPr>
          <p:cNvSpPr/>
          <p:nvPr/>
        </p:nvSpPr>
        <p:spPr>
          <a:xfrm>
            <a:off x="4728754" y="1007041"/>
            <a:ext cx="640080" cy="3135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774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357" y="146613"/>
            <a:ext cx="6984793" cy="132080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Проблемный вопрос:</a:t>
            </a:r>
            <a:endParaRPr lang="ru-RU" sz="5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8208" y="1003122"/>
            <a:ext cx="7485302" cy="3880773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b="1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Может ли человек ходить по поверхности какой либо жидкости ?</a:t>
            </a:r>
            <a:endParaRPr lang="ru-RU" sz="4800" b="1" dirty="0"/>
          </a:p>
          <a:p>
            <a:endParaRPr lang="ru-RU" dirty="0"/>
          </a:p>
        </p:txBody>
      </p:sp>
      <p:pic>
        <p:nvPicPr>
          <p:cNvPr id="5" name="Рисунок 4" descr="http://40.media.tumblr.com/87b7a909e8207f86360de08fe1232c4f/tumblr_nfyjmqxsJR1r3p4jxo1_128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459" y="3317966"/>
            <a:ext cx="4509598" cy="31873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1817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62952" y="230777"/>
            <a:ext cx="8606728" cy="6000750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rgbClr val="5FCBEF">
                    <a:lumMod val="50000"/>
                  </a:srgbClr>
                </a:solidFill>
                <a:latin typeface="Monotype Corsiva" panose="03010101010201010101" pitchFamily="66" charset="0"/>
              </a:rPr>
              <a:t>Цель проекта: </a:t>
            </a:r>
            <a:br>
              <a:rPr lang="ru-RU" b="1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И</a:t>
            </a: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</a:rPr>
              <a:t>зучить свойства неньютоновской жидкости.</a:t>
            </a:r>
            <a:b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Задачи исследования:</a:t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</a:rPr>
              <a:t>1. Узнать, что такое неньютоновская жидкость, какими свойствами она обладает.</a:t>
            </a:r>
            <a:b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</a:rPr>
              <a:t>2. Создать неньютоновскую жидкость и</a:t>
            </a:r>
            <a:b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</a:rPr>
              <a:t>провести с ней опыты.</a:t>
            </a:r>
            <a:b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</a:rPr>
              <a:t>3. Определить область применимости неньютоновской жидкости.</a:t>
            </a:r>
            <a:br>
              <a:rPr lang="ru-RU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48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459" y="452846"/>
            <a:ext cx="7431072" cy="1320800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Актуальность</a:t>
            </a:r>
            <a:r>
              <a:rPr lang="ru-RU" sz="40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 </a:t>
            </a:r>
            <a:r>
              <a:rPr lang="ru-RU" sz="4000" dirty="0">
                <a:solidFill>
                  <a:schemeClr val="tx1"/>
                </a:solidFill>
                <a:latin typeface="Monotype Corsiva" panose="03010101010201010101" pitchFamily="66" charset="0"/>
              </a:rPr>
              <a:t>исследования заключается в том, что эти жидкости находятся вокруг нас, но мы о них ничего не знаем. 	Нас заинтересовала неньютоновская жидкость. </a:t>
            </a:r>
            <a:br>
              <a:rPr lang="ru-RU" sz="4000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sz="4000" dirty="0">
                <a:solidFill>
                  <a:schemeClr val="tx1"/>
                </a:solidFill>
                <a:latin typeface="Monotype Corsiva" panose="03010101010201010101" pitchFamily="66" charset="0"/>
              </a:rPr>
              <a:t>	Мы на уроках изучаем состояния тел, но то, что представляет из себя неньютоновская жидкость, мы не изучали на уроках физики и химии.</a:t>
            </a:r>
            <a:br>
              <a:rPr lang="ru-RU" sz="4000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sz="2700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7111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649" y="1105988"/>
            <a:ext cx="698479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b="1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Гипотеза: </a:t>
            </a:r>
            <a:br>
              <a:rPr lang="ru-RU" sz="2700" b="1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</a:br>
            <a:r>
              <a:rPr lang="ru-RU" sz="4400" dirty="0">
                <a:solidFill>
                  <a:schemeClr val="tx1"/>
                </a:solidFill>
                <a:latin typeface="Monotype Corsiva" panose="03010101010201010101" pitchFamily="66" charset="0"/>
              </a:rPr>
              <a:t>Предположим, что неньютоновская жидкость, это смесь, которая обладает свойствами жидкостей, а также некоторыми «особыми» свойствами.</a:t>
            </a:r>
            <a:br>
              <a:rPr lang="ru-RU" sz="4400" dirty="0"/>
            </a:b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642955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47d18_7ed078be_L.jpg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36" y="1759527"/>
            <a:ext cx="6908990" cy="474171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0837" y="204788"/>
            <a:ext cx="9171708" cy="13382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Исследовательская часть.  </a:t>
            </a:r>
            <a:br>
              <a:rPr lang="ru-RU" sz="4900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sz="4900" dirty="0">
                <a:solidFill>
                  <a:schemeClr val="tx1"/>
                </a:solidFill>
                <a:latin typeface="Monotype Corsiva" panose="03010101010201010101" pitchFamily="66" charset="0"/>
              </a:rPr>
              <a:t>  </a:t>
            </a:r>
            <a:r>
              <a:rPr lang="ru-RU" sz="4900" b="1" dirty="0">
                <a:solidFill>
                  <a:schemeClr val="tx1"/>
                </a:solidFill>
                <a:latin typeface="Monotype Corsiva" panose="03010101010201010101" pitchFamily="66" charset="0"/>
              </a:rPr>
              <a:t>Приготовление крахмального раствора.</a:t>
            </a:r>
            <a:br>
              <a:rPr lang="ru-RU" sz="360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500019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pu6.ggkeit.proffi95.ru/upload/video/thumbs/medium/2014/02/21/voda-krahmal-nenyutonovskaja-zhidkost1392996988-5307727c5a2ae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25" y="1161086"/>
            <a:ext cx="2927504" cy="22352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Рисунок 4" descr="http://www.3porosenka.ru/uploads/8/0/808ea57fe6655e97c3d832b7756b598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5954" y="4599629"/>
            <a:ext cx="3592202" cy="20504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Рисунок 5" descr="http://bashny.net/uploads/images/00/00/45/2014/04/03/674dbb73c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93" y="4599629"/>
            <a:ext cx="3574472" cy="20504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463637" y="3782100"/>
            <a:ext cx="23599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latin typeface="Monotype Corsiva" panose="03010101010201010101" pitchFamily="66" charset="0"/>
              </a:rPr>
              <a:t>Опыт №2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75025" y="129961"/>
            <a:ext cx="23599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latin typeface="Monotype Corsiva" panose="03010101010201010101" pitchFamily="66" charset="0"/>
              </a:rPr>
              <a:t>Опыт №1</a:t>
            </a:r>
          </a:p>
        </p:txBody>
      </p:sp>
    </p:spTree>
    <p:extLst>
      <p:ext uri="{BB962C8B-B14F-4D97-AF65-F5344CB8AC3E}">
        <p14:creationId xmlns:p14="http://schemas.microsoft.com/office/powerpoint/2010/main" val="2523147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413" y="0"/>
            <a:ext cx="3854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Monotype Corsiva" pitchFamily="66" charset="0"/>
              </a:rPr>
              <a:t>Опыт №3</a:t>
            </a:r>
          </a:p>
          <a:p>
            <a:r>
              <a:rPr lang="ru-RU" sz="2400" dirty="0">
                <a:latin typeface="Monotype Corsiva" pitchFamily="66" charset="0"/>
              </a:rPr>
              <a:t>Выливание жидкости с высоты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87747" y="495639"/>
            <a:ext cx="295154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Monotype Corsiva" pitchFamily="66" charset="0"/>
              </a:rPr>
              <a:t>Опыт №4</a:t>
            </a:r>
          </a:p>
          <a:p>
            <a:pPr algn="ctr"/>
            <a:r>
              <a:rPr lang="ru-RU" sz="2400" dirty="0">
                <a:latin typeface="Monotype Corsiva" pitchFamily="66" charset="0"/>
              </a:rPr>
              <a:t>Заморозка</a:t>
            </a:r>
          </a:p>
          <a:p>
            <a:r>
              <a:rPr lang="ru-RU" dirty="0">
                <a:latin typeface="Monotype Corsiva" pitchFamily="66" charset="0"/>
              </a:rPr>
              <a:t>Поставить в морозильную камеру 1 ст. с водой, другой с неньютоновской жидкостью на 20 мин.</a:t>
            </a:r>
          </a:p>
          <a:p>
            <a:r>
              <a:rPr lang="ru-RU" dirty="0">
                <a:latin typeface="Monotype Corsiva" pitchFamily="66" charset="0"/>
              </a:rPr>
              <a:t> Посмотреть результат.</a:t>
            </a:r>
          </a:p>
          <a:p>
            <a:endParaRPr lang="ru-RU" sz="2400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16107" y="3515023"/>
            <a:ext cx="28285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Monotype Corsiva" pitchFamily="66" charset="0"/>
              </a:rPr>
              <a:t>Опыт № 5</a:t>
            </a:r>
          </a:p>
        </p:txBody>
      </p:sp>
      <p:pic>
        <p:nvPicPr>
          <p:cNvPr id="6" name="Рисунок 5" descr="../Новая%20папка%20(2)/Новая%20папка/P1120507.JPG"/>
          <p:cNvPicPr/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57" y="4214531"/>
            <a:ext cx="3010106" cy="2142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../Новая%20папка%20(2)/Новая%20папка/P1120503.JPG"/>
          <p:cNvPicPr/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003" y="4222661"/>
            <a:ext cx="2581570" cy="21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C:\Users\456\Desktop\c411c493975fd63e967a8ecf0b7f64d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02181" y="1116955"/>
            <a:ext cx="1904212" cy="25079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34964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65515" y="96705"/>
            <a:ext cx="49421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Monotype Corsiva" pitchFamily="66" charset="0"/>
              </a:rPr>
              <a:t>Опыт №6</a:t>
            </a:r>
          </a:p>
        </p:txBody>
      </p:sp>
      <p:pic>
        <p:nvPicPr>
          <p:cNvPr id="2051" name="Picture 3" descr="C:\Users\456\Desktop\71062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1336" y="3220637"/>
            <a:ext cx="2265763" cy="2265763"/>
          </a:xfrm>
          <a:prstGeom prst="rect">
            <a:avLst/>
          </a:prstGeom>
          <a:noFill/>
        </p:spPr>
      </p:pic>
      <p:pic>
        <p:nvPicPr>
          <p:cNvPr id="2052" name="Picture 4" descr="C:\Users\456\Desktop\mgid_arc_content_kc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3557" y="3748316"/>
            <a:ext cx="2456782" cy="1842587"/>
          </a:xfrm>
          <a:prstGeom prst="rect">
            <a:avLst/>
          </a:prstGeom>
          <a:noFill/>
        </p:spPr>
      </p:pic>
      <p:pic>
        <p:nvPicPr>
          <p:cNvPr id="2054" name="Picture 6" descr="C:\Users\456\Desktop\1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27564" y="4239985"/>
            <a:ext cx="2618015" cy="261801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82879" y="804591"/>
            <a:ext cx="796834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3600" b="1" dirty="0" err="1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Слайм</a:t>
            </a:r>
            <a:r>
              <a:rPr lang="ru-RU" sz="36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(англ. </a:t>
            </a:r>
            <a:r>
              <a:rPr lang="ru-RU" sz="3600" dirty="0" err="1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Slime</a:t>
            </a:r>
            <a:r>
              <a:rPr lang="ru-RU" sz="36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"слизь"), </a:t>
            </a:r>
            <a:r>
              <a:rPr lang="ru-RU" sz="28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лизун -игрушка, </a:t>
            </a:r>
          </a:p>
          <a:p>
            <a:pPr>
              <a:lnSpc>
                <a:spcPts val="1800"/>
              </a:lnSpc>
              <a:spcAft>
                <a:spcPts val="0"/>
              </a:spcAft>
            </a:pPr>
            <a:endParaRPr lang="ru-RU" sz="2800" dirty="0">
              <a:solidFill>
                <a:srgbClr val="333333"/>
              </a:solidFill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28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впервые выпущенная компанией </a:t>
            </a:r>
            <a:r>
              <a:rPr lang="ru-RU" sz="2800" dirty="0" err="1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Mattel</a:t>
            </a:r>
            <a:r>
              <a:rPr lang="ru-RU" sz="28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1976 г.</a:t>
            </a: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28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28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Состоит из вязкого желеобразного материала, </a:t>
            </a:r>
          </a:p>
          <a:p>
            <a:pPr>
              <a:lnSpc>
                <a:spcPts val="1800"/>
              </a:lnSpc>
              <a:spcAft>
                <a:spcPts val="0"/>
              </a:spcAft>
            </a:pPr>
            <a:endParaRPr lang="ru-RU" sz="2800" dirty="0">
              <a:solidFill>
                <a:srgbClr val="333333"/>
              </a:solidFill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  <a:spcAft>
                <a:spcPts val="0"/>
              </a:spcAft>
            </a:pPr>
            <a:r>
              <a:rPr lang="ru-RU" sz="28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обладающего свойствами неньютоновской жидкости.</a:t>
            </a:r>
            <a:endParaRPr lang="ru-RU" sz="2800" dirty="0"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24974" y="2653480"/>
            <a:ext cx="450636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u="sng" dirty="0">
                <a:latin typeface="Monotype Corsiva" pitchFamily="66" charset="0"/>
              </a:rPr>
              <a:t>Создадим </a:t>
            </a:r>
            <a:r>
              <a:rPr lang="ru-RU" sz="2800" u="sng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игрушку </a:t>
            </a:r>
            <a:r>
              <a:rPr lang="ru-RU" sz="2800" dirty="0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dirty="0" err="1">
                <a:solidFill>
                  <a:srgbClr val="333333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антистресс</a:t>
            </a:r>
            <a:endParaRPr lang="ru-RU" sz="2800" dirty="0">
              <a:solidFill>
                <a:srgbClr val="333333"/>
              </a:solidFill>
              <a:latin typeface="Monotype Corsiva" panose="03010101010201010101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Monotype Corsiva" pitchFamily="66" charset="0"/>
              </a:rPr>
              <a:t>(</a:t>
            </a:r>
            <a:r>
              <a:rPr lang="ru-RU" sz="2800" dirty="0" err="1">
                <a:latin typeface="Monotype Corsiva" pitchFamily="66" charset="0"/>
              </a:rPr>
              <a:t>слайм</a:t>
            </a:r>
            <a:r>
              <a:rPr lang="ru-RU" sz="2800" dirty="0">
                <a:latin typeface="Monotype Corsiva" pitchFamily="66" charset="0"/>
              </a:rPr>
              <a:t>) в домашних условиях.</a:t>
            </a:r>
          </a:p>
        </p:txBody>
      </p:sp>
    </p:spTree>
    <p:extLst>
      <p:ext uri="{BB962C8B-B14F-4D97-AF65-F5344CB8AC3E}">
        <p14:creationId xmlns:p14="http://schemas.microsoft.com/office/powerpoint/2010/main" val="1808211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filearchive.cnews.ru/img/reviews/2011/07/12/3_6a86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326" y="3355794"/>
            <a:ext cx="4519748" cy="3502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3815" y="110531"/>
            <a:ext cx="805701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Применение неньютоновских жидкостей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  <a:p>
            <a:pPr algn="ctr"/>
            <a:r>
              <a:rPr lang="ru-RU" sz="4000" b="1" dirty="0">
                <a:latin typeface="Monotype Corsiva" panose="03010101010201010101" pitchFamily="66" charset="0"/>
              </a:rPr>
              <a:t>«Жидкая» сумка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3814" y="1278302"/>
            <a:ext cx="839685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Для защиты авиапассажиров, разработали специальную сумку-чехол, которая способна подавить взрыв в багажном отсеке самолета. </a:t>
            </a:r>
          </a:p>
          <a:p>
            <a: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Неньютоновская жидкость может служить отличной "упаковкой" для потенциально взрывоопасных грузов. </a:t>
            </a:r>
          </a:p>
          <a:p>
            <a:endParaRPr lang="ru-RU" sz="2800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endParaRPr lang="ru-RU" sz="2800" dirty="0">
              <a:latin typeface="Monotype Corsiva" panose="03010101010201010101" pitchFamily="66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Изобретение представляет собой чехол, </a:t>
            </a:r>
          </a:p>
          <a:p>
            <a:r>
              <a:rPr lang="ru-RU" sz="24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содержащий неньютоновскую жидкость. </a:t>
            </a:r>
          </a:p>
          <a:p>
            <a:r>
              <a:rPr lang="ru-RU" sz="24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Основным преимуществом новинки </a:t>
            </a:r>
          </a:p>
          <a:p>
            <a:r>
              <a:rPr lang="ru-RU" sz="24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являются вес и удобство.</a:t>
            </a:r>
          </a:p>
        </p:txBody>
      </p:sp>
    </p:spTree>
    <p:extLst>
      <p:ext uri="{BB962C8B-B14F-4D97-AF65-F5344CB8AC3E}">
        <p14:creationId xmlns:p14="http://schemas.microsoft.com/office/powerpoint/2010/main" val="10536838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6451" y="0"/>
            <a:ext cx="6432178" cy="102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400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«Жидкий» бронежилет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5010" y="958120"/>
            <a:ext cx="76184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Новый тип бронежилета создали специалисты из британской компании BAE </a:t>
            </a:r>
            <a:r>
              <a:rPr lang="ru-RU" sz="2800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Systems</a:t>
            </a:r>
            <a: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. Они предложили использовать </a:t>
            </a:r>
            <a:r>
              <a:rPr lang="ru-RU" sz="2800" b="1" u="sng" dirty="0">
                <a:latin typeface="Monotype Corsiva" panose="03010101010201010101" pitchFamily="66" charset="0"/>
                <a:cs typeface="Times New Roman" panose="02020603050405020304" pitchFamily="18" charset="0"/>
              </a:rPr>
              <a:t>особую жидкую </a:t>
            </a:r>
            <a: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субстанцию, которая будет заполнять пространство между слоями </a:t>
            </a:r>
            <a:r>
              <a:rPr lang="ru-RU" sz="2800" dirty="0" err="1">
                <a:latin typeface="Monotype Corsiva" panose="03010101010201010101" pitchFamily="66" charset="0"/>
                <a:cs typeface="Times New Roman" panose="02020603050405020304" pitchFamily="18" charset="0"/>
              </a:rPr>
              <a:t>кевлара</a:t>
            </a:r>
            <a:r>
              <a:rPr lang="ru-RU" sz="2800" dirty="0">
                <a:latin typeface="Monotype Corsiva" panose="03010101010201010101" pitchFamily="66" charset="0"/>
                <a:cs typeface="Times New Roman" panose="02020603050405020304" pitchFamily="18" charset="0"/>
              </a:rPr>
              <a:t>. Жидкость будет гасить удар, распределяя импульс по всему бронежилету.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45" y="3788228"/>
            <a:ext cx="5535249" cy="30697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2722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460" y="276983"/>
            <a:ext cx="6984793" cy="1320800"/>
          </a:xfrm>
        </p:spPr>
        <p:txBody>
          <a:bodyPr>
            <a:normAutofit fontScale="90000"/>
          </a:bodyPr>
          <a:lstStyle/>
          <a:p>
            <a: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>Кошмар зыбучих песков.</a:t>
            </a:r>
            <a:b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>Болото - неньютоновская жидкость.</a:t>
            </a:r>
            <a:b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b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r>
              <a:rPr lang="ru-RU" u="sng" dirty="0">
                <a:solidFill>
                  <a:schemeClr val="tx1"/>
                </a:solidFill>
                <a:latin typeface="Monotype Corsiva" panose="03010101010201010101" pitchFamily="66" charset="0"/>
              </a:rPr>
              <a:t>Кровь – неньютоновская жидкость.</a:t>
            </a:r>
            <a:br>
              <a:rPr lang="ru-RU" sz="3200" u="sng" dirty="0">
                <a:solidFill>
                  <a:schemeClr val="tx1"/>
                </a:solidFill>
                <a:latin typeface="Monotype Corsiva" panose="03010101010201010101" pitchFamily="66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327" y="937383"/>
            <a:ext cx="2132215" cy="14547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327" y="2872765"/>
            <a:ext cx="1951696" cy="16003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Что такое вязкость крови">
            <a:hlinkClick r:id="rId4" tooltip="&quot;Что такое вязкость крови&quot;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443" y="5049761"/>
            <a:ext cx="1967139" cy="18459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46774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054" y="906750"/>
            <a:ext cx="2937570" cy="22596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13" y="906750"/>
            <a:ext cx="2588167" cy="225966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971" y="897215"/>
            <a:ext cx="2261061" cy="22596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790" y="3890961"/>
            <a:ext cx="2769552" cy="23240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971" y="3890962"/>
            <a:ext cx="2103120" cy="24339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19" y="3890961"/>
            <a:ext cx="2878553" cy="23240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7285" y="128588"/>
            <a:ext cx="74671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Примеры неньютоновской жидкости </a:t>
            </a:r>
          </a:p>
        </p:txBody>
      </p:sp>
    </p:spTree>
    <p:extLst>
      <p:ext uri="{BB962C8B-B14F-4D97-AF65-F5344CB8AC3E}">
        <p14:creationId xmlns:p14="http://schemas.microsoft.com/office/powerpoint/2010/main" val="1508863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0335" y="576793"/>
            <a:ext cx="6984793" cy="1137708"/>
          </a:xfrm>
        </p:spPr>
        <p:txBody>
          <a:bodyPr>
            <a:normAutofit fontScale="90000"/>
          </a:bodyPr>
          <a:lstStyle/>
          <a:p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ru-RU" sz="32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45832" y="383994"/>
            <a:ext cx="7365757" cy="5105400"/>
          </a:xfrm>
        </p:spPr>
        <p:txBody>
          <a:bodyPr>
            <a:normAutofit fontScale="92500" lnSpcReduction="10000"/>
          </a:bodyPr>
          <a:lstStyle/>
          <a:p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</a:rPr>
              <a:t>Выводы:</a:t>
            </a:r>
            <a:endParaRPr lang="ru-RU" sz="4800" dirty="0">
              <a:solidFill>
                <a:schemeClr val="accent1">
                  <a:lumMod val="50000"/>
                </a:schemeClr>
              </a:solidFill>
              <a:latin typeface="Monotype Corsiva" panose="03010101010201010101" pitchFamily="66" charset="0"/>
            </a:endParaRPr>
          </a:p>
          <a:p>
            <a:r>
              <a:rPr lang="ru-RU" sz="3200" dirty="0">
                <a:solidFill>
                  <a:schemeClr val="tx1"/>
                </a:solidFill>
                <a:latin typeface="Monotype Corsiva" panose="03010101010201010101" pitchFamily="66" charset="0"/>
              </a:rPr>
              <a:t>1.Неньютоновская жидкость – удивительнейшее вещество, и проведенные нами опыты и изученная информация доказывают это. Благодаря этому эта удивительная по своим свойствам жидкость и получает широкое распространение.</a:t>
            </a:r>
          </a:p>
          <a:p>
            <a:r>
              <a:rPr lang="ru-RU" sz="3200" dirty="0">
                <a:solidFill>
                  <a:schemeClr val="tx1"/>
                </a:solidFill>
                <a:latin typeface="Monotype Corsiva" panose="03010101010201010101" pitchFamily="66" charset="0"/>
              </a:rPr>
              <a:t>2.Выдвинутая в начале работы гипотеза о свойствах неньютоновской жидкости доказана с помощью проведенных мною опытов.</a:t>
            </a:r>
          </a:p>
          <a:p>
            <a:pPr>
              <a:lnSpc>
                <a:spcPct val="150000"/>
              </a:lnSpc>
            </a:pP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79856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1357" y="146613"/>
            <a:ext cx="6984793" cy="1320800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chemeClr val="accent1">
                    <a:lumMod val="50000"/>
                  </a:schemeClr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Проблемный вопрос:</a:t>
            </a:r>
            <a:endParaRPr lang="ru-RU" sz="5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8208" y="1003122"/>
            <a:ext cx="7485302" cy="3880773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b="1" dirty="0">
                <a:solidFill>
                  <a:schemeClr val="tx1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Может ли человек ходить по поверхности какой либо жидкости ?</a:t>
            </a:r>
            <a:endParaRPr lang="ru-RU" sz="4800" b="1" dirty="0"/>
          </a:p>
          <a:p>
            <a:endParaRPr lang="ru-RU" dirty="0"/>
          </a:p>
        </p:txBody>
      </p:sp>
      <p:sp>
        <p:nvSpPr>
          <p:cNvPr id="4" name="Стрелка вправо 3">
            <a:hlinkClick r:id="rId2" action="ppaction://hlinkfile"/>
          </p:cNvPr>
          <p:cNvSpPr/>
          <p:nvPr/>
        </p:nvSpPr>
        <p:spPr>
          <a:xfrm>
            <a:off x="550334" y="6373091"/>
            <a:ext cx="609600" cy="3186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http://40.media.tumblr.com/87b7a909e8207f86360de08fe1232c4f/tumblr_nfyjmqxsJR1r3p4jxo1_128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459" y="3461657"/>
            <a:ext cx="4574912" cy="30436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4283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im2-tub-ru.yandex.net/i?id=6d82fb79b4badaa3c605028ea33a1f8d&amp;n=33&amp;h=215&amp;w=28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1471" y="3940340"/>
            <a:ext cx="2616586" cy="2210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Как сделать ферромагнитную жидкость">
            <a:hlinkClick r:id="rId3" tooltip="&quot;Как сделать ферромагнитную жидкость&quot;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534" y="3938069"/>
            <a:ext cx="2537495" cy="21579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24415" y="178415"/>
            <a:ext cx="76322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Спасибо за внимание!</a:t>
            </a:r>
          </a:p>
        </p:txBody>
      </p:sp>
      <p:pic>
        <p:nvPicPr>
          <p:cNvPr id="3074" name="Picture 2" descr="C:\Users\456\Desktop\735001_gallery.worl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67639" y="3995057"/>
            <a:ext cx="2756480" cy="2111829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</p:pic>
      <p:pic>
        <p:nvPicPr>
          <p:cNvPr id="3075" name="Picture 3" descr="C:\Users\456\Desktop\maxresdefault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13858" y="1141474"/>
            <a:ext cx="4484443" cy="25224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4542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926" y="224368"/>
            <a:ext cx="6335316" cy="909108"/>
          </a:xfrm>
        </p:spPr>
        <p:txBody>
          <a:bodyPr>
            <a:normAutofit/>
          </a:bodyPr>
          <a:lstStyle/>
          <a:p>
            <a:pPr fontAlgn="base"/>
            <a:r>
              <a:rPr lang="ru-RU" sz="3200" dirty="0"/>
              <a:t>Библиографический список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6160" y="1219200"/>
            <a:ext cx="8628789" cy="4867275"/>
          </a:xfrm>
        </p:spPr>
        <p:txBody>
          <a:bodyPr>
            <a:normAutofit fontScale="92500" lnSpcReduction="20000"/>
          </a:bodyPr>
          <a:lstStyle/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1. Википедия — свободная энциклопедия (http://ru.wikipedia.org)</a:t>
            </a:r>
          </a:p>
          <a:p>
            <a:r>
              <a:rPr lang="ru-RU" dirty="0">
                <a:solidFill>
                  <a:schemeClr val="tx1"/>
                </a:solidFill>
              </a:rPr>
              <a:t>2. </a:t>
            </a:r>
            <a:r>
              <a:rPr lang="ru-RU" dirty="0" err="1">
                <a:solidFill>
                  <a:schemeClr val="tx1"/>
                </a:solidFill>
              </a:rPr>
              <a:t>А.В.Перышкин</a:t>
            </a:r>
            <a:r>
              <a:rPr lang="ru-RU" dirty="0">
                <a:solidFill>
                  <a:schemeClr val="tx1"/>
                </a:solidFill>
              </a:rPr>
              <a:t>. Физика 7 класс, Дрофа, Москва      2015г.</a:t>
            </a:r>
          </a:p>
          <a:p>
            <a:r>
              <a:rPr lang="ru-RU" dirty="0">
                <a:solidFill>
                  <a:schemeClr val="tx1"/>
                </a:solidFill>
              </a:rPr>
              <a:t>3. Детская энциклопедия для среднего и старшего возраста, т.3 Вещество и энергия, – 3-е </a:t>
            </a:r>
          </a:p>
          <a:p>
            <a:r>
              <a:rPr lang="ru-RU" dirty="0">
                <a:solidFill>
                  <a:schemeClr val="tx1"/>
                </a:solidFill>
              </a:rPr>
              <a:t>изд., М.: Педагогика,    2010г.                        </a:t>
            </a:r>
          </a:p>
          <a:p>
            <a:r>
              <a:rPr lang="ru-RU" dirty="0">
                <a:solidFill>
                  <a:schemeClr val="tx1"/>
                </a:solidFill>
              </a:rPr>
              <a:t> 4 . Уокер Дж. Физический фейерверк: - 2-е изд. </a:t>
            </a:r>
            <a:r>
              <a:rPr lang="ru-RU" dirty="0" err="1">
                <a:solidFill>
                  <a:schemeClr val="tx1"/>
                </a:solidFill>
              </a:rPr>
              <a:t>Пер.с</a:t>
            </a:r>
            <a:r>
              <a:rPr lang="ru-RU" dirty="0">
                <a:solidFill>
                  <a:schemeClr val="tx1"/>
                </a:solidFill>
              </a:rPr>
              <a:t> англ./ Под ред. </a:t>
            </a:r>
            <a:r>
              <a:rPr lang="ru-RU" dirty="0" err="1">
                <a:solidFill>
                  <a:schemeClr val="tx1"/>
                </a:solidFill>
              </a:rPr>
              <a:t>И.Ш.Слободецкого</a:t>
            </a:r>
            <a:r>
              <a:rPr lang="ru-RU" dirty="0">
                <a:solidFill>
                  <a:schemeClr val="tx1"/>
                </a:solidFill>
              </a:rPr>
              <a:t>. – М.: Мир, 1998.  </a:t>
            </a:r>
          </a:p>
          <a:p>
            <a:r>
              <a:rPr lang="ru-RU" dirty="0">
                <a:solidFill>
                  <a:schemeClr val="tx1"/>
                </a:solidFill>
              </a:rPr>
              <a:t>5. </a:t>
            </a:r>
            <a:r>
              <a:rPr lang="ru-RU" dirty="0" err="1">
                <a:solidFill>
                  <a:schemeClr val="tx1"/>
                </a:solidFill>
              </a:rPr>
              <a:t>Уилкинсон</a:t>
            </a:r>
            <a:r>
              <a:rPr lang="ru-RU" dirty="0">
                <a:solidFill>
                  <a:schemeClr val="tx1"/>
                </a:solidFill>
              </a:rPr>
              <a:t> У. Л., Неньютоновские жидкости, пер. с англ., М., Издательство: Мир  1964</a:t>
            </a:r>
          </a:p>
          <a:p>
            <a:r>
              <a:rPr lang="ru-RU" dirty="0">
                <a:solidFill>
                  <a:schemeClr val="tx1"/>
                </a:solidFill>
              </a:rPr>
              <a:t>6. </a:t>
            </a:r>
            <a:r>
              <a:rPr lang="ru-RU" dirty="0" err="1">
                <a:solidFill>
                  <a:schemeClr val="tx1"/>
                </a:solidFill>
              </a:rPr>
              <a:t>Видеоресурсы</a:t>
            </a:r>
            <a:r>
              <a:rPr lang="ru-RU" dirty="0">
                <a:solidFill>
                  <a:schemeClr val="tx1"/>
                </a:solidFill>
              </a:rPr>
              <a:t> http://www.youtube.com/watch?v=sbCW2RydyLU</a:t>
            </a:r>
          </a:p>
          <a:p>
            <a:r>
              <a:rPr lang="ru-RU" dirty="0">
                <a:solidFill>
                  <a:schemeClr val="tx1"/>
                </a:solidFill>
              </a:rPr>
              <a:t>7. </a:t>
            </a:r>
            <a:r>
              <a:rPr lang="ru-RU" dirty="0" err="1">
                <a:solidFill>
                  <a:schemeClr val="tx1"/>
                </a:solidFill>
              </a:rPr>
              <a:t>Видеоресурсы</a:t>
            </a:r>
            <a:r>
              <a:rPr lang="ru-RU" dirty="0">
                <a:solidFill>
                  <a:schemeClr val="tx1"/>
                </a:solidFill>
              </a:rPr>
              <a:t> http://www.youtube.com/watch?v=I-SLLQK6tI0</a:t>
            </a:r>
          </a:p>
          <a:p>
            <a:r>
              <a:rPr lang="ru-RU" dirty="0">
                <a:solidFill>
                  <a:schemeClr val="tx1"/>
                </a:solidFill>
              </a:rPr>
              <a:t>8. </a:t>
            </a:r>
            <a:r>
              <a:rPr lang="ru-RU" dirty="0" err="1">
                <a:solidFill>
                  <a:schemeClr val="tx1"/>
                </a:solidFill>
              </a:rPr>
              <a:t>Видеоресурсы</a:t>
            </a:r>
            <a:r>
              <a:rPr lang="ru-RU" dirty="0">
                <a:solidFill>
                  <a:schemeClr val="tx1"/>
                </a:solidFill>
              </a:rPr>
              <a:t> http://www.nanonewsnet.ru/articles/2012/problemu-rossiskikh-dorog-kazhetsya-mogut-reshit-amerikantsy-s-pomoshchyu-nenyutonovsk</a:t>
            </a:r>
          </a:p>
        </p:txBody>
      </p:sp>
    </p:spTree>
    <p:extLst>
      <p:ext uri="{BB962C8B-B14F-4D97-AF65-F5344CB8AC3E}">
        <p14:creationId xmlns:p14="http://schemas.microsoft.com/office/powerpoint/2010/main" val="1531504137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441</TotalTime>
  <Words>695</Words>
  <Application>Microsoft Office PowerPoint</Application>
  <PresentationFormat>Лист A4 (210x297 мм)</PresentationFormat>
  <Paragraphs>64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Monotype Corsiva</vt:lpstr>
      <vt:lpstr>Times New Roman</vt:lpstr>
      <vt:lpstr>Trebuchet MS</vt:lpstr>
      <vt:lpstr>Wingdings 3</vt:lpstr>
      <vt:lpstr>Грань</vt:lpstr>
      <vt:lpstr>ИССЛЕДОВАНИЕ НЕНЬЮТОНОВСКОЙ ЖИДКОСТИ</vt:lpstr>
      <vt:lpstr>Теоретическое исследование жидкостей.  1. Можно ли ходить по воде?  2. Характеристика жидкости.       3. Неньютоновские жидкости.           </vt:lpstr>
      <vt:lpstr>Проблемный вопрос:</vt:lpstr>
      <vt:lpstr>Цель проекта:  Изучить свойства неньютоновской жидкости.  Задачи исследования: 1. Узнать, что такое неньютоновская жидкость, какими свойствами она обладает. 2. Создать неньютоновскую жидкость и провести с ней опыты. 3. Определить область применимости неньютоновской жидкости. </vt:lpstr>
      <vt:lpstr>Актуальность исследования заключается в том, что эти жидкости находятся вокруг нас, но мы о них ничего не знаем.  Нас заинтересовала неньютоновская жидкость.   Мы на уроках изучаем состояния тел, но то, что представляет из себя неньютоновская жидкость, мы не изучали на уроках физики и химии.  </vt:lpstr>
      <vt:lpstr>Гипотеза:  Предположим, что неньютоновская жидкость, это смесь, которая обладает свойствами жидкостей, а также некоторыми «особыми» свойствами. </vt:lpstr>
      <vt:lpstr>Исследовательская часть.     Приготовление крахмального раствора.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Кошмар зыбучих песков.    Болото - неньютоновская жидкость.     Кровь – неньютоновская жидкость. </vt:lpstr>
      <vt:lpstr>Презентация PowerPoint</vt:lpstr>
      <vt:lpstr>                  </vt:lpstr>
      <vt:lpstr>Проблемный вопрос:</vt:lpstr>
      <vt:lpstr>Презентация PowerPoint</vt:lpstr>
      <vt:lpstr>Библиографический список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Российской Федерации Муниципальное  общеобразовательное учреждение «Некрасовская средняя общеобразовательная школа» Калининского района Тверской области       НЕНЬЮТОНОВСКИЕ ЖИДКОСТИ Реферат с элементами исследования по физике</dc:title>
  <dc:creator>Slaidik</dc:creator>
  <cp:lastModifiedBy>DEXP</cp:lastModifiedBy>
  <cp:revision>53</cp:revision>
  <dcterms:created xsi:type="dcterms:W3CDTF">2016-03-14T14:07:02Z</dcterms:created>
  <dcterms:modified xsi:type="dcterms:W3CDTF">2023-05-22T13:50:13Z</dcterms:modified>
</cp:coreProperties>
</file>