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62" r:id="rId5"/>
    <p:sldId id="263" r:id="rId6"/>
    <p:sldId id="259" r:id="rId7"/>
    <p:sldId id="260" r:id="rId8"/>
    <p:sldId id="265" r:id="rId9"/>
    <p:sldId id="266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45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11.04.2020</a:t>
            </a:fld>
            <a:endParaRPr lang="ru-RU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11.04.2020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11.04.2020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11.04.2020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11.04.2020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11.04.2020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11.04.2020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11.04.2020</a:t>
            </a:fld>
            <a:endParaRPr lang="ru-RU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33400" y="620688"/>
            <a:ext cx="7851648" cy="2232248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Тема урока</a:t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Плавание способом брасс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3008776"/>
          </a:xfrm>
        </p:spPr>
        <p:txBody>
          <a:bodyPr>
            <a:normAutofit/>
          </a:bodyPr>
          <a:lstStyle/>
          <a:p>
            <a:endParaRPr lang="ru-RU" sz="3200" dirty="0" smtClean="0">
              <a:solidFill>
                <a:schemeClr val="accent3">
                  <a:lumMod val="60000"/>
                  <a:lumOff val="40000"/>
                </a:schemeClr>
              </a:solidFill>
            </a:endParaRPr>
          </a:p>
          <a:p>
            <a:endParaRPr lang="ru-RU" sz="3200" dirty="0">
              <a:solidFill>
                <a:schemeClr val="accent3">
                  <a:lumMod val="60000"/>
                  <a:lumOff val="40000"/>
                </a:schemeClr>
              </a:solidFill>
            </a:endParaRPr>
          </a:p>
          <a:p>
            <a:endParaRPr lang="ru-RU" sz="3200" dirty="0" smtClean="0">
              <a:solidFill>
                <a:schemeClr val="accent3">
                  <a:lumMod val="60000"/>
                  <a:lumOff val="40000"/>
                </a:schemeClr>
              </a:solidFill>
            </a:endParaRPr>
          </a:p>
          <a:p>
            <a:r>
              <a:rPr lang="ru-RU" sz="3200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Учитель  плавания</a:t>
            </a:r>
          </a:p>
          <a:p>
            <a:r>
              <a:rPr lang="ru-RU" sz="3200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Трусова А.В.</a:t>
            </a:r>
            <a:endParaRPr lang="ru-RU" sz="3200" dirty="0">
              <a:solidFill>
                <a:schemeClr val="accent3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3140968"/>
            <a:ext cx="4482506" cy="288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82200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История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/>
              <a:t>Брасс является самым древним из спортивных способов плавания, его история насчитывает более, чем десять тысяч лет</a:t>
            </a:r>
            <a:r>
              <a:rPr lang="ru-RU" dirty="0" smtClean="0"/>
              <a:t>. </a:t>
            </a:r>
          </a:p>
          <a:p>
            <a:r>
              <a:rPr lang="ru-RU" dirty="0" smtClean="0"/>
              <a:t>Брасс </a:t>
            </a:r>
            <a:r>
              <a:rPr lang="ru-RU" dirty="0"/>
              <a:t>очень напоминает движения лягушки и долгое время назывался «плавание по-лягушачьи</a:t>
            </a:r>
            <a:r>
              <a:rPr lang="ru-RU" dirty="0" smtClean="0"/>
              <a:t>»</a:t>
            </a:r>
          </a:p>
          <a:p>
            <a:r>
              <a:rPr lang="ru-RU" dirty="0"/>
              <a:t>В 1904 году брасс был включен в программу Олимпийских игр в виде заплыва на дистанцию 440 ярдов (402 метра), к состязаниям допускались только мужчины. На следующих играх она была заменена дистанцией 200 метров, которая с тех пор присутствует на каждой Олимпиаде. </a:t>
            </a:r>
          </a:p>
        </p:txBody>
      </p:sp>
    </p:spTree>
    <p:extLst>
      <p:ext uri="{BB962C8B-B14F-4D97-AF65-F5344CB8AC3E}">
        <p14:creationId xmlns:p14="http://schemas.microsoft.com/office/powerpoint/2010/main" val="33272468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Брасс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Брасс (фр. </a:t>
            </a:r>
            <a:r>
              <a:rPr lang="ru-RU" dirty="0" err="1"/>
              <a:t>brasse</a:t>
            </a:r>
            <a:r>
              <a:rPr lang="ru-RU" dirty="0"/>
              <a:t> от фр. </a:t>
            </a:r>
            <a:r>
              <a:rPr lang="ru-RU" dirty="0" err="1"/>
              <a:t>brasser</a:t>
            </a:r>
            <a:r>
              <a:rPr lang="ru-RU" dirty="0"/>
              <a:t> — месить, перемешивать) — стиль спортивного плавания на груди, при котором руки и ноги выполняют симметричные движения в плоскости, параллельной поверхности воды</a:t>
            </a:r>
            <a:r>
              <a:rPr lang="ru-RU" dirty="0" smtClean="0"/>
              <a:t>.</a:t>
            </a:r>
          </a:p>
          <a:p>
            <a:r>
              <a:rPr lang="ru-RU" dirty="0"/>
              <a:t>Брасс самый медленный способ плавания. И он очень удобен при плавании на открытых водоёмах, так как пловец может видеть перед собой значительную часть местности. Плавание брассом применяется при спасении утопающих.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840056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Техника плаванием брассом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 numCol="2"/>
          <a:lstStyle/>
          <a:p>
            <a:r>
              <a:rPr lang="ru-RU" dirty="0" smtClean="0"/>
              <a:t>а. Руки и ноги вытянуты  </a:t>
            </a:r>
          </a:p>
          <a:p>
            <a:r>
              <a:rPr lang="ru-RU" dirty="0" smtClean="0"/>
              <a:t>б. Подтягивание рук с последующим             отталкиванием  </a:t>
            </a:r>
          </a:p>
          <a:p>
            <a:r>
              <a:rPr lang="ru-RU" dirty="0" smtClean="0"/>
              <a:t> в. Выведение рук и сгибание ног</a:t>
            </a:r>
          </a:p>
          <a:p>
            <a:r>
              <a:rPr lang="ru-RU" dirty="0" smtClean="0"/>
              <a:t>  г. Удар ногами с одновременным</a:t>
            </a:r>
          </a:p>
          <a:p>
            <a:pPr marL="0" indent="0">
              <a:buNone/>
            </a:pPr>
            <a:r>
              <a:rPr lang="ru-RU" dirty="0" smtClean="0"/>
              <a:t> вытягиванием рук.              </a:t>
            </a:r>
          </a:p>
          <a:p>
            <a:pPr marL="0" indent="0">
              <a:buNone/>
            </a:pPr>
            <a:r>
              <a:rPr lang="ru-RU" dirty="0" smtClean="0"/>
              <a:t>   </a:t>
            </a:r>
            <a:endParaRPr lang="ru-RU" dirty="0"/>
          </a:p>
        </p:txBody>
      </p:sp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2" y="1943299"/>
            <a:ext cx="2902899" cy="44123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487959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780696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Повороты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556792"/>
            <a:ext cx="8229600" cy="4767808"/>
          </a:xfrm>
        </p:spPr>
        <p:txBody>
          <a:bodyPr/>
          <a:lstStyle/>
          <a:p>
            <a:pPr marL="0" indent="0">
              <a:buNone/>
            </a:pPr>
            <a:endParaRPr lang="ru-RU" b="1" dirty="0" smtClean="0"/>
          </a:p>
          <a:p>
            <a:r>
              <a:rPr lang="ru-RU" dirty="0"/>
              <a:t>Правила FINA требуют, чтобы пловец дотрагивался до бортика обеими руками, причем одновременно.</a:t>
            </a:r>
          </a:p>
          <a:p>
            <a:r>
              <a:rPr lang="ru-RU" dirty="0" smtClean="0"/>
              <a:t>В брассе обычно </a:t>
            </a:r>
            <a:r>
              <a:rPr lang="ru-RU" dirty="0"/>
              <a:t>используется поворот «маятником», который начали применять в 1930-х годах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143" y="4653127"/>
            <a:ext cx="2171700" cy="147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9783" y="4653134"/>
            <a:ext cx="2171700" cy="147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5787" y="4653129"/>
            <a:ext cx="2171700" cy="147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3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7766" y="4653134"/>
            <a:ext cx="2171700" cy="147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001850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1080120"/>
          </a:xfrm>
        </p:spPr>
        <p:txBody>
          <a:bodyPr>
            <a:normAutofit/>
          </a:bodyPr>
          <a:lstStyle/>
          <a:p>
            <a:r>
              <a:rPr lang="ru-RU" sz="4000" dirty="0"/>
              <a:t>Имитационные упражнения на суше</a:t>
            </a:r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628800"/>
            <a:ext cx="4387077" cy="22322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4005064"/>
            <a:ext cx="3922794" cy="23042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586388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32656"/>
            <a:ext cx="8229600" cy="792088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Программа соревнований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5400600"/>
          </a:xfrm>
        </p:spPr>
        <p:txBody>
          <a:bodyPr/>
          <a:lstStyle/>
          <a:p>
            <a:r>
              <a:rPr lang="ru-RU" dirty="0"/>
              <a:t>На соревнованиях брассом плавают 50, 100 и 200 м мужчины и женщины, а также брасс один из способов комплексного плавания </a:t>
            </a:r>
            <a:r>
              <a:rPr lang="ru-RU" dirty="0" smtClean="0"/>
              <a:t>на 100м (</a:t>
            </a:r>
            <a:r>
              <a:rPr lang="ru-RU" dirty="0"/>
              <a:t>только в бассейне 25 м)</a:t>
            </a:r>
            <a:r>
              <a:rPr lang="ru-RU" dirty="0" smtClean="0"/>
              <a:t>, 200м и 400м. </a:t>
            </a:r>
          </a:p>
          <a:p>
            <a:pPr marL="0" indent="0">
              <a:buNone/>
            </a:pPr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5065" y="2852936"/>
            <a:ext cx="5173650" cy="360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535765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72008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/>
              <a:t>Юлия Ефимова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5271864"/>
          </a:xfrm>
        </p:spPr>
        <p:txBody>
          <a:bodyPr>
            <a:normAutofit/>
          </a:bodyPr>
          <a:lstStyle/>
          <a:p>
            <a:r>
              <a:rPr lang="ru-RU" sz="2400" dirty="0"/>
              <a:t>Российская пловчиха, трёхкратный призёр Олимпийских игр 2012 и 2016 годов, шестикратная чемпионка мира, семикратная чемпионка Европы, заслуженный мастер спорта России. Считается одной из ведущих спортсменок в заплывах в стиле </a:t>
            </a:r>
            <a:r>
              <a:rPr lang="ru-RU" sz="2400" dirty="0" smtClean="0"/>
              <a:t>брасс.</a:t>
            </a:r>
            <a:endParaRPr lang="ru-RU" sz="2400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0818" y="2996952"/>
            <a:ext cx="5400650" cy="360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926357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76672"/>
            <a:ext cx="8229600" cy="792088"/>
          </a:xfrm>
        </p:spPr>
        <p:txBody>
          <a:bodyPr>
            <a:normAutofit/>
          </a:bodyPr>
          <a:lstStyle/>
          <a:p>
            <a:r>
              <a:rPr lang="ru-RU" sz="3600" dirty="0" smtClean="0"/>
              <a:t>Найди слова, относящиеся к теме урока</a:t>
            </a:r>
            <a:endParaRPr lang="ru-RU" sz="3600" dirty="0"/>
          </a:p>
        </p:txBody>
      </p:sp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2260600" y="2727325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7" name="Объект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05247449"/>
              </p:ext>
            </p:extLst>
          </p:nvPr>
        </p:nvGraphicFramePr>
        <p:xfrm>
          <a:off x="1187624" y="1412775"/>
          <a:ext cx="6624734" cy="5328590"/>
        </p:xfrm>
        <a:graphic>
          <a:graphicData uri="http://schemas.openxmlformats.org/drawingml/2006/table">
            <a:tbl>
              <a:tblPr firstRow="1" firstCol="1" bandRow="1"/>
              <a:tblGrid>
                <a:gridCol w="618794"/>
                <a:gridCol w="600594"/>
                <a:gridCol w="691593"/>
                <a:gridCol w="691593"/>
                <a:gridCol w="691593"/>
                <a:gridCol w="636994"/>
                <a:gridCol w="673393"/>
                <a:gridCol w="691593"/>
                <a:gridCol w="636994"/>
                <a:gridCol w="691593"/>
              </a:tblGrid>
              <a:tr h="53285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alibri"/>
                          <a:ea typeface="Times New Roman"/>
                          <a:cs typeface="Calibri"/>
                        </a:rPr>
                        <a:t>п</a:t>
                      </a:r>
                      <a:endParaRPr lang="ru-RU" sz="3200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alibri"/>
                          <a:ea typeface="Times New Roman"/>
                          <a:cs typeface="Calibri"/>
                        </a:rPr>
                        <a:t>л</a:t>
                      </a:r>
                      <a:endParaRPr lang="ru-RU" sz="3200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20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alibri"/>
                          <a:ea typeface="Times New Roman"/>
                          <a:cs typeface="Calibri"/>
                        </a:rPr>
                        <a:t>а</a:t>
                      </a:r>
                      <a:endParaRPr lang="ru-RU" sz="320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20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alibri"/>
                          <a:ea typeface="Times New Roman"/>
                          <a:cs typeface="Calibri"/>
                        </a:rPr>
                        <a:t>в</a:t>
                      </a:r>
                      <a:endParaRPr lang="ru-RU" sz="320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20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alibri"/>
                          <a:ea typeface="Times New Roman"/>
                          <a:cs typeface="Calibri"/>
                        </a:rPr>
                        <a:t>а</a:t>
                      </a:r>
                      <a:endParaRPr lang="ru-RU" sz="320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20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alibri"/>
                          <a:ea typeface="Times New Roman"/>
                          <a:cs typeface="Calibri"/>
                        </a:rPr>
                        <a:t>н</a:t>
                      </a:r>
                      <a:endParaRPr lang="ru-RU" sz="320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20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alibri"/>
                          <a:ea typeface="Times New Roman"/>
                          <a:cs typeface="Calibri"/>
                        </a:rPr>
                        <a:t>и</a:t>
                      </a:r>
                      <a:endParaRPr lang="ru-RU" sz="320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20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alibri"/>
                          <a:ea typeface="Times New Roman"/>
                          <a:cs typeface="Calibri"/>
                        </a:rPr>
                        <a:t>е</a:t>
                      </a:r>
                      <a:endParaRPr lang="ru-RU" sz="320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20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alibri"/>
                          <a:ea typeface="Times New Roman"/>
                          <a:cs typeface="Calibri"/>
                        </a:rPr>
                        <a:t>б</a:t>
                      </a:r>
                      <a:endParaRPr lang="ru-RU" sz="320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20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alibri"/>
                          <a:ea typeface="Times New Roman"/>
                          <a:cs typeface="Calibri"/>
                        </a:rPr>
                        <a:t>г</a:t>
                      </a:r>
                      <a:endParaRPr lang="ru-RU" sz="320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285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alibri"/>
                          <a:ea typeface="Times New Roman"/>
                          <a:cs typeface="Calibri"/>
                        </a:rPr>
                        <a:t>т</a:t>
                      </a:r>
                      <a:endParaRPr lang="ru-RU" sz="3200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alibri"/>
                          <a:ea typeface="Times New Roman"/>
                          <a:cs typeface="Calibri"/>
                        </a:rPr>
                        <a:t>щ</a:t>
                      </a:r>
                      <a:endParaRPr lang="ru-RU" sz="3200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alibri"/>
                          <a:ea typeface="Times New Roman"/>
                          <a:cs typeface="Calibri"/>
                        </a:rPr>
                        <a:t>г</a:t>
                      </a:r>
                      <a:endParaRPr lang="ru-RU" sz="3200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alibri"/>
                          <a:ea typeface="Times New Roman"/>
                          <a:cs typeface="Calibri"/>
                        </a:rPr>
                        <a:t>о</a:t>
                      </a:r>
                      <a:endParaRPr lang="ru-RU" sz="3200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alibri"/>
                          <a:ea typeface="Times New Roman"/>
                          <a:cs typeface="Calibri"/>
                        </a:rPr>
                        <a:t>ш</a:t>
                      </a:r>
                      <a:endParaRPr lang="ru-RU" sz="3200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20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alibri"/>
                          <a:ea typeface="Times New Roman"/>
                          <a:cs typeface="Calibri"/>
                        </a:rPr>
                        <a:t>м</a:t>
                      </a:r>
                      <a:endParaRPr lang="ru-RU" sz="320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20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alibri"/>
                          <a:ea typeface="Times New Roman"/>
                          <a:cs typeface="Calibri"/>
                        </a:rPr>
                        <a:t>л</a:t>
                      </a:r>
                      <a:endParaRPr lang="ru-RU" sz="320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20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alibri"/>
                          <a:ea typeface="Times New Roman"/>
                          <a:cs typeface="Calibri"/>
                        </a:rPr>
                        <a:t>ы</a:t>
                      </a:r>
                      <a:endParaRPr lang="ru-RU" sz="320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20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alibri"/>
                          <a:ea typeface="Times New Roman"/>
                          <a:cs typeface="Calibri"/>
                        </a:rPr>
                        <a:t>д</a:t>
                      </a:r>
                      <a:endParaRPr lang="ru-RU" sz="320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20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alibri"/>
                          <a:ea typeface="Times New Roman"/>
                          <a:cs typeface="Calibri"/>
                        </a:rPr>
                        <a:t>р</a:t>
                      </a:r>
                      <a:endParaRPr lang="ru-RU" sz="320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285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20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alibri"/>
                          <a:ea typeface="Times New Roman"/>
                          <a:cs typeface="Calibri"/>
                        </a:rPr>
                        <a:t>е</a:t>
                      </a:r>
                      <a:endParaRPr lang="ru-RU" sz="320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alibri"/>
                          <a:ea typeface="Times New Roman"/>
                          <a:cs typeface="Calibri"/>
                        </a:rPr>
                        <a:t>л</a:t>
                      </a:r>
                      <a:endParaRPr lang="ru-RU" sz="3200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20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alibri"/>
                          <a:ea typeface="Times New Roman"/>
                          <a:cs typeface="Calibri"/>
                        </a:rPr>
                        <a:t>й</a:t>
                      </a:r>
                      <a:endParaRPr lang="ru-RU" sz="320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alibri"/>
                          <a:ea typeface="Times New Roman"/>
                          <a:cs typeface="Calibri"/>
                        </a:rPr>
                        <a:t>д</a:t>
                      </a:r>
                      <a:endParaRPr lang="ru-RU" sz="3200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alibri"/>
                          <a:ea typeface="Times New Roman"/>
                          <a:cs typeface="Calibri"/>
                        </a:rPr>
                        <a:t>щ</a:t>
                      </a:r>
                      <a:endParaRPr lang="ru-RU" sz="3200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alibri"/>
                          <a:ea typeface="Times New Roman"/>
                          <a:cs typeface="Calibri"/>
                        </a:rPr>
                        <a:t>г</a:t>
                      </a:r>
                      <a:endParaRPr lang="ru-RU" sz="3200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alibri"/>
                          <a:ea typeface="Times New Roman"/>
                          <a:cs typeface="Calibri"/>
                        </a:rPr>
                        <a:t>а</a:t>
                      </a:r>
                      <a:endParaRPr lang="ru-RU" sz="3200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20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alibri"/>
                          <a:ea typeface="Times New Roman"/>
                          <a:cs typeface="Calibri"/>
                        </a:rPr>
                        <a:t>э</a:t>
                      </a:r>
                      <a:endParaRPr lang="ru-RU" sz="320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20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alibri"/>
                          <a:ea typeface="Times New Roman"/>
                          <a:cs typeface="Calibri"/>
                        </a:rPr>
                        <a:t>ю</a:t>
                      </a:r>
                      <a:endParaRPr lang="ru-RU" sz="320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20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alibri"/>
                          <a:ea typeface="Times New Roman"/>
                          <a:cs typeface="Calibri"/>
                        </a:rPr>
                        <a:t>е</a:t>
                      </a:r>
                      <a:endParaRPr lang="ru-RU" sz="320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285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20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alibri"/>
                          <a:ea typeface="Times New Roman"/>
                          <a:cs typeface="Calibri"/>
                        </a:rPr>
                        <a:t>э</a:t>
                      </a:r>
                      <a:endParaRPr lang="ru-RU" sz="320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20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alibri"/>
                          <a:ea typeface="Times New Roman"/>
                          <a:cs typeface="Calibri"/>
                        </a:rPr>
                        <a:t>щ</a:t>
                      </a:r>
                      <a:endParaRPr lang="ru-RU" sz="320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alibri"/>
                          <a:ea typeface="Times New Roman"/>
                          <a:cs typeface="Calibri"/>
                        </a:rPr>
                        <a:t>з</a:t>
                      </a:r>
                      <a:endParaRPr lang="ru-RU" sz="3200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alibri"/>
                          <a:ea typeface="Times New Roman"/>
                          <a:cs typeface="Calibri"/>
                        </a:rPr>
                        <a:t>а</a:t>
                      </a:r>
                      <a:endParaRPr lang="ru-RU" sz="3200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20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alibri"/>
                          <a:ea typeface="Times New Roman"/>
                          <a:cs typeface="Calibri"/>
                        </a:rPr>
                        <a:t>е</a:t>
                      </a:r>
                      <a:endParaRPr lang="ru-RU" sz="320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alibri"/>
                          <a:ea typeface="Times New Roman"/>
                          <a:cs typeface="Calibri"/>
                        </a:rPr>
                        <a:t>г</a:t>
                      </a:r>
                      <a:endParaRPr lang="ru-RU" sz="3200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alibri"/>
                          <a:ea typeface="Times New Roman"/>
                          <a:cs typeface="Calibri"/>
                        </a:rPr>
                        <a:t>с</a:t>
                      </a:r>
                      <a:endParaRPr lang="ru-RU" sz="3200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alibri"/>
                          <a:ea typeface="Times New Roman"/>
                          <a:cs typeface="Calibri"/>
                        </a:rPr>
                        <a:t>я</a:t>
                      </a:r>
                      <a:endParaRPr lang="ru-RU" sz="3200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20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alibri"/>
                          <a:ea typeface="Times New Roman"/>
                          <a:cs typeface="Calibri"/>
                        </a:rPr>
                        <a:t>ю</a:t>
                      </a:r>
                      <a:endParaRPr lang="ru-RU" sz="320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20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alibri"/>
                          <a:ea typeface="Times New Roman"/>
                          <a:cs typeface="Calibri"/>
                        </a:rPr>
                        <a:t>б</a:t>
                      </a:r>
                      <a:endParaRPr lang="ru-RU" sz="320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285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20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alibri"/>
                          <a:ea typeface="Times New Roman"/>
                          <a:cs typeface="Calibri"/>
                        </a:rPr>
                        <a:t>п</a:t>
                      </a:r>
                      <a:endParaRPr lang="ru-RU" sz="320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20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alibri"/>
                          <a:ea typeface="Times New Roman"/>
                          <a:cs typeface="Calibri"/>
                        </a:rPr>
                        <a:t>о</a:t>
                      </a:r>
                      <a:endParaRPr lang="ru-RU" sz="320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20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alibri"/>
                          <a:ea typeface="Times New Roman"/>
                          <a:cs typeface="Calibri"/>
                        </a:rPr>
                        <a:t>в</a:t>
                      </a:r>
                      <a:endParaRPr lang="ru-RU" sz="320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alibri"/>
                          <a:ea typeface="Times New Roman"/>
                          <a:cs typeface="Calibri"/>
                        </a:rPr>
                        <a:t>о</a:t>
                      </a:r>
                      <a:endParaRPr lang="ru-RU" sz="3200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alibri"/>
                          <a:ea typeface="Times New Roman"/>
                          <a:cs typeface="Calibri"/>
                        </a:rPr>
                        <a:t>р</a:t>
                      </a:r>
                      <a:endParaRPr lang="ru-RU" sz="3200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20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alibri"/>
                          <a:ea typeface="Times New Roman"/>
                          <a:cs typeface="Calibri"/>
                        </a:rPr>
                        <a:t>о</a:t>
                      </a:r>
                      <a:endParaRPr lang="ru-RU" sz="320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alibri"/>
                          <a:ea typeface="Times New Roman"/>
                          <a:cs typeface="Calibri"/>
                        </a:rPr>
                        <a:t>т</a:t>
                      </a:r>
                      <a:endParaRPr lang="ru-RU" sz="3200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alibri"/>
                          <a:ea typeface="Times New Roman"/>
                          <a:cs typeface="Calibri"/>
                        </a:rPr>
                        <a:t>и</a:t>
                      </a:r>
                      <a:endParaRPr lang="ru-RU" sz="3200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alibri"/>
                          <a:ea typeface="Times New Roman"/>
                          <a:cs typeface="Calibri"/>
                        </a:rPr>
                        <a:t>э</a:t>
                      </a:r>
                      <a:endParaRPr lang="ru-RU" sz="3200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20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alibri"/>
                          <a:ea typeface="Times New Roman"/>
                          <a:cs typeface="Calibri"/>
                        </a:rPr>
                        <a:t>о</a:t>
                      </a:r>
                      <a:endParaRPr lang="ru-RU" sz="320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285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20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alibri"/>
                          <a:ea typeface="Times New Roman"/>
                          <a:cs typeface="Calibri"/>
                        </a:rPr>
                        <a:t>ч</a:t>
                      </a:r>
                      <a:endParaRPr lang="ru-RU" sz="320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20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alibri"/>
                          <a:ea typeface="Times New Roman"/>
                          <a:cs typeface="Calibri"/>
                        </a:rPr>
                        <a:t>ы</a:t>
                      </a:r>
                      <a:endParaRPr lang="ru-RU" sz="320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20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alibri"/>
                          <a:ea typeface="Times New Roman"/>
                          <a:cs typeface="Calibri"/>
                        </a:rPr>
                        <a:t>ы</a:t>
                      </a:r>
                      <a:endParaRPr lang="ru-RU" sz="320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20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alibri"/>
                          <a:ea typeface="Times New Roman"/>
                          <a:cs typeface="Calibri"/>
                        </a:rPr>
                        <a:t>м</a:t>
                      </a:r>
                      <a:endParaRPr lang="ru-RU" sz="320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alibri"/>
                          <a:ea typeface="Times New Roman"/>
                          <a:cs typeface="Calibri"/>
                        </a:rPr>
                        <a:t>ё</a:t>
                      </a:r>
                      <a:endParaRPr lang="ru-RU" sz="3200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alibri"/>
                          <a:ea typeface="Times New Roman"/>
                          <a:cs typeface="Calibri"/>
                        </a:rPr>
                        <a:t>г</a:t>
                      </a:r>
                      <a:endParaRPr lang="ru-RU" sz="3200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20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alibri"/>
                          <a:ea typeface="Times New Roman"/>
                          <a:cs typeface="Calibri"/>
                        </a:rPr>
                        <a:t>ы</a:t>
                      </a:r>
                      <a:endParaRPr lang="ru-RU" sz="320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alibri"/>
                          <a:ea typeface="Times New Roman"/>
                          <a:cs typeface="Calibri"/>
                        </a:rPr>
                        <a:t>ы</a:t>
                      </a:r>
                      <a:endParaRPr lang="ru-RU" sz="3200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alibri"/>
                          <a:ea typeface="Times New Roman"/>
                          <a:cs typeface="Calibri"/>
                        </a:rPr>
                        <a:t>з</a:t>
                      </a:r>
                      <a:endParaRPr lang="ru-RU" sz="3200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alibri"/>
                          <a:ea typeface="Times New Roman"/>
                          <a:cs typeface="Calibri"/>
                        </a:rPr>
                        <a:t>к</a:t>
                      </a:r>
                      <a:endParaRPr lang="ru-RU" sz="3200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285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20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alibri"/>
                          <a:ea typeface="Times New Roman"/>
                          <a:cs typeface="Calibri"/>
                        </a:rPr>
                        <a:t>ц</a:t>
                      </a:r>
                      <a:endParaRPr lang="ru-RU" sz="320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20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alibri"/>
                          <a:ea typeface="Times New Roman"/>
                          <a:cs typeface="Calibri"/>
                        </a:rPr>
                        <a:t>д</a:t>
                      </a:r>
                      <a:endParaRPr lang="ru-RU" sz="320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20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alibri"/>
                          <a:ea typeface="Times New Roman"/>
                          <a:cs typeface="Calibri"/>
                        </a:rPr>
                        <a:t>к</a:t>
                      </a:r>
                      <a:endParaRPr lang="ru-RU" sz="320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20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alibri"/>
                          <a:ea typeface="Times New Roman"/>
                          <a:cs typeface="Calibri"/>
                        </a:rPr>
                        <a:t>в</a:t>
                      </a:r>
                      <a:endParaRPr lang="ru-RU" sz="320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20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alibri"/>
                          <a:ea typeface="Times New Roman"/>
                          <a:cs typeface="Calibri"/>
                        </a:rPr>
                        <a:t>з</a:t>
                      </a:r>
                      <a:endParaRPr lang="ru-RU" sz="320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alibri"/>
                          <a:ea typeface="Times New Roman"/>
                          <a:cs typeface="Calibri"/>
                        </a:rPr>
                        <a:t>п</a:t>
                      </a:r>
                      <a:endParaRPr lang="ru-RU" sz="3200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alibri"/>
                          <a:ea typeface="Times New Roman"/>
                          <a:cs typeface="Calibri"/>
                        </a:rPr>
                        <a:t>д</a:t>
                      </a:r>
                      <a:endParaRPr lang="ru-RU" sz="3200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alibri"/>
                          <a:ea typeface="Times New Roman"/>
                          <a:cs typeface="Calibri"/>
                        </a:rPr>
                        <a:t>т</a:t>
                      </a:r>
                      <a:endParaRPr lang="ru-RU" sz="3200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alibri"/>
                          <a:ea typeface="Times New Roman"/>
                          <a:cs typeface="Calibri"/>
                        </a:rPr>
                        <a:t>л</a:t>
                      </a:r>
                      <a:endParaRPr lang="ru-RU" sz="3200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alibri"/>
                          <a:ea typeface="Times New Roman"/>
                          <a:cs typeface="Calibri"/>
                        </a:rPr>
                        <a:t>э</a:t>
                      </a:r>
                      <a:endParaRPr lang="ru-RU" sz="3200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285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20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alibri"/>
                          <a:ea typeface="Times New Roman"/>
                          <a:cs typeface="Calibri"/>
                        </a:rPr>
                        <a:t>й</a:t>
                      </a:r>
                      <a:endParaRPr lang="ru-RU" sz="320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20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alibri"/>
                          <a:ea typeface="Times New Roman"/>
                          <a:cs typeface="Calibri"/>
                        </a:rPr>
                        <a:t>в</a:t>
                      </a:r>
                      <a:endParaRPr lang="ru-RU" sz="320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20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alibri"/>
                          <a:ea typeface="Times New Roman"/>
                          <a:cs typeface="Calibri"/>
                        </a:rPr>
                        <a:t>т</a:t>
                      </a:r>
                      <a:endParaRPr lang="ru-RU" sz="320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20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alibri"/>
                          <a:ea typeface="Times New Roman"/>
                          <a:cs typeface="Calibri"/>
                        </a:rPr>
                        <a:t>ю</a:t>
                      </a:r>
                      <a:endParaRPr lang="ru-RU" sz="320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20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alibri"/>
                          <a:ea typeface="Times New Roman"/>
                          <a:cs typeface="Calibri"/>
                        </a:rPr>
                        <a:t>э</a:t>
                      </a:r>
                      <a:endParaRPr lang="ru-RU" sz="320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20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alibri"/>
                          <a:ea typeface="Times New Roman"/>
                          <a:cs typeface="Calibri"/>
                        </a:rPr>
                        <a:t>ц</a:t>
                      </a:r>
                      <a:endParaRPr lang="ru-RU" sz="320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alibri"/>
                          <a:ea typeface="Times New Roman"/>
                          <a:cs typeface="Calibri"/>
                        </a:rPr>
                        <a:t>ф</a:t>
                      </a:r>
                      <a:endParaRPr lang="ru-RU" sz="3200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alibri"/>
                          <a:ea typeface="Times New Roman"/>
                          <a:cs typeface="Calibri"/>
                        </a:rPr>
                        <a:t>ж</a:t>
                      </a:r>
                      <a:endParaRPr lang="ru-RU" sz="3200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alibri"/>
                          <a:ea typeface="Times New Roman"/>
                          <a:cs typeface="Calibri"/>
                        </a:rPr>
                        <a:t>е</a:t>
                      </a:r>
                      <a:endParaRPr lang="ru-RU" sz="3200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alibri"/>
                          <a:ea typeface="Times New Roman"/>
                          <a:cs typeface="Calibri"/>
                        </a:rPr>
                        <a:t>ф</a:t>
                      </a:r>
                      <a:endParaRPr lang="ru-RU" sz="3200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285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20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alibri"/>
                          <a:ea typeface="Times New Roman"/>
                          <a:cs typeface="Calibri"/>
                        </a:rPr>
                        <a:t>ю</a:t>
                      </a:r>
                      <a:endParaRPr lang="ru-RU" sz="320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20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alibri"/>
                          <a:ea typeface="Times New Roman"/>
                          <a:cs typeface="Calibri"/>
                        </a:rPr>
                        <a:t>м</a:t>
                      </a:r>
                      <a:endParaRPr lang="ru-RU" sz="320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20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alibri"/>
                          <a:ea typeface="Times New Roman"/>
                          <a:cs typeface="Calibri"/>
                        </a:rPr>
                        <a:t>б</a:t>
                      </a:r>
                      <a:endParaRPr lang="ru-RU" sz="320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20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alibri"/>
                          <a:ea typeface="Times New Roman"/>
                          <a:cs typeface="Calibri"/>
                        </a:rPr>
                        <a:t>р</a:t>
                      </a:r>
                      <a:endParaRPr lang="ru-RU" sz="320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20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alibri"/>
                          <a:ea typeface="Times New Roman"/>
                          <a:cs typeface="Calibri"/>
                        </a:rPr>
                        <a:t>а</a:t>
                      </a:r>
                      <a:endParaRPr lang="ru-RU" sz="320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20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alibri"/>
                          <a:ea typeface="Times New Roman"/>
                          <a:cs typeface="Calibri"/>
                        </a:rPr>
                        <a:t>с</a:t>
                      </a:r>
                      <a:endParaRPr lang="ru-RU" sz="320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20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alibri"/>
                          <a:ea typeface="Times New Roman"/>
                          <a:cs typeface="Calibri"/>
                        </a:rPr>
                        <a:t>с</a:t>
                      </a:r>
                      <a:endParaRPr lang="ru-RU" sz="320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alibri"/>
                          <a:ea typeface="Times New Roman"/>
                          <a:cs typeface="Calibri"/>
                        </a:rPr>
                        <a:t>о</a:t>
                      </a:r>
                      <a:endParaRPr lang="ru-RU" sz="3200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20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alibri"/>
                          <a:ea typeface="Times New Roman"/>
                          <a:cs typeface="Calibri"/>
                        </a:rPr>
                        <a:t>б</a:t>
                      </a:r>
                      <a:endParaRPr lang="ru-RU" sz="320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alibri"/>
                          <a:ea typeface="Times New Roman"/>
                          <a:cs typeface="Calibri"/>
                        </a:rPr>
                        <a:t>м</a:t>
                      </a:r>
                      <a:endParaRPr lang="ru-RU" sz="3200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285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20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alibri"/>
                          <a:ea typeface="Times New Roman"/>
                          <a:cs typeface="Calibri"/>
                        </a:rPr>
                        <a:t>ж</a:t>
                      </a:r>
                      <a:endParaRPr lang="ru-RU" sz="320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20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alibri"/>
                          <a:ea typeface="Times New Roman"/>
                          <a:cs typeface="Calibri"/>
                        </a:rPr>
                        <a:t>й</a:t>
                      </a:r>
                      <a:endParaRPr lang="ru-RU" sz="320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20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alibri"/>
                          <a:ea typeface="Times New Roman"/>
                          <a:cs typeface="Calibri"/>
                        </a:rPr>
                        <a:t>р</a:t>
                      </a:r>
                      <a:endParaRPr lang="ru-RU" sz="320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20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alibri"/>
                          <a:ea typeface="Times New Roman"/>
                          <a:cs typeface="Calibri"/>
                        </a:rPr>
                        <a:t>щ</a:t>
                      </a:r>
                      <a:endParaRPr lang="ru-RU" sz="320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20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alibri"/>
                          <a:ea typeface="Times New Roman"/>
                          <a:cs typeface="Calibri"/>
                        </a:rPr>
                        <a:t>т</a:t>
                      </a:r>
                      <a:endParaRPr lang="ru-RU" sz="320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20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alibri"/>
                          <a:ea typeface="Times New Roman"/>
                          <a:cs typeface="Calibri"/>
                        </a:rPr>
                        <a:t>ц</a:t>
                      </a:r>
                      <a:endParaRPr lang="ru-RU" sz="320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20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alibri"/>
                          <a:ea typeface="Times New Roman"/>
                          <a:cs typeface="Calibri"/>
                        </a:rPr>
                        <a:t>п</a:t>
                      </a:r>
                      <a:endParaRPr lang="ru-RU" sz="320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alibri"/>
                          <a:ea typeface="Times New Roman"/>
                          <a:cs typeface="Calibri"/>
                        </a:rPr>
                        <a:t>п</a:t>
                      </a:r>
                      <a:endParaRPr lang="ru-RU" sz="3200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alibri"/>
                          <a:ea typeface="Times New Roman"/>
                          <a:cs typeface="Calibri"/>
                        </a:rPr>
                        <a:t>г</a:t>
                      </a:r>
                      <a:endParaRPr lang="ru-RU" sz="3200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alibri"/>
                          <a:ea typeface="Times New Roman"/>
                          <a:cs typeface="Calibri"/>
                        </a:rPr>
                        <a:t>д</a:t>
                      </a:r>
                      <a:endParaRPr lang="ru-RU" sz="3200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2260600" y="2727325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421188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147</TotalTime>
  <Words>409</Words>
  <Application>Microsoft Office PowerPoint</Application>
  <PresentationFormat>Экран (4:3)</PresentationFormat>
  <Paragraphs>131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Поток</vt:lpstr>
      <vt:lpstr>Тема урока  Плавание способом брасс</vt:lpstr>
      <vt:lpstr>История</vt:lpstr>
      <vt:lpstr>Брасс</vt:lpstr>
      <vt:lpstr>Техника плаванием брассом</vt:lpstr>
      <vt:lpstr>Повороты</vt:lpstr>
      <vt:lpstr>Имитационные упражнения на суше</vt:lpstr>
      <vt:lpstr>Программа соревнований</vt:lpstr>
      <vt:lpstr>Юлия Ефимова</vt:lpstr>
      <vt:lpstr>Найди слова, относящиеся к теме урока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 урока  Плавание способом брасс</dc:title>
  <dc:creator>User</dc:creator>
  <cp:lastModifiedBy>Пользователь Windows</cp:lastModifiedBy>
  <cp:revision>13</cp:revision>
  <dcterms:created xsi:type="dcterms:W3CDTF">2020-04-11T14:47:29Z</dcterms:created>
  <dcterms:modified xsi:type="dcterms:W3CDTF">2020-04-11T17:26:37Z</dcterms:modified>
</cp:coreProperties>
</file>