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67" r:id="rId4"/>
    <p:sldId id="261" r:id="rId5"/>
    <p:sldId id="259" r:id="rId6"/>
    <p:sldId id="260" r:id="rId7"/>
    <p:sldId id="268" r:id="rId8"/>
    <p:sldId id="262" r:id="rId9"/>
    <p:sldId id="263" r:id="rId10"/>
    <p:sldId id="264" r:id="rId11"/>
    <p:sldId id="269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1464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58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009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169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510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700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26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952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304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268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25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987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1871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687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306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1483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2013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77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3A9DB-DFCC-4599-9CCE-CF1ED8EF17D9}" type="datetimeFigureOut">
              <a:rPr lang="ru-RU" smtClean="0"/>
              <a:pPr/>
              <a:t>09.03.2023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14F1B-9CBB-4247-A1BE-B0A3A3602D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6818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420766"/>
            <a:ext cx="7851648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Государственное  бюджетное профессиональное образовательное учреждение </a:t>
            </a:r>
            <a:br>
              <a:rPr lang="ru-RU" sz="14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Саратовской области </a:t>
            </a:r>
            <a:br>
              <a:rPr lang="ru-RU" sz="14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«Балашовский политехнический лицей» </a:t>
            </a:r>
            <a:endParaRPr lang="ru-RU" sz="1400" b="1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2000240"/>
            <a:ext cx="8458200" cy="135732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Онлайн-переводчики в профессиональной деятельности 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14942" y="3573016"/>
            <a:ext cx="40696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Выполнили</a:t>
            </a:r>
            <a:r>
              <a:rPr lang="ru-RU" sz="1600" dirty="0" smtClean="0">
                <a:solidFill>
                  <a:schemeClr val="bg1"/>
                </a:solidFill>
              </a:rPr>
              <a:t>: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обучающиеся </a:t>
            </a:r>
            <a:r>
              <a:rPr lang="ru-RU" sz="1600" dirty="0" smtClean="0">
                <a:solidFill>
                  <a:schemeClr val="bg1"/>
                </a:solidFill>
              </a:rPr>
              <a:t>2 курса группы №26 по профессии «Мастер по обработке цифровой информации» </a:t>
            </a:r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Архипова Карина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Руководитель</a:t>
            </a:r>
            <a:r>
              <a:rPr lang="ru-RU" sz="1600" dirty="0" smtClean="0">
                <a:solidFill>
                  <a:schemeClr val="bg1"/>
                </a:solidFill>
              </a:rPr>
              <a:t>: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Андреева </a:t>
            </a:r>
            <a:r>
              <a:rPr lang="ru-RU" sz="1600" dirty="0" smtClean="0">
                <a:solidFill>
                  <a:schemeClr val="bg1"/>
                </a:solidFill>
              </a:rPr>
              <a:t>О.А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3306" y="621508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2023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214290"/>
            <a:ext cx="8865016" cy="64294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itchFamily="18" charset="0"/>
              </a:rPr>
              <a:t>Объектом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itchFamily="18" charset="0"/>
              </a:rPr>
              <a:t>исследования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являются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современные и самые лучшие онлайн –переводчики.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Предмет исследования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 перевод текста с помощью онлайн -переводчиков и качество полученного перевода.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Цель исследования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определить качество перевода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текстов с немецкого языка на русский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 помощи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различных видов онлайн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переводчиков.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исследования: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1.Изучить научную литературу по вопросу появления и развития перевода;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Изучить современные онлайн –переводчики; 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3. Осуществить перевод с немецкого языка на русский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текста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профессиональной направленности и поэтического произведения (стихотворения);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4 .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Выявить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факты говорящие за и против использования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выбранных для исследования онлайн - переводчиков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Методы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 поиск материала, апробирование онлайн - переводчиков анализ и сравнение, обобщение.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58701" y="616929"/>
            <a:ext cx="7578999" cy="51874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ru-RU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Wörterbücher oder Online-Übersetzer</a:t>
            </a: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kumimoji="0" lang="de-DE" altLang="ru-RU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6" name="Picture 2" descr="Книга: &quot;Большой немецко-русский и русско-немецкий словарь. 450 000 слов и  словосочетаний&quot;. Купить книгу, читать рецензии | ISBN 978-5-91503-026-8 |  Лабиринт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3775058" cy="3624882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9199" y="1700809"/>
            <a:ext cx="4214842" cy="3624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67996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7937"/>
            <a:ext cx="7429499" cy="147857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машинного перевода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Содержимое 6" descr="уони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5" y="1357298"/>
            <a:ext cx="3429023" cy="5000660"/>
          </a:xfrm>
          <a:effectLst>
            <a:softEdge rad="127000"/>
          </a:effectLst>
        </p:spPr>
      </p:pic>
      <p:sp>
        <p:nvSpPr>
          <p:cNvPr id="2050" name="AutoShape 2" descr="&amp;Pcy;&amp;rcy;&amp;iecy;&amp;zcy;&amp;iecy;&amp;ncy;&amp;tcy;&amp;acy;&amp;tscy;&amp;icy;&amp;yacy; &amp;ncy;&amp;acy; &amp;tcy;&amp;iecy;&amp;mcy;&amp;ucy;: &amp;Ucy;&amp;ocy;&amp;rcy;&amp;rcy;&amp;iecy;&amp;ncy; &amp;Ucy;&amp;icy;&amp;vcy;&amp;iecy;&amp;r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286248" y="1571612"/>
            <a:ext cx="4572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 smtClean="0"/>
              <a:t>История машинного перевода</a:t>
            </a:r>
          </a:p>
          <a:p>
            <a:pPr algn="ctr"/>
            <a:r>
              <a:rPr lang="ru-RU" sz="2400" dirty="0"/>
              <a:t>к</a:t>
            </a:r>
            <a:r>
              <a:rPr lang="ru-RU" sz="2400" dirty="0" smtClean="0"/>
              <a:t>ак научно-прикладного направления началась в конце 40-х годов прошлого века.</a:t>
            </a:r>
          </a:p>
          <a:p>
            <a:pPr algn="ctr"/>
            <a:r>
              <a:rPr lang="ru-RU" sz="2400" dirty="0" smtClean="0"/>
              <a:t>В марте 1947 г. Уоррен </a:t>
            </a:r>
            <a:r>
              <a:rPr lang="ru-RU" sz="2400" dirty="0" err="1" smtClean="0"/>
              <a:t>Уивер</a:t>
            </a:r>
            <a:r>
              <a:rPr lang="ru-RU" sz="2400" dirty="0" smtClean="0"/>
              <a:t> впервые сформировал концепцию машинного перевода, которую несколько позже( в 1949 г.)развил в своем меморандуме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0846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sz="28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Verschiedene</a:t>
            </a:r>
            <a:r>
              <a:rPr lang="en-US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arten</a:t>
            </a:r>
            <a:r>
              <a:rPr lang="en-US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de-DE" sz="28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übersetzer</a:t>
            </a:r>
            <a:endParaRPr lang="ru-RU" sz="2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1520" y="1071546"/>
            <a:ext cx="3744416" cy="307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876" y="1028348"/>
            <a:ext cx="4150444" cy="3120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6" name="Содержимое 3" descr="25208521122555555555555555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760" y="4371580"/>
            <a:ext cx="4299960" cy="2355754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587680" cy="838200"/>
          </a:xfrm>
        </p:spPr>
        <p:txBody>
          <a:bodyPr/>
          <a:lstStyle/>
          <a:p>
            <a:pPr algn="ctr"/>
            <a:r>
              <a:rPr lang="de-DE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Google- und </a:t>
            </a:r>
            <a:r>
              <a:rPr lang="de-DE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Yandex</a:t>
            </a:r>
            <a:r>
              <a:rPr lang="de-DE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übersetzer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512" y="1491793"/>
            <a:ext cx="432048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2034" y="1498239"/>
            <a:ext cx="432508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04297"/>
            <a:ext cx="7429499" cy="1478570"/>
          </a:xfrm>
        </p:spPr>
        <p:txBody>
          <a:bodyPr>
            <a:normAutofit/>
          </a:bodyPr>
          <a:lstStyle/>
          <a:p>
            <a:pPr algn="ctr"/>
            <a:r>
              <a:rPr lang="en-US" sz="32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promt</a:t>
            </a:r>
            <a:r>
              <a:rPr lang="en-US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 </a:t>
            </a:r>
            <a:r>
              <a:rPr lang="en-US" sz="3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Yandex</a:t>
            </a:r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2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übersetzer</a:t>
            </a:r>
            <a:r>
              <a:rPr lang="de-DE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nach dem Foto</a:t>
            </a:r>
            <a:endParaRPr lang="ru-RU" sz="3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294" y="1700808"/>
            <a:ext cx="4524906" cy="396044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830" y="1700808"/>
            <a:ext cx="4139952" cy="3960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4015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429499" cy="936104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текста профессиональной направленности</a:t>
            </a:r>
            <a:endParaRPr lang="ru-RU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836712"/>
            <a:ext cx="7429499" cy="35417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текста с помощью </a:t>
            </a:r>
            <a:r>
              <a:rPr lang="ru-RU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переводчика </a:t>
            </a:r>
            <a:r>
              <a:rPr lang="ru-RU" sz="18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Translate</a:t>
            </a:r>
            <a:r>
              <a:rPr lang="ru-RU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u="sng" dirty="0" smtClean="0"/>
          </a:p>
          <a:p>
            <a:pPr marL="0" indent="0">
              <a:buNone/>
            </a:pPr>
            <a:r>
              <a:rPr lang="ru-RU" sz="1800" dirty="0" smtClean="0"/>
              <a:t>Корпус </a:t>
            </a:r>
            <a:r>
              <a:rPr lang="ru-RU" sz="1800" dirty="0"/>
              <a:t>- не что иное, как контейнер, в котором установлены все внутренние </a:t>
            </a:r>
            <a:r>
              <a:rPr lang="ru-RU" sz="1800" dirty="0">
                <a:solidFill>
                  <a:srgbClr val="FF0000"/>
                </a:solidFill>
              </a:rPr>
              <a:t>компоненты</a:t>
            </a:r>
            <a:r>
              <a:rPr lang="ru-RU" sz="1800" dirty="0"/>
              <a:t> компьютера. Чтобы обеспечить </a:t>
            </a:r>
            <a:r>
              <a:rPr lang="ru-RU" sz="1800" dirty="0">
                <a:solidFill>
                  <a:srgbClr val="FF0000"/>
                </a:solidFill>
              </a:rPr>
              <a:t>сборку внутренних частей</a:t>
            </a:r>
            <a:r>
              <a:rPr lang="ru-RU" sz="1800" dirty="0"/>
              <a:t>, корпус имеет специальную внутреннюю структуру, которая обычно представляет собой металлический каркас </a:t>
            </a:r>
            <a:r>
              <a:rPr lang="ru-RU" sz="1800" dirty="0">
                <a:solidFill>
                  <a:srgbClr val="FF0000"/>
                </a:solidFill>
              </a:rPr>
              <a:t>с определенными записями линейных данных.</a:t>
            </a:r>
            <a:r>
              <a:rPr lang="ru-RU" sz="1800" dirty="0"/>
              <a:t> Благодаря правильной компоновке каркаса все детали, закрепленные в корпусе, надежно фиксируются винтами, что снижает или исключает вибрацию во время работы. Чтобы скрыть металлический каркас и устройства внутри, используются пластиковые или металлические крышки с пластиковыми вставками, которые также крепятся к </a:t>
            </a:r>
            <a:r>
              <a:rPr lang="ru-RU" sz="1800" dirty="0">
                <a:solidFill>
                  <a:srgbClr val="FF0000"/>
                </a:solidFill>
              </a:rPr>
              <a:t>проволочной сетке. </a:t>
            </a:r>
            <a:r>
              <a:rPr lang="ru-RU" sz="1800" dirty="0"/>
              <a:t>Крышки обычно снимаются по отдельности, так что доступна только необходимая часть каркаса.</a:t>
            </a:r>
          </a:p>
        </p:txBody>
      </p:sp>
    </p:spTree>
    <p:extLst>
      <p:ext uri="{BB962C8B-B14F-4D97-AF65-F5344CB8AC3E}">
        <p14:creationId xmlns:p14="http://schemas.microsoft.com/office/powerpoint/2010/main" val="143341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15"/>
            <a:ext cx="7429499" cy="902505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поэтического текста</a:t>
            </a:r>
            <a:endParaRPr lang="ru-RU" sz="3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84018"/>
            <a:ext cx="4051176" cy="2016224"/>
          </a:xfrm>
        </p:spPr>
        <p:txBody>
          <a:bodyPr>
            <a:normAutofit fontScale="85000" lnSpcReduction="10000"/>
          </a:bodyPr>
          <a:lstStyle/>
          <a:p>
            <a:r>
              <a:rPr lang="ru-RU" sz="1800" b="1" u="sng" dirty="0" smtClean="0">
                <a:solidFill>
                  <a:schemeClr val="tx1"/>
                </a:solidFill>
              </a:rPr>
              <a:t>Оригинал текста: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Im </a:t>
            </a:r>
            <a:r>
              <a:rPr lang="en-US" sz="1800" dirty="0">
                <a:solidFill>
                  <a:schemeClr val="tx1"/>
                </a:solidFill>
              </a:rPr>
              <a:t>Nebel </a:t>
            </a:r>
            <a:r>
              <a:rPr lang="en-US" sz="1800" dirty="0" err="1">
                <a:solidFill>
                  <a:schemeClr val="tx1"/>
                </a:solidFill>
              </a:rPr>
              <a:t>ruhet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noch</a:t>
            </a:r>
            <a:r>
              <a:rPr lang="en-US" sz="1800" dirty="0">
                <a:solidFill>
                  <a:schemeClr val="tx1"/>
                </a:solidFill>
              </a:rPr>
              <a:t> die Welt,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 err="1">
                <a:solidFill>
                  <a:schemeClr val="tx1"/>
                </a:solidFill>
              </a:rPr>
              <a:t>Noch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träumen</a:t>
            </a:r>
            <a:r>
              <a:rPr lang="en-US" sz="1800" dirty="0">
                <a:solidFill>
                  <a:schemeClr val="tx1"/>
                </a:solidFill>
              </a:rPr>
              <a:t> Wald und </a:t>
            </a:r>
            <a:r>
              <a:rPr lang="en-US" sz="1800" dirty="0" err="1">
                <a:solidFill>
                  <a:schemeClr val="tx1"/>
                </a:solidFill>
              </a:rPr>
              <a:t>Wiesen</a:t>
            </a:r>
            <a:r>
              <a:rPr lang="en-US" sz="1800" dirty="0">
                <a:solidFill>
                  <a:schemeClr val="tx1"/>
                </a:solidFill>
              </a:rPr>
              <a:t>: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Bald </a:t>
            </a:r>
            <a:r>
              <a:rPr lang="en-US" sz="1800" dirty="0" err="1">
                <a:solidFill>
                  <a:schemeClr val="tx1"/>
                </a:solidFill>
              </a:rPr>
              <a:t>siehst</a:t>
            </a:r>
            <a:r>
              <a:rPr lang="en-US" sz="1800" dirty="0">
                <a:solidFill>
                  <a:schemeClr val="tx1"/>
                </a:solidFill>
              </a:rPr>
              <a:t> du, </a:t>
            </a:r>
            <a:r>
              <a:rPr lang="en-US" sz="1800" dirty="0" err="1">
                <a:solidFill>
                  <a:schemeClr val="tx1"/>
                </a:solidFill>
              </a:rPr>
              <a:t>wenn</a:t>
            </a:r>
            <a:r>
              <a:rPr lang="en-US" sz="1800" dirty="0">
                <a:solidFill>
                  <a:schemeClr val="tx1"/>
                </a:solidFill>
              </a:rPr>
              <a:t> der </a:t>
            </a:r>
            <a:r>
              <a:rPr lang="en-US" sz="1800" dirty="0" err="1">
                <a:solidFill>
                  <a:schemeClr val="tx1"/>
                </a:solidFill>
              </a:rPr>
              <a:t>Schleier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fällt</a:t>
            </a:r>
            <a:r>
              <a:rPr lang="en-US" sz="1800" dirty="0">
                <a:solidFill>
                  <a:schemeClr val="tx1"/>
                </a:solidFill>
              </a:rPr>
              <a:t>,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Den </a:t>
            </a:r>
            <a:r>
              <a:rPr lang="en-US" sz="1800" dirty="0" err="1">
                <a:solidFill>
                  <a:schemeClr val="tx1"/>
                </a:solidFill>
              </a:rPr>
              <a:t>blauen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Himmel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unverstellt</a:t>
            </a:r>
            <a:r>
              <a:rPr lang="en-US" sz="1800" dirty="0">
                <a:solidFill>
                  <a:schemeClr val="tx1"/>
                </a:solidFill>
              </a:rPr>
              <a:t>,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 err="1">
                <a:solidFill>
                  <a:schemeClr val="tx1"/>
                </a:solidFill>
              </a:rPr>
              <a:t>Herbstkräftig</a:t>
            </a:r>
            <a:r>
              <a:rPr lang="en-US" sz="1800" dirty="0">
                <a:solidFill>
                  <a:schemeClr val="tx1"/>
                </a:solidFill>
              </a:rPr>
              <a:t> die </a:t>
            </a:r>
            <a:r>
              <a:rPr lang="en-US" sz="1800" dirty="0" err="1">
                <a:solidFill>
                  <a:schemeClr val="tx1"/>
                </a:solidFill>
              </a:rPr>
              <a:t>gedämpfte</a:t>
            </a:r>
            <a:r>
              <a:rPr lang="en-US" sz="1800" dirty="0">
                <a:solidFill>
                  <a:schemeClr val="tx1"/>
                </a:solidFill>
              </a:rPr>
              <a:t> Welt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In </a:t>
            </a:r>
            <a:r>
              <a:rPr lang="en-US" sz="1800" dirty="0" err="1">
                <a:solidFill>
                  <a:schemeClr val="tx1"/>
                </a:solidFill>
              </a:rPr>
              <a:t>warmem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Golde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fließen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  <a:p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77807" y="709056"/>
            <a:ext cx="4572000" cy="30008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Перевод:</a:t>
            </a:r>
            <a:endParaRPr lang="ru-RU" sz="1600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Ещё мечтают лес и поле,</a:t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тумане мир ещё лежит.</a:t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Но занавес падёт мгновенно:</a:t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Взгляни, как прояснилось небо!</a:t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Как мир смиренно увядая,</a:t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Он тёплым золотом блестит...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2874279"/>
            <a:ext cx="4572000" cy="30008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Перевод текста с помощью PROMT:</a:t>
            </a:r>
            <a:endParaRPr lang="ru-RU" sz="1600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тумане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еще покоится мир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Еще мечтают леса и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луга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Скоро вы увидите, когда вуаль падает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Голубое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небо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непредвзято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Осенний приглушенный мир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Течь в теплом золоте.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21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8040" y="-149437"/>
            <a:ext cx="7429499" cy="1478570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sz="3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Перевод текста с английского на русский - 7 секретов грамотного перевод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41" y="1319374"/>
            <a:ext cx="3818825" cy="375784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530" y="1108714"/>
            <a:ext cx="3734357" cy="422183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034" name="Picture 10" descr="красный знак вопроса, вопросительный знак, красный вопросительный знак,  заглавные буквы, номер, вопрос, флажок png | PNGW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966" y="2286373"/>
            <a:ext cx="1296145" cy="186426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44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18518"/>
            <a:ext cx="8640960" cy="1478570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72816"/>
            <a:ext cx="7429499" cy="4608512"/>
          </a:xfrm>
        </p:spPr>
        <p:txBody>
          <a:bodyPr>
            <a:normAutofit fontScale="70000" lnSpcReduction="2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tabLst>
                <a:tab pos="228600" algn="l"/>
              </a:tabLst>
            </a:pP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Алексеева И. С. Введение в </a:t>
            </a:r>
            <a:r>
              <a:rPr lang="ru-RU" altLang="ru-RU" sz="3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переводоведение</a:t>
            </a: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Учебное пособие. – М., 2008. – 347 с.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tabLst>
                <a:tab pos="228600" algn="l"/>
              </a:tabLst>
            </a:pP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Комиссаров В. Н. Современное </a:t>
            </a:r>
            <a:r>
              <a:rPr lang="ru-RU" altLang="ru-RU" sz="3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переводоведение</a:t>
            </a: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Учебное пособие. – М., ЭТС. – 2007. – 424 с.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tabLst>
                <a:tab pos="228600" algn="l"/>
              </a:tabLst>
            </a:pP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altLang="ru-RU" sz="3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Нелюбин</a:t>
            </a: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Л. Л., </a:t>
            </a:r>
            <a:r>
              <a:rPr lang="ru-RU" altLang="ru-RU" sz="3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Хухуни</a:t>
            </a: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Г. Т. Наука о переводе (история и теория с древнейших времен до наших дней). – М.: Флинта: МПСИ, 2006. – 416 с</a:t>
            </a:r>
            <a:r>
              <a:rPr lang="ru-RU" altLang="ru-RU" sz="3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3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tabLst>
                <a:tab pos="228600" algn="l"/>
              </a:tabLst>
            </a:pPr>
            <a:r>
              <a:rPr lang="ru-RU" altLang="ru-RU" sz="3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Интернет-ресурсы:</a:t>
            </a:r>
            <a:endParaRPr lang="ru-RU" altLang="ru-RU" sz="3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tabLst>
                <a:tab pos="228600" algn="l"/>
              </a:tabLst>
            </a:pP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Онлайн-переводчик [Электронный ресурс] – Режим доступа: </a:t>
            </a:r>
            <a:r>
              <a:rPr lang="en-US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3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wikipedia</a:t>
            </a: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</a:t>
            </a: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wiki</a:t>
            </a: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/онлайн-переводчик;</a:t>
            </a:r>
            <a:r>
              <a:rPr lang="ru-RU" alt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3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tabLst>
                <a:tab pos="228600" algn="l"/>
              </a:tabLst>
            </a:pP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Гугл-переводчик [Электронный ресурс] – Режим доступа: </a:t>
            </a:r>
            <a:r>
              <a:rPr lang="en-US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www.google.com/</a:t>
            </a:r>
            <a:r>
              <a:rPr lang="ru-RU" altLang="ru-RU" sz="34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3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tabLst>
                <a:tab pos="228600" algn="l"/>
              </a:tabLst>
            </a:pPr>
            <a:r>
              <a:rPr lang="ru-RU" altLang="ru-RU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Яндекс-переводчик [Электронный ресурс] – Режим доступа https://translate.yandex.ru.</a:t>
            </a:r>
            <a:endParaRPr lang="ru-RU" altLang="ru-RU" sz="3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  <a:tabLst>
                <a:tab pos="228600" algn="l"/>
              </a:tabLst>
            </a:pPr>
            <a:endParaRPr lang="ru-RU" altLang="ru-RU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530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877" y="2492896"/>
            <a:ext cx="8686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 smtClean="0">
                <a:solidFill>
                  <a:schemeClr val="tx1"/>
                </a:solidFill>
              </a:rPr>
              <a:t>Danke </a:t>
            </a:r>
            <a:r>
              <a:rPr lang="en-US" sz="4800" dirty="0">
                <a:solidFill>
                  <a:schemeClr val="tx1"/>
                </a:solidFill>
              </a:rPr>
              <a:t>für Ihre Aufmerksamkeit!</a:t>
            </a:r>
            <a:endParaRPr lang="ru-RU" sz="4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114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335</TotalTime>
  <Words>394</Words>
  <Application>Microsoft Office PowerPoint</Application>
  <PresentationFormat>Экран (4:3)</PresentationFormat>
  <Paragraphs>48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Tw Cen MT</vt:lpstr>
      <vt:lpstr>Контур</vt:lpstr>
      <vt:lpstr>Государственное  бюджетное профессиональное образовательное учреждение  Саратовской области  «Балашовский политехнический лицей» </vt:lpstr>
      <vt:lpstr>Презентация PowerPoint</vt:lpstr>
      <vt:lpstr>Wörterbücher oder Online-Übersetzer? </vt:lpstr>
      <vt:lpstr>История машинного перевода</vt:lpstr>
      <vt:lpstr>Verschiedene arten der übersetzer</vt:lpstr>
      <vt:lpstr>Google- und Yandex übersetzer</vt:lpstr>
      <vt:lpstr>promt und Yandex übersetzer nach dem Foto</vt:lpstr>
      <vt:lpstr>Перевод текста профессиональной направленности</vt:lpstr>
      <vt:lpstr>Перевод поэтического текста</vt:lpstr>
      <vt:lpstr>заключение</vt:lpstr>
      <vt:lpstr>Список использованной литературы: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 бюджетное профессиональное образовательное учреждение  Саратовской области  «Балашовский политехнический лицей» </dc:title>
  <dc:creator>User</dc:creator>
  <cp:lastModifiedBy>user</cp:lastModifiedBy>
  <cp:revision>35</cp:revision>
  <dcterms:created xsi:type="dcterms:W3CDTF">2021-03-22T08:20:30Z</dcterms:created>
  <dcterms:modified xsi:type="dcterms:W3CDTF">2023-03-09T18:47:11Z</dcterms:modified>
</cp:coreProperties>
</file>