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67" r:id="rId5"/>
    <p:sldId id="259" r:id="rId6"/>
    <p:sldId id="260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2" autoAdjust="0"/>
    <p:restoredTop sz="94660"/>
  </p:normalViewPr>
  <p:slideViewPr>
    <p:cSldViewPr snapToGrid="0">
      <p:cViewPr varScale="1">
        <p:scale>
          <a:sx n="60" d="100"/>
          <a:sy n="60" d="100"/>
        </p:scale>
        <p:origin x="1098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D19FB2-3AAB-4D03-B13A-2960828C78E3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916976-5D93-46E4-A98A-FAD63E4D0EA8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9F4F5-F4D2-4D2A-AB60-88D37ADCB869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3BC6CE-6D1E-47E5-8859-F31AC5380EB2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B4E7C4-4DA4-404D-9965-B13F2DD7D8BF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6FB7AA-4A53-424F-AD41-70827B6504BA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84882-FB12-4BC8-9960-9AD8104D7FAE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D1BD23-6E54-4D9D-AD88-A2813C73CC25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1A834-4F3C-4AF9-9C74-05EC35A0F292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80C674-7DFC-42FE-B9CD-82963CDB1557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76456F-F47D-4F25-8053-2A695DA0CA7D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6C7379-69CC-4837-9905-BEBA22830C8A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EB8B7E-8AEE-4F10-BFEE-C999AD004D36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68F3F9-58BC-440B-B37B-805B9055EF92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5A53AF-48EA-489D-8260-9DCAB666386A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ED02AE-B9A4-47BD-AF8E-97E16144138B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0FD78B-DB02-4362-BCDC-98A55456977C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51CF1133-3259-4C45-BABA-5B62D9C6F78D}" type="datetimeFigureOut">
              <a:rPr lang="en-US" dirty="0"/>
              <a:t>3/26/2023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ru.wikipedia.org/wiki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779902" y="3791173"/>
            <a:ext cx="3747495" cy="2041518"/>
          </a:xfrm>
        </p:spPr>
        <p:txBody>
          <a:bodyPr>
            <a:normAutofit/>
          </a:bodyPr>
          <a:lstStyle/>
          <a:p>
            <a:pPr algn="l"/>
            <a:r>
              <a:rPr lang="ru-RU" altLang="ru-RU" sz="2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  ы п о л н ил:  о б у ч а ю щ и </a:t>
            </a:r>
            <a:r>
              <a:rPr lang="ru-RU" altLang="ru-RU" sz="2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й </a:t>
            </a:r>
            <a:r>
              <a:rPr lang="ru-RU" altLang="ru-RU" sz="2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 я   </a:t>
            </a:r>
            <a:r>
              <a:rPr lang="ru-RU" altLang="ru-RU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г </a:t>
            </a:r>
            <a:r>
              <a:rPr lang="ru-RU" altLang="ru-RU" sz="2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р у п </a:t>
            </a:r>
            <a:r>
              <a:rPr lang="ru-RU" altLang="ru-RU" sz="2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</a:t>
            </a:r>
            <a:r>
              <a:rPr lang="ru-RU" altLang="ru-RU" sz="2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ы  </a:t>
            </a:r>
            <a:r>
              <a:rPr lang="ru-RU" altLang="ru-RU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№23</a:t>
            </a:r>
            <a:br>
              <a:rPr lang="ru-RU" altLang="ru-RU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ru-RU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altLang="ru-RU" sz="2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п о  п р о ф е с </a:t>
            </a:r>
            <a:r>
              <a:rPr lang="ru-RU" altLang="ru-RU" sz="2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</a:t>
            </a:r>
            <a:r>
              <a:rPr lang="ru-RU" altLang="ru-RU" sz="2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и </a:t>
            </a:r>
            <a:r>
              <a:rPr lang="ru-RU" altLang="ru-RU" sz="2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</a:t>
            </a:r>
            <a:r>
              <a:rPr lang="ru-RU" altLang="ru-RU" sz="2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  <a:r>
              <a:rPr lang="ru-RU" altLang="ru-RU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«</a:t>
            </a:r>
            <a:r>
              <a:rPr lang="ru-RU" altLang="ru-RU" sz="2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 а ш и н и с т  л о к о м о т и в а</a:t>
            </a:r>
            <a:r>
              <a:rPr lang="ru-RU" altLang="ru-RU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»</a:t>
            </a:r>
            <a:br>
              <a:rPr lang="ru-RU" altLang="ru-RU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ru-RU" sz="2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Т к а ч е н к </a:t>
            </a:r>
            <a:r>
              <a:rPr lang="ru-RU" altLang="ru-RU" sz="220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о  Д </a:t>
            </a:r>
            <a:r>
              <a:rPr lang="ru-RU" altLang="ru-RU" sz="2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м и т р и й   Г е н </a:t>
            </a:r>
            <a:r>
              <a:rPr lang="ru-RU" altLang="ru-RU" sz="2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н</a:t>
            </a:r>
            <a:r>
              <a:rPr lang="ru-RU" altLang="ru-RU" sz="2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а д ь е в и ч</a:t>
            </a:r>
            <a:r>
              <a:rPr lang="ru-RU" altLang="ru-RU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ru-RU" altLang="ru-RU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altLang="ru-RU" sz="2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Р у к о в о д и т е л ь:  А н д р е </a:t>
            </a:r>
            <a:r>
              <a:rPr lang="ru-RU" altLang="ru-RU" sz="2200" dirty="0" err="1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е</a:t>
            </a:r>
            <a:r>
              <a:rPr lang="ru-RU" altLang="ru-RU" sz="2200" dirty="0" smtClean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 в а  О. А</a:t>
            </a:r>
            <a:r>
              <a:rPr lang="ru-RU" altLang="ru-RU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ru-RU" altLang="ru-RU" sz="2200" dirty="0">
                <a:solidFill>
                  <a:schemeClr val="tx1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7656" y="1822045"/>
            <a:ext cx="11132458" cy="1625600"/>
          </a:xfrm>
        </p:spPr>
        <p:txBody>
          <a:bodyPr>
            <a:normAutofit fontScale="92500" lnSpcReduction="20000"/>
          </a:bodyPr>
          <a:lstStyle/>
          <a:p>
            <a:pPr algn="ctr"/>
            <a:r>
              <a:rPr lang="ru-RU" altLang="ru-RU" sz="4400" b="1" dirty="0" smtClean="0"/>
              <a:t>Основные этапы исторического развития железнодорожной системы Германии </a:t>
            </a:r>
            <a:endParaRPr lang="ru-RU" altLang="ru-RU" sz="4400" b="1" dirty="0"/>
          </a:p>
          <a:p>
            <a:pPr algn="ctr"/>
            <a:r>
              <a:rPr lang="ru-RU" altLang="ru-RU" sz="4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(исследование)</a:t>
            </a:r>
            <a:endParaRPr lang="ru-RU" sz="44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83657" y="187236"/>
            <a:ext cx="88537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Государственное  бюджетное профессиональное образовательное учреждение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Саратовской области</a:t>
            </a:r>
          </a:p>
          <a:p>
            <a:pPr algn="ctr"/>
            <a:r>
              <a:rPr lang="ru-RU" alt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«Балашовский политехнический лицей»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60551" y="6176219"/>
            <a:ext cx="149675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altLang="ru-RU" sz="36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2023 </a:t>
            </a:r>
            <a:r>
              <a:rPr lang="ru-RU" altLang="ru-RU" sz="3600" b="1" dirty="0"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г.</a:t>
            </a:r>
          </a:p>
        </p:txBody>
      </p:sp>
    </p:spTree>
    <p:extLst>
      <p:ext uri="{BB962C8B-B14F-4D97-AF65-F5344CB8AC3E}">
        <p14:creationId xmlns:p14="http://schemas.microsoft.com/office/powerpoint/2010/main" val="1968471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099" y="318470"/>
            <a:ext cx="11495314" cy="6422571"/>
          </a:xfrm>
        </p:spPr>
        <p:txBody>
          <a:bodyPr>
            <a:normAutofit fontScale="92500" lnSpcReduction="20000"/>
          </a:bodyPr>
          <a:lstStyle/>
          <a:p>
            <a:pPr>
              <a:spcBef>
                <a:spcPts val="0"/>
              </a:spcBef>
            </a:pPr>
            <a:r>
              <a:rPr lang="ru-RU" b="1" u="sng" dirty="0"/>
              <a:t>Объект  исследования: </a:t>
            </a:r>
            <a:r>
              <a:rPr lang="ru-RU" dirty="0"/>
              <a:t>немецкая железнодорожная система Германии.</a:t>
            </a:r>
          </a:p>
          <a:p>
            <a:pPr>
              <a:spcBef>
                <a:spcPts val="0"/>
              </a:spcBef>
            </a:pPr>
            <a:endParaRPr lang="ru-RU" dirty="0"/>
          </a:p>
          <a:p>
            <a:pPr marL="0" indent="0">
              <a:spcBef>
                <a:spcPts val="0"/>
              </a:spcBef>
              <a:buNone/>
            </a:pPr>
            <a:r>
              <a:rPr lang="ru-RU" dirty="0"/>
              <a:t>    </a:t>
            </a:r>
            <a:r>
              <a:rPr lang="ru-RU" b="1" u="sng" dirty="0"/>
              <a:t>Предмет исследования: </a:t>
            </a:r>
            <a:r>
              <a:rPr lang="ru-RU" dirty="0"/>
              <a:t>этапы исторического развития немецкой железнодорожной системы.</a:t>
            </a:r>
          </a:p>
          <a:p>
            <a:pPr algn="ctr">
              <a:spcBef>
                <a:spcPts val="0"/>
              </a:spcBef>
            </a:pPr>
            <a:endParaRPr lang="ru-RU" dirty="0"/>
          </a:p>
          <a:p>
            <a:r>
              <a:rPr lang="ru-RU" b="1" u="sng" dirty="0"/>
              <a:t>Цель исследования </a:t>
            </a:r>
            <a:r>
              <a:rPr lang="ru-RU" dirty="0"/>
              <a:t>исследования: выявить основные этапы исторического развития железнодорожной системы Германии.</a:t>
            </a:r>
          </a:p>
          <a:p>
            <a:pPr marL="0" indent="0" algn="ctr">
              <a:spcBef>
                <a:spcPts val="0"/>
              </a:spcBef>
              <a:buNone/>
            </a:pPr>
            <a:r>
              <a:rPr lang="ru-RU" i="1" dirty="0"/>
              <a:t>            </a:t>
            </a:r>
          </a:p>
          <a:p>
            <a:pPr algn="ctr">
              <a:spcBef>
                <a:spcPts val="0"/>
              </a:spcBef>
            </a:pPr>
            <a:endParaRPr lang="ru-RU" dirty="0"/>
          </a:p>
          <a:p>
            <a:r>
              <a:rPr lang="ru-RU" u="sng" dirty="0"/>
              <a:t>Задачи исследования:    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 1 Проанализировать историческое развитие немецкой железной дороги.</a:t>
            </a:r>
          </a:p>
          <a:p>
            <a:r>
              <a:rPr lang="ru-RU" dirty="0"/>
              <a:t>2. Выявить основные этапы исторического развития железнодорожной системы Германии.</a:t>
            </a:r>
          </a:p>
          <a:p>
            <a:r>
              <a:rPr lang="ru-RU" dirty="0"/>
              <a:t>3. Выявить и охарактеризовать современные типы поездов Германии.</a:t>
            </a:r>
          </a:p>
          <a:p>
            <a:pPr marL="0" indent="0">
              <a:buNone/>
            </a:pPr>
            <a:r>
              <a:rPr lang="ru-RU" dirty="0"/>
              <a:t> </a:t>
            </a:r>
            <a:br>
              <a:rPr lang="ru-RU" dirty="0"/>
            </a:br>
            <a:r>
              <a:rPr lang="ru-RU" b="1" u="sng" dirty="0"/>
              <a:t>Методы: </a:t>
            </a:r>
            <a:r>
              <a:rPr lang="ru-RU" dirty="0"/>
              <a:t>1) анализ литературы по вопросу; 2) поиск информации в книгах и сети </a:t>
            </a:r>
            <a:r>
              <a:rPr lang="ru-RU" dirty="0" smtClean="0"/>
              <a:t>Интернет; 3</a:t>
            </a:r>
            <a:r>
              <a:rPr lang="ru-RU" dirty="0"/>
              <a:t>) сравнительный анализ; 4) опрос.</a:t>
            </a:r>
            <a:br>
              <a:rPr lang="ru-RU" dirty="0"/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9452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6901" y="3200399"/>
            <a:ext cx="2179675" cy="382585"/>
          </a:xfrm>
        </p:spPr>
        <p:txBody>
          <a:bodyPr>
            <a:normAutofit fontScale="90000"/>
          </a:bodyPr>
          <a:lstStyle/>
          <a:p>
            <a:pPr algn="ctr"/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98502" y="1965143"/>
            <a:ext cx="2465705" cy="1617842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</p:txBody>
      </p:sp>
      <p:pic>
        <p:nvPicPr>
          <p:cNvPr id="4098" name="Picture 2" descr="Deutsche Bahn усилит контроль масочного режима в поездах (фото) |  Информация о Германии и советы туристам | DW | 08.12.2020">
            <a:extLst>
              <a:ext uri="{FF2B5EF4-FFF2-40B4-BE49-F238E27FC236}">
                <a16:creationId xmlns="" xmlns:a16="http://schemas.microsoft.com/office/drawing/2014/main" id="{F0F4AB69-321C-4EBD-AB01-9373BDE039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184" y="1414130"/>
            <a:ext cx="5719117" cy="4593266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Deutsche Bahn: 30 Minuten kostenlose WLAN-Nutzung am Bahnhof - Golem.de">
            <a:extLst>
              <a:ext uri="{FF2B5EF4-FFF2-40B4-BE49-F238E27FC236}">
                <a16:creationId xmlns="" xmlns:a16="http://schemas.microsoft.com/office/drawing/2014/main" id="{12A4116B-CBAE-4D70-87B7-43CBFC6D56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08" y="1414129"/>
            <a:ext cx="5648083" cy="451883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EF475A74-4401-4E58-8AE3-00F6D9AC6809}"/>
              </a:ext>
            </a:extLst>
          </p:cNvPr>
          <p:cNvSpPr/>
          <p:nvPr/>
        </p:nvSpPr>
        <p:spPr>
          <a:xfrm>
            <a:off x="1912513" y="183051"/>
            <a:ext cx="918328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Der Bahnhof und der Zug mit dem DB-</a:t>
            </a:r>
            <a:r>
              <a:rPr lang="en-US" sz="36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Schild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41951206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03032"/>
            <a:ext cx="10515600" cy="100455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 fr</a:t>
            </a:r>
            <a:r>
              <a:rPr lang="ru-RU" sz="4000" b="1" dirty="0">
                <a:solidFill>
                  <a:srgbClr val="00B050"/>
                </a:solidFill>
              </a:rPr>
              <a:t>ȕ</a:t>
            </a:r>
            <a:r>
              <a:rPr lang="en-US" sz="4000" b="1" dirty="0">
                <a:solidFill>
                  <a:srgbClr val="00B050"/>
                </a:solidFill>
              </a:rPr>
              <a:t>he Entwicklung der Eisenbahn</a:t>
            </a:r>
            <a:endParaRPr lang="ru-RU" sz="40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4" name="Picture 4" descr="Самые необычные поезда в истории железных дорог мира">
            <a:extLst>
              <a:ext uri="{FF2B5EF4-FFF2-40B4-BE49-F238E27FC236}">
                <a16:creationId xmlns="" xmlns:a16="http://schemas.microsoft.com/office/drawing/2014/main" id="{BE967016-D167-48B4-86DF-251D12C375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44" y="1081003"/>
            <a:ext cx="5718090" cy="5048667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1-5-1 — Википедия">
            <a:extLst>
              <a:ext uri="{FF2B5EF4-FFF2-40B4-BE49-F238E27FC236}">
                <a16:creationId xmlns="" xmlns:a16="http://schemas.microsoft.com/office/drawing/2014/main" id="{7EFAC491-F892-4B3C-ACC0-47A2248A6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5999" y="1107584"/>
            <a:ext cx="5859857" cy="5048667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7">
            <a:extLst>
              <a:ext uri="{FF2B5EF4-FFF2-40B4-BE49-F238E27FC236}">
                <a16:creationId xmlns="" xmlns:a16="http://schemas.microsoft.com/office/drawing/2014/main" id="{CB2C44CD-CAC5-406D-B8FF-0667EDF9AC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1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7395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5424" y="351074"/>
            <a:ext cx="3183430" cy="361507"/>
          </a:xfrm>
        </p:spPr>
        <p:txBody>
          <a:bodyPr>
            <a:noAutofit/>
          </a:bodyPr>
          <a:lstStyle/>
          <a:p>
            <a:pPr algn="ctr"/>
            <a:r>
              <a:rPr lang="de-DE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Deutsches Reich </a:t>
            </a:r>
            <a:endParaRPr lang="ru-RU" sz="28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11725179" y="2593490"/>
            <a:ext cx="151129" cy="3253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000" b="1" dirty="0"/>
          </a:p>
        </p:txBody>
      </p:sp>
      <p:pic>
        <p:nvPicPr>
          <p:cNvPr id="6146" name="Picture 2" descr="Новый флагманский экспресс Немецких железных дорог (фото) | Кадр дня | DW |  15.09.2016">
            <a:extLst>
              <a:ext uri="{FF2B5EF4-FFF2-40B4-BE49-F238E27FC236}">
                <a16:creationId xmlns="" xmlns:a16="http://schemas.microsoft.com/office/drawing/2014/main" id="{B2DB98E9-64F3-4ECE-A0E8-58352006D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482" y="820146"/>
            <a:ext cx="4040233" cy="3145805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Breitspurbahn – железная дорога Третьего Рейха - ЯПлакалъ">
            <a:extLst>
              <a:ext uri="{FF2B5EF4-FFF2-40B4-BE49-F238E27FC236}">
                <a16:creationId xmlns="" xmlns:a16="http://schemas.microsoft.com/office/drawing/2014/main" id="{514E1F41-4F77-4E88-8A94-0A02A41BE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0140" y="712581"/>
            <a:ext cx="4739588" cy="3193487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5">
            <a:extLst>
              <a:ext uri="{FF2B5EF4-FFF2-40B4-BE49-F238E27FC236}">
                <a16:creationId xmlns="" xmlns:a16="http://schemas.microsoft.com/office/drawing/2014/main" id="{C96D79CD-1979-43D1-89F1-D178B6B5E8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1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7" name="Прямоугольник 6">
            <a:extLst>
              <a:ext uri="{FF2B5EF4-FFF2-40B4-BE49-F238E27FC236}">
                <a16:creationId xmlns="" xmlns:a16="http://schemas.microsoft.com/office/drawing/2014/main" id="{11E6FC00-F043-4D6E-B4B7-2145B7D583C3}"/>
              </a:ext>
            </a:extLst>
          </p:cNvPr>
          <p:cNvSpPr/>
          <p:nvPr/>
        </p:nvSpPr>
        <p:spPr>
          <a:xfrm>
            <a:off x="8151949" y="228599"/>
            <a:ext cx="228139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Drittes Reich</a:t>
            </a:r>
            <a:r>
              <a:rPr lang="ru-RU" sz="2800" b="1" dirty="0">
                <a:solidFill>
                  <a:srgbClr val="00B050"/>
                </a:solidFill>
              </a:rPr>
              <a:t> </a:t>
            </a:r>
            <a:endParaRPr lang="ru-RU" sz="2800" dirty="0"/>
          </a:p>
        </p:txBody>
      </p:sp>
      <p:pic>
        <p:nvPicPr>
          <p:cNvPr id="6151" name="Picture 7" descr="Поезд Адольфа Гитлера | Читай историю | Яндекс Дзен">
            <a:extLst>
              <a:ext uri="{FF2B5EF4-FFF2-40B4-BE49-F238E27FC236}">
                <a16:creationId xmlns="" xmlns:a16="http://schemas.microsoft.com/office/drawing/2014/main" id="{D5070CC0-F787-4283-9AFA-2EDDC4AC4C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2057" y="3034219"/>
            <a:ext cx="4927944" cy="31112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8">
            <a:extLst>
              <a:ext uri="{FF2B5EF4-FFF2-40B4-BE49-F238E27FC236}">
                <a16:creationId xmlns="" xmlns:a16="http://schemas.microsoft.com/office/drawing/2014/main" id="{095D4CD4-F23C-4376-852E-4914FD74D9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1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9748DFAA-A42C-4326-9B7C-529CA914F175}"/>
              </a:ext>
            </a:extLst>
          </p:cNvPr>
          <p:cNvSpPr/>
          <p:nvPr/>
        </p:nvSpPr>
        <p:spPr>
          <a:xfrm>
            <a:off x="4094756" y="6099916"/>
            <a:ext cx="289694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8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Adolf Hitlers Zug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589830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41264" y="141668"/>
            <a:ext cx="10515600" cy="643943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Die Nachkriegszeit</a:t>
            </a:r>
            <a:endParaRPr lang="ru-RU" sz="4000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1" y="3210036"/>
            <a:ext cx="453111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ICE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InterCityExpress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(высокоскоростной </a:t>
            </a:r>
            <a:endParaRPr lang="en-US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поезд, скорость 330 км/ч) 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7632282" y="3227904"/>
            <a:ext cx="425433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i="1" dirty="0"/>
              <a:t>IRE</a:t>
            </a:r>
            <a:r>
              <a:rPr lang="ru-RU" b="1" i="1" dirty="0"/>
              <a:t>- </a:t>
            </a:r>
            <a:r>
              <a:rPr lang="en-US" b="1" i="1" dirty="0" err="1"/>
              <a:t>InterRegioExpress</a:t>
            </a:r>
            <a:r>
              <a:rPr lang="en-US" b="1" i="1" dirty="0"/>
              <a:t> </a:t>
            </a:r>
            <a:r>
              <a:rPr lang="ru-RU" b="1" i="1" dirty="0"/>
              <a:t>(остановки в</a:t>
            </a:r>
            <a:endParaRPr lang="ru-RU" dirty="0"/>
          </a:p>
          <a:p>
            <a:r>
              <a:rPr lang="ru-RU" b="1" i="1" dirty="0"/>
              <a:t>крупных и средних городах)</a:t>
            </a:r>
            <a:endParaRPr lang="ru-RU" dirty="0"/>
          </a:p>
        </p:txBody>
      </p:sp>
      <p:sp>
        <p:nvSpPr>
          <p:cNvPr id="3" name="Rectangle 1">
            <a:extLst>
              <a:ext uri="{FF2B5EF4-FFF2-40B4-BE49-F238E27FC236}">
                <a16:creationId xmlns="" xmlns:a16="http://schemas.microsoft.com/office/drawing/2014/main" id="{46BD4A67-4C27-45A9-AB23-CFABB326F2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6125"/>
            <a:ext cx="65" cy="24494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5870" rIns="0" bIns="-1587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7170" name="Рисунок 1">
            <a:extLst>
              <a:ext uri="{FF2B5EF4-FFF2-40B4-BE49-F238E27FC236}">
                <a16:creationId xmlns="" xmlns:a16="http://schemas.microsoft.com/office/drawing/2014/main" id="{88CA1850-BEED-4829-A85E-FF1B67A965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486" y="858625"/>
            <a:ext cx="3850141" cy="2209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Рисунок 1">
            <a:extLst>
              <a:ext uri="{FF2B5EF4-FFF2-40B4-BE49-F238E27FC236}">
                <a16:creationId xmlns="" xmlns:a16="http://schemas.microsoft.com/office/drawing/2014/main" id="{4E97FE89-B92D-411C-8395-70489460C6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2282" y="848201"/>
            <a:ext cx="3945589" cy="2317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Рисунок 1">
            <a:extLst>
              <a:ext uri="{FF2B5EF4-FFF2-40B4-BE49-F238E27FC236}">
                <a16:creationId xmlns="" xmlns:a16="http://schemas.microsoft.com/office/drawing/2014/main" id="{A26A215C-6E58-438D-B4FD-ADBDB78CA2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5919" y="3548743"/>
            <a:ext cx="4046363" cy="27883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="" xmlns:a16="http://schemas.microsoft.com/office/drawing/2014/main" id="{90BD5391-81F9-450C-A3FC-FAE9EFC4AEF0}"/>
              </a:ext>
            </a:extLst>
          </p:cNvPr>
          <p:cNvSpPr/>
          <p:nvPr/>
        </p:nvSpPr>
        <p:spPr>
          <a:xfrm>
            <a:off x="4089627" y="6257255"/>
            <a:ext cx="3430746" cy="4580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  <a:spcAft>
                <a:spcPts val="0"/>
              </a:spcAft>
              <a:tabLst>
                <a:tab pos="2409825" algn="l"/>
              </a:tabLst>
            </a:pP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 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</a:t>
            </a:r>
            <a:r>
              <a:rPr lang="ru-RU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-</a:t>
            </a:r>
            <a:r>
              <a:rPr lang="en-US" b="1" i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Bahn </a:t>
            </a:r>
            <a:r>
              <a:rPr lang="ru-RU" b="1" i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(частые остановки)</a:t>
            </a:r>
            <a:endParaRPr lang="ru-RU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5427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246623" y="0"/>
            <a:ext cx="11742295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0" u="none" strike="noStrike" cap="none" normalizeH="0" baseline="0" dirty="0">
                <a:ln>
                  <a:noFill/>
                </a:ln>
                <a:solidFill>
                  <a:srgbClr val="00B05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Практическая часть</a:t>
            </a:r>
            <a:endParaRPr kumimoji="0" lang="ru-RU" altLang="ru-RU" sz="3600" b="0" i="0" u="none" strike="noStrike" cap="none" normalizeH="0" baseline="0" dirty="0">
              <a:ln>
                <a:noFill/>
              </a:ln>
              <a:solidFill>
                <a:srgbClr val="00B05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4"/>
          <p:cNvSpPr>
            <a:spLocks noChangeArrowheads="1"/>
          </p:cNvSpPr>
          <p:nvPr/>
        </p:nvSpPr>
        <p:spPr bwMode="auto">
          <a:xfrm>
            <a:off x="759853" y="646331"/>
            <a:ext cx="1081825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8242479" y="3216785"/>
            <a:ext cx="3541034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="" xmlns:a16="http://schemas.microsoft.com/office/drawing/2014/main" id="{FB22014F-5F17-4CD5-9D79-68E6ACAA73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07108450"/>
              </p:ext>
            </p:extLst>
          </p:nvPr>
        </p:nvGraphicFramePr>
        <p:xfrm>
          <a:off x="914400" y="646331"/>
          <a:ext cx="10558131" cy="56820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95735">
                  <a:extLst>
                    <a:ext uri="{9D8B030D-6E8A-4147-A177-3AD203B41FA5}">
                      <a16:colId xmlns="" xmlns:a16="http://schemas.microsoft.com/office/drawing/2014/main" val="484760628"/>
                    </a:ext>
                  </a:extLst>
                </a:gridCol>
                <a:gridCol w="3348944">
                  <a:extLst>
                    <a:ext uri="{9D8B030D-6E8A-4147-A177-3AD203B41FA5}">
                      <a16:colId xmlns="" xmlns:a16="http://schemas.microsoft.com/office/drawing/2014/main" val="815430606"/>
                    </a:ext>
                  </a:extLst>
                </a:gridCol>
                <a:gridCol w="4241666">
                  <a:extLst>
                    <a:ext uri="{9D8B030D-6E8A-4147-A177-3AD203B41FA5}">
                      <a16:colId xmlns="" xmlns:a16="http://schemas.microsoft.com/office/drawing/2014/main" val="3922786190"/>
                    </a:ext>
                  </a:extLst>
                </a:gridCol>
                <a:gridCol w="2371786">
                  <a:extLst>
                    <a:ext uri="{9D8B030D-6E8A-4147-A177-3AD203B41FA5}">
                      <a16:colId xmlns="" xmlns:a16="http://schemas.microsoft.com/office/drawing/2014/main" val="2247347415"/>
                    </a:ext>
                  </a:extLst>
                </a:gridCol>
              </a:tblGrid>
              <a:tr h="206173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Германия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Россия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extLst>
                  <a:ext uri="{0D108BD9-81ED-4DB2-BD59-A6C34878D82A}">
                    <a16:rowId xmlns="" xmlns:a16="http://schemas.microsoft.com/office/drawing/2014/main" val="2684781766"/>
                  </a:ext>
                </a:extLst>
              </a:tr>
              <a:tr h="60471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Протяженность путей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33,3 тыс. км;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19983 км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электрифицированы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85,3 тыс. км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43,4 электрифицированы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extLst>
                  <a:ext uri="{0D108BD9-81ED-4DB2-BD59-A6C34878D82A}">
                    <a16:rowId xmlns="" xmlns:a16="http://schemas.microsoft.com/office/drawing/2014/main" val="3425233055"/>
                  </a:ext>
                </a:extLst>
              </a:tr>
              <a:tr h="60471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Количество перевозок в год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2млн. пассажиров;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267, 9 млн. тонн грузов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 млрд. пассажиров;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1,28 млрд тонн грузов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extLst>
                  <a:ext uri="{0D108BD9-81ED-4DB2-BD59-A6C34878D82A}">
                    <a16:rowId xmlns="" xmlns:a16="http://schemas.microsoft.com/office/drawing/2014/main" val="3593180340"/>
                  </a:ext>
                </a:extLst>
              </a:tr>
              <a:tr h="196531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Подвижной состав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Более 4000 локомотивов;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12000 моторвагонных составов;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19000 вагонов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Грузовые вагоны всех типов 166895;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пассажирские вагоны дальнего следования 17898;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пассажирские вагоны пригородных поездов 12371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extLst>
                  <a:ext uri="{0D108BD9-81ED-4DB2-BD59-A6C34878D82A}">
                    <a16:rowId xmlns="" xmlns:a16="http://schemas.microsoft.com/office/drawing/2014/main" val="288682012"/>
                  </a:ext>
                </a:extLst>
              </a:tr>
              <a:tr h="9070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Ширина колеи 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с русской колеей 1520 мм,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трамвайные системы 1м,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узколинейные 750-900 мм.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- 1520 мм, 1522 мм или 1524 мм,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- 1516 до 1528 мм.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extLst>
                  <a:ext uri="{0D108BD9-81ED-4DB2-BD59-A6C34878D82A}">
                    <a16:rowId xmlns="" xmlns:a16="http://schemas.microsoft.com/office/drawing/2014/main" val="561635737"/>
                  </a:ext>
                </a:extLst>
              </a:tr>
              <a:tr h="604711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Обслуживание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- 25 объектов (соседние страны);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обслуживание всей  территории Германии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-77 из 85 </a:t>
                      </a:r>
                      <a:r>
                        <a:rPr lang="ru-RU" sz="1400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субьектов</a:t>
                      </a: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РФ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extLst>
                  <a:ext uri="{0D108BD9-81ED-4DB2-BD59-A6C34878D82A}">
                    <a16:rowId xmlns="" xmlns:a16="http://schemas.microsoft.com/office/drawing/2014/main" val="1264235276"/>
                  </a:ext>
                </a:extLst>
              </a:tr>
              <a:tr h="60471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Место в мире по протяженности эксплуатируемых путей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8508" marR="38508" marT="0" marB="0"/>
                </a:tc>
                <a:extLst>
                  <a:ext uri="{0D108BD9-81ED-4DB2-BD59-A6C34878D82A}">
                    <a16:rowId xmlns="" xmlns:a16="http://schemas.microsoft.com/office/drawing/2014/main" val="27201513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7288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173739"/>
            <a:ext cx="10515600" cy="58117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6014" y="5046959"/>
            <a:ext cx="11019971" cy="1637302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Руководствуясь теоретической и практической частью нашей работы, можно говорить о том, что поставленная цель и задачи, </a:t>
            </a:r>
            <a:r>
              <a:rPr lang="ru-RU"/>
              <a:t>были </a:t>
            </a:r>
            <a:r>
              <a:rPr lang="ru-RU" smtClean="0"/>
              <a:t>достигнуты. </a:t>
            </a:r>
            <a:endParaRPr lang="ru-RU" dirty="0"/>
          </a:p>
        </p:txBody>
      </p:sp>
      <p:pic>
        <p:nvPicPr>
          <p:cNvPr id="4" name="Picture 4" descr="Самые необычные поезда в истории железных дорог мира">
            <a:extLst>
              <a:ext uri="{FF2B5EF4-FFF2-40B4-BE49-F238E27FC236}">
                <a16:creationId xmlns="" xmlns:a16="http://schemas.microsoft.com/office/drawing/2014/main" id="{515CA26E-6AB1-4C0B-B07B-868A541104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44" y="1081003"/>
            <a:ext cx="4729261" cy="3597435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На немецкой железной дороге - без пяти минут забастовка | Экономика в  Германии и мире: новости и аналитика | DW | 06.08.2007">
            <a:extLst>
              <a:ext uri="{FF2B5EF4-FFF2-40B4-BE49-F238E27FC236}">
                <a16:creationId xmlns="" xmlns:a16="http://schemas.microsoft.com/office/drawing/2014/main" id="{2AF9CFAF-2B36-4A8E-889D-251CF63737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8150" y="1081003"/>
            <a:ext cx="5165650" cy="3597434"/>
          </a:xfrm>
          <a:prstGeom prst="rect">
            <a:avLst/>
          </a:prstGeom>
          <a:noFill/>
          <a:effectLst>
            <a:glow rad="1397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61254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54628" y="116115"/>
            <a:ext cx="9699171" cy="885371"/>
          </a:xfrm>
        </p:spPr>
        <p:txBody>
          <a:bodyPr>
            <a:normAutofit/>
          </a:bodyPr>
          <a:lstStyle/>
          <a:p>
            <a:pPr algn="ctr"/>
            <a:r>
              <a:rPr lang="ru-RU" sz="4400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</a:t>
            </a:r>
            <a:r>
              <a:rPr lang="ru-RU" sz="44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9999" y="1001486"/>
            <a:ext cx="10233800" cy="5856513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Абросимов А. Е. Железнодорожная система Германии Германии. - М.,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2009.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154 с.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Култышев С. В. Все о Германии: справочник туриста. – М.,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2008.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212 с.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fontAlgn="base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Интернет-ресурсы: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Deutsche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_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Bahn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[Электронный ресурс] – Режим доступа: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https://ru.wikipedia.org/wiki/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4. Российские_железные_дороги [Электронный ресурс] – Режим доступа: </a:t>
            </a:r>
            <a:r>
              <a:rPr lang="ru-RU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https://ru.wikipedia.org/wiki/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de-DE" dirty="0"/>
              <a:t>	</a:t>
            </a:r>
            <a:endParaRPr lang="ru-RU" dirty="0"/>
          </a:p>
          <a:p>
            <a:pPr marL="0" lv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792007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sz="6600" b="1" dirty="0">
                <a:solidFill>
                  <a:srgbClr val="00B050"/>
                </a:solidFill>
              </a:rPr>
              <a:t>Danke für Ihre Aufmerksamkeit!</a:t>
            </a:r>
            <a:endParaRPr lang="ru-RU" sz="66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7273394"/>
      </p:ext>
    </p:extLst>
  </p:cSld>
  <p:clrMapOvr>
    <a:masterClrMapping/>
  </p:clrMapOvr>
</p:sld>
</file>

<file path=ppt/theme/theme1.xml><?xml version="1.0" encoding="utf-8"?>
<a:theme xmlns:a="http://schemas.openxmlformats.org/drawingml/2006/main" name="Глубина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Глубина</Template>
  <TotalTime>750</TotalTime>
  <Words>402</Words>
  <Application>Microsoft Office PowerPoint</Application>
  <PresentationFormat>Широкоэкранный</PresentationFormat>
  <Paragraphs>87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Corbel</vt:lpstr>
      <vt:lpstr>Times New Roman</vt:lpstr>
      <vt:lpstr>Глубина</vt:lpstr>
      <vt:lpstr>В  ы п о л н ил:  о б у ч а ю щ и й с я   г  р у п п ы  №23  п о  п р о ф е с с и и  «М а ш и н и с т  л о к о м о т и в а» Т к а ч е н к о  Д м и т р и й   Г е н н а д ь е в и ч Р у к о в о д и т е л ь:  А н д р е е в а  О. А. </vt:lpstr>
      <vt:lpstr>Презентация PowerPoint</vt:lpstr>
      <vt:lpstr>Презентация PowerPoint</vt:lpstr>
      <vt:lpstr>Die frȕhe Entwicklung der Eisenbahn</vt:lpstr>
      <vt:lpstr>Deutsches Reich </vt:lpstr>
      <vt:lpstr>Die Nachkriegszeit</vt:lpstr>
      <vt:lpstr>Презентация PowerPoint</vt:lpstr>
      <vt:lpstr>Заключение</vt:lpstr>
      <vt:lpstr>Список использованной литературы: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Выполнила:  обучающаяся   г руппы  №28  по профессии  Повар,  кондитер Асланова Ниар Руководитель: Андреева О.А.</dc:title>
  <dc:creator>user</dc:creator>
  <cp:lastModifiedBy>user</cp:lastModifiedBy>
  <cp:revision>62</cp:revision>
  <dcterms:created xsi:type="dcterms:W3CDTF">2018-04-19T05:01:21Z</dcterms:created>
  <dcterms:modified xsi:type="dcterms:W3CDTF">2023-03-26T18:04:06Z</dcterms:modified>
</cp:coreProperties>
</file>