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3"/>
  </p:notesMasterIdLst>
  <p:handoutMasterIdLst>
    <p:handoutMasterId r:id="rId74"/>
  </p:handoutMasterIdLst>
  <p:sldIdLst>
    <p:sldId id="256" r:id="rId2"/>
    <p:sldId id="326" r:id="rId3"/>
    <p:sldId id="327" r:id="rId4"/>
    <p:sldId id="32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7" r:id="rId51"/>
    <p:sldId id="305" r:id="rId52"/>
    <p:sldId id="306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9" r:id="rId70"/>
    <p:sldId id="324" r:id="rId71"/>
    <p:sldId id="325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489D"/>
    <a:srgbClr val="212932"/>
    <a:srgbClr val="374454"/>
    <a:srgbClr val="758DAF"/>
    <a:srgbClr val="AE0001"/>
    <a:srgbClr val="270100"/>
    <a:srgbClr val="591103"/>
    <a:srgbClr val="213969"/>
    <a:srgbClr val="332319"/>
    <a:srgbClr val="173A8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-69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7786D-D659-44AE-B237-7E6A3E4171B9}" type="datetimeFigureOut">
              <a:rPr lang="ru-RU" smtClean="0"/>
              <a:pPr/>
              <a:t>11.04.2019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CC20A-72A3-421E-8DFA-AAF398807D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084564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009493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9467566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875025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8137797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786763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024609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4897087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8639507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272544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2581019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667" b="21875"/>
          <a:stretch/>
        </p:blipFill>
        <p:spPr>
          <a:xfrm>
            <a:off x="0" y="5549900"/>
            <a:ext cx="9144000" cy="1308100"/>
          </a:xfrm>
          <a:prstGeom prst="rect">
            <a:avLst/>
          </a:prstGeom>
        </p:spPr>
      </p:pic>
      <p:sp>
        <p:nvSpPr>
          <p:cNvPr id="18" name="Прямоугольник 1"/>
          <p:cNvSpPr/>
          <p:nvPr userDrawn="1"/>
        </p:nvSpPr>
        <p:spPr>
          <a:xfrm flipV="1">
            <a:off x="-4" y="1"/>
            <a:ext cx="9144001" cy="6737796"/>
          </a:xfrm>
          <a:custGeom>
            <a:avLst/>
            <a:gdLst>
              <a:gd name="connsiteX0" fmla="*/ 0 w 9144001"/>
              <a:gd name="connsiteY0" fmla="*/ 0 h 1255690"/>
              <a:gd name="connsiteX1" fmla="*/ 9144001 w 9144001"/>
              <a:gd name="connsiteY1" fmla="*/ 0 h 1255690"/>
              <a:gd name="connsiteX2" fmla="*/ 9144001 w 9144001"/>
              <a:gd name="connsiteY2" fmla="*/ 1255690 h 1255690"/>
              <a:gd name="connsiteX3" fmla="*/ 0 w 9144001"/>
              <a:gd name="connsiteY3" fmla="*/ 1255690 h 1255690"/>
              <a:gd name="connsiteX4" fmla="*/ 0 w 9144001"/>
              <a:gd name="connsiteY4" fmla="*/ 0 h 1255690"/>
              <a:gd name="connsiteX0" fmla="*/ 0 w 9144001"/>
              <a:gd name="connsiteY0" fmla="*/ 1094704 h 2350394"/>
              <a:gd name="connsiteX1" fmla="*/ 9144001 w 9144001"/>
              <a:gd name="connsiteY1" fmla="*/ 0 h 2350394"/>
              <a:gd name="connsiteX2" fmla="*/ 9144001 w 9144001"/>
              <a:gd name="connsiteY2" fmla="*/ 2350394 h 2350394"/>
              <a:gd name="connsiteX3" fmla="*/ 0 w 9144001"/>
              <a:gd name="connsiteY3" fmla="*/ 2350394 h 2350394"/>
              <a:gd name="connsiteX4" fmla="*/ 0 w 9144001"/>
              <a:gd name="connsiteY4" fmla="*/ 1094704 h 2350394"/>
              <a:gd name="connsiteX0" fmla="*/ 0 w 9144001"/>
              <a:gd name="connsiteY0" fmla="*/ 323844 h 2350394"/>
              <a:gd name="connsiteX1" fmla="*/ 9144001 w 9144001"/>
              <a:gd name="connsiteY1" fmla="*/ 0 h 2350394"/>
              <a:gd name="connsiteX2" fmla="*/ 9144001 w 9144001"/>
              <a:gd name="connsiteY2" fmla="*/ 2350394 h 2350394"/>
              <a:gd name="connsiteX3" fmla="*/ 0 w 9144001"/>
              <a:gd name="connsiteY3" fmla="*/ 2350394 h 2350394"/>
              <a:gd name="connsiteX4" fmla="*/ 0 w 9144001"/>
              <a:gd name="connsiteY4" fmla="*/ 323844 h 2350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1" h="2350394">
                <a:moveTo>
                  <a:pt x="0" y="323844"/>
                </a:moveTo>
                <a:lnTo>
                  <a:pt x="9144001" y="0"/>
                </a:lnTo>
                <a:lnTo>
                  <a:pt x="9144001" y="2350394"/>
                </a:lnTo>
                <a:lnTo>
                  <a:pt x="0" y="2350394"/>
                </a:lnTo>
                <a:lnTo>
                  <a:pt x="0" y="3238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5087" y="1465729"/>
            <a:ext cx="7900264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"/>
            <a:ext cx="7869891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762000"/>
            <a:ext cx="9144000" cy="200695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28411" y="298359"/>
            <a:ext cx="8487177" cy="927281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Марафон правовых знаний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06521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s://im0-tub-ru.yandex.net/i?id=7830a61d344c4127ae34a2087b005573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2466"/>
            <a:ext cx="9143999" cy="691046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https://im0-tub-ru.yandex.net/i?id=660e4952a3d792bcdd9d91e49d756e55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s://im0-tub-ru.yandex.net/i?id=6d81420eb7d6d9818ef42a5319ffcaba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02915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290878" cy="41522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7364" y="1"/>
            <a:ext cx="4481177" cy="133773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СТАНЦИИ</a:t>
            </a:r>
            <a:endParaRPr lang="ru-RU" b="1" dirty="0">
              <a:solidFill>
                <a:srgbClr val="FF0000"/>
              </a:solidFill>
            </a:endParaRPr>
          </a:p>
        </p:txBody>
      </p:sp>
      <p:grpSp>
        <p:nvGrpSpPr>
          <p:cNvPr id="35" name="Group 95"/>
          <p:cNvGrpSpPr>
            <a:grpSpLocks/>
          </p:cNvGrpSpPr>
          <p:nvPr/>
        </p:nvGrpSpPr>
        <p:grpSpPr bwMode="auto">
          <a:xfrm>
            <a:off x="4073525" y="3974067"/>
            <a:ext cx="5070475" cy="547687"/>
            <a:chOff x="1268" y="2727"/>
            <a:chExt cx="3194" cy="345"/>
          </a:xfrm>
        </p:grpSpPr>
        <p:sp>
          <p:nvSpPr>
            <p:cNvPr id="36" name="AutoShape 33"/>
            <p:cNvSpPr>
              <a:spLocks noChangeArrowheads="1"/>
            </p:cNvSpPr>
            <p:nvPr/>
          </p:nvSpPr>
          <p:spPr bwMode="gray">
            <a:xfrm>
              <a:off x="1422" y="272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Text Box 41"/>
            <p:cNvSpPr txBox="1">
              <a:spLocks noChangeArrowheads="1"/>
            </p:cNvSpPr>
            <p:nvPr/>
          </p:nvSpPr>
          <p:spPr bwMode="gray">
            <a:xfrm>
              <a:off x="1525" y="2775"/>
              <a:ext cx="263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000" b="1" dirty="0" smtClean="0"/>
                <a:t>«Юридическая консультация» 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38" name="Group 77"/>
            <p:cNvGrpSpPr>
              <a:grpSpLocks/>
            </p:cNvGrpSpPr>
            <p:nvPr/>
          </p:nvGrpSpPr>
          <p:grpSpPr bwMode="auto">
            <a:xfrm>
              <a:off x="1268" y="2774"/>
              <a:ext cx="266" cy="298"/>
              <a:chOff x="1414" y="2726"/>
              <a:chExt cx="266" cy="298"/>
            </a:xfrm>
          </p:grpSpPr>
          <p:sp>
            <p:nvSpPr>
              <p:cNvPr id="39" name="Text Box 78"/>
              <p:cNvSpPr txBox="1">
                <a:spLocks noChangeArrowheads="1"/>
              </p:cNvSpPr>
              <p:nvPr/>
            </p:nvSpPr>
            <p:spPr bwMode="gray">
              <a:xfrm>
                <a:off x="1435" y="2748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  <p:grpSp>
            <p:nvGrpSpPr>
              <p:cNvPr id="40" name="Group 79"/>
              <p:cNvGrpSpPr>
                <a:grpSpLocks/>
              </p:cNvGrpSpPr>
              <p:nvPr/>
            </p:nvGrpSpPr>
            <p:grpSpPr bwMode="auto">
              <a:xfrm>
                <a:off x="1414" y="2726"/>
                <a:ext cx="266" cy="298"/>
                <a:chOff x="1415" y="1276"/>
                <a:chExt cx="266" cy="298"/>
              </a:xfrm>
            </p:grpSpPr>
            <p:pic>
              <p:nvPicPr>
                <p:cNvPr id="42" name="Picture 80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Oval 81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/>
                    </a:gs>
                    <a:gs pos="100000">
                      <a:srgbClr val="CA55F9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" name="Oval 82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>
                        <a:gamma/>
                        <a:shade val="63529"/>
                        <a:invGamma/>
                      </a:srgbClr>
                    </a:gs>
                    <a:gs pos="100000">
                      <a:srgbClr val="CA55F9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45" name="Picture 83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1" name="Text Box 84"/>
              <p:cNvSpPr txBox="1">
                <a:spLocks noChangeArrowheads="1"/>
              </p:cNvSpPr>
              <p:nvPr/>
            </p:nvSpPr>
            <p:spPr bwMode="gray">
              <a:xfrm>
                <a:off x="1440" y="274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46" name="Group 96"/>
          <p:cNvGrpSpPr>
            <a:grpSpLocks/>
          </p:cNvGrpSpPr>
          <p:nvPr/>
        </p:nvGrpSpPr>
        <p:grpSpPr bwMode="auto">
          <a:xfrm>
            <a:off x="4079875" y="4661116"/>
            <a:ext cx="5064125" cy="547687"/>
            <a:chOff x="1268" y="3207"/>
            <a:chExt cx="3190" cy="345"/>
          </a:xfrm>
        </p:grpSpPr>
        <p:sp>
          <p:nvSpPr>
            <p:cNvPr id="47" name="AutoShape 43"/>
            <p:cNvSpPr>
              <a:spLocks noChangeArrowheads="1"/>
            </p:cNvSpPr>
            <p:nvPr/>
          </p:nvSpPr>
          <p:spPr bwMode="gray">
            <a:xfrm>
              <a:off x="1418" y="320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48" name="Text Box 52"/>
            <p:cNvSpPr txBox="1">
              <a:spLocks noChangeArrowheads="1"/>
            </p:cNvSpPr>
            <p:nvPr/>
          </p:nvSpPr>
          <p:spPr bwMode="gray">
            <a:xfrm>
              <a:off x="1521" y="3255"/>
              <a:ext cx="263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000" b="1" dirty="0" smtClean="0"/>
                <a:t>«Право – обязанность - желание»</a:t>
              </a:r>
              <a:endParaRPr lang="ru-RU" sz="2000" dirty="0"/>
            </a:p>
          </p:txBody>
        </p:sp>
        <p:grpSp>
          <p:nvGrpSpPr>
            <p:cNvPr id="49" name="Group 85"/>
            <p:cNvGrpSpPr>
              <a:grpSpLocks/>
            </p:cNvGrpSpPr>
            <p:nvPr/>
          </p:nvGrpSpPr>
          <p:grpSpPr bwMode="auto">
            <a:xfrm>
              <a:off x="1268" y="3254"/>
              <a:ext cx="266" cy="298"/>
              <a:chOff x="1414" y="3206"/>
              <a:chExt cx="266" cy="298"/>
            </a:xfrm>
          </p:grpSpPr>
          <p:grpSp>
            <p:nvGrpSpPr>
              <p:cNvPr id="50" name="Group 86"/>
              <p:cNvGrpSpPr>
                <a:grpSpLocks/>
              </p:cNvGrpSpPr>
              <p:nvPr/>
            </p:nvGrpSpPr>
            <p:grpSpPr bwMode="auto">
              <a:xfrm>
                <a:off x="1414" y="3206"/>
                <a:ext cx="266" cy="298"/>
                <a:chOff x="1415" y="1276"/>
                <a:chExt cx="266" cy="298"/>
              </a:xfrm>
            </p:grpSpPr>
            <p:pic>
              <p:nvPicPr>
                <p:cNvPr id="52" name="Picture 87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3" name="Oval 8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4D98E3"/>
                    </a:gs>
                    <a:gs pos="100000">
                      <a:srgbClr val="4D98E3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" name="Oval 8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4D98E3">
                        <a:gamma/>
                        <a:shade val="63529"/>
                        <a:invGamma/>
                      </a:srgbClr>
                    </a:gs>
                    <a:gs pos="100000">
                      <a:srgbClr val="4D98E3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55" name="Picture 90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51" name="Text Box 91"/>
              <p:cNvSpPr txBox="1">
                <a:spLocks noChangeArrowheads="1"/>
              </p:cNvSpPr>
              <p:nvPr/>
            </p:nvSpPr>
            <p:spPr bwMode="gray">
              <a:xfrm>
                <a:off x="1440" y="322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56" name="Group 96"/>
          <p:cNvGrpSpPr>
            <a:grpSpLocks/>
          </p:cNvGrpSpPr>
          <p:nvPr/>
        </p:nvGrpSpPr>
        <p:grpSpPr bwMode="auto">
          <a:xfrm>
            <a:off x="4079875" y="5473084"/>
            <a:ext cx="5064125" cy="547687"/>
            <a:chOff x="1268" y="3207"/>
            <a:chExt cx="3190" cy="345"/>
          </a:xfrm>
        </p:grpSpPr>
        <p:sp>
          <p:nvSpPr>
            <p:cNvPr id="57" name="AutoShape 43"/>
            <p:cNvSpPr>
              <a:spLocks noChangeArrowheads="1"/>
            </p:cNvSpPr>
            <p:nvPr/>
          </p:nvSpPr>
          <p:spPr bwMode="gray">
            <a:xfrm>
              <a:off x="1418" y="320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58" name="Text Box 52"/>
            <p:cNvSpPr txBox="1">
              <a:spLocks noChangeArrowheads="1"/>
            </p:cNvSpPr>
            <p:nvPr/>
          </p:nvSpPr>
          <p:spPr bwMode="gray">
            <a:xfrm>
              <a:off x="1521" y="3255"/>
              <a:ext cx="263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000" b="1" dirty="0" smtClean="0"/>
                <a:t>«Сказка ложь, да в ней намёк»</a:t>
              </a:r>
              <a:endParaRPr lang="ru-RU" sz="2000" dirty="0"/>
            </a:p>
          </p:txBody>
        </p:sp>
        <p:grpSp>
          <p:nvGrpSpPr>
            <p:cNvPr id="59" name="Group 85"/>
            <p:cNvGrpSpPr>
              <a:grpSpLocks/>
            </p:cNvGrpSpPr>
            <p:nvPr/>
          </p:nvGrpSpPr>
          <p:grpSpPr bwMode="auto">
            <a:xfrm>
              <a:off x="1268" y="3254"/>
              <a:ext cx="266" cy="298"/>
              <a:chOff x="1414" y="3206"/>
              <a:chExt cx="266" cy="298"/>
            </a:xfrm>
          </p:grpSpPr>
          <p:grpSp>
            <p:nvGrpSpPr>
              <p:cNvPr id="60" name="Group 86"/>
              <p:cNvGrpSpPr>
                <a:grpSpLocks/>
              </p:cNvGrpSpPr>
              <p:nvPr/>
            </p:nvGrpSpPr>
            <p:grpSpPr bwMode="auto">
              <a:xfrm>
                <a:off x="1414" y="3206"/>
                <a:ext cx="266" cy="298"/>
                <a:chOff x="1415" y="1276"/>
                <a:chExt cx="266" cy="298"/>
              </a:xfrm>
            </p:grpSpPr>
            <p:pic>
              <p:nvPicPr>
                <p:cNvPr id="62" name="Picture 87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3" name="Oval 8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4D98E3"/>
                    </a:gs>
                    <a:gs pos="100000">
                      <a:srgbClr val="4D98E3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4" name="Oval 8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4D98E3">
                        <a:gamma/>
                        <a:shade val="63529"/>
                        <a:invGamma/>
                      </a:srgbClr>
                    </a:gs>
                    <a:gs pos="100000">
                      <a:srgbClr val="4D98E3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65" name="Picture 90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61" name="Text Box 91"/>
              <p:cNvSpPr txBox="1">
                <a:spLocks noChangeArrowheads="1"/>
              </p:cNvSpPr>
              <p:nvPr/>
            </p:nvSpPr>
            <p:spPr bwMode="gray">
              <a:xfrm>
                <a:off x="1440" y="3222"/>
                <a:ext cx="190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ru-RU" b="1" dirty="0" smtClean="0">
                    <a:solidFill>
                      <a:srgbClr val="FFFFFF"/>
                    </a:solidFill>
                  </a:rPr>
                  <a:t>6</a:t>
                </a:r>
                <a:endParaRPr lang="en-US" b="1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4075113" y="1597423"/>
            <a:ext cx="5068887" cy="530225"/>
            <a:chOff x="1269" y="1296"/>
            <a:chExt cx="3193" cy="33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gray">
            <a:xfrm>
              <a:off x="1525" y="1342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000" b="1" dirty="0" smtClean="0"/>
                <a:t>«В мире прав и обязанностей»</a:t>
              </a:r>
              <a:endParaRPr lang="en-US" sz="2000" b="1" dirty="0"/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4073525" y="2404393"/>
            <a:ext cx="5070475" cy="549275"/>
            <a:chOff x="1268" y="1776"/>
            <a:chExt cx="3194" cy="34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gray">
            <a:xfrm>
              <a:off x="1525" y="1824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000" b="1" dirty="0" smtClean="0"/>
                <a:t>«Правда ли, что….»</a:t>
              </a:r>
              <a:endParaRPr lang="en-US" sz="2000" b="1" dirty="0"/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68" y="1824"/>
              <a:ext cx="286" cy="298"/>
              <a:chOff x="1414" y="1776"/>
              <a:chExt cx="286" cy="298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40" y="1792"/>
                <a:ext cx="260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3822492" y="3192905"/>
            <a:ext cx="5321508" cy="749508"/>
            <a:chOff x="1155" y="2219"/>
            <a:chExt cx="4579" cy="447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545" y="2219"/>
              <a:ext cx="4189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Text Box 31"/>
            <p:cNvSpPr txBox="1">
              <a:spLocks noChangeArrowheads="1"/>
            </p:cNvSpPr>
            <p:nvPr/>
          </p:nvSpPr>
          <p:spPr bwMode="gray">
            <a:xfrm>
              <a:off x="1689" y="2248"/>
              <a:ext cx="3772" cy="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000" b="1" dirty="0" smtClean="0"/>
                <a:t>«Календарь правовых дат»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155" y="2292"/>
              <a:ext cx="626" cy="374"/>
              <a:chOff x="1301" y="2244"/>
              <a:chExt cx="626" cy="374"/>
            </a:xfrm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301" y="2246"/>
                <a:ext cx="381" cy="372"/>
                <a:chOff x="1300" y="1276"/>
                <a:chExt cx="381" cy="372"/>
              </a:xfrm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00" y="1278"/>
                  <a:ext cx="370" cy="37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364" y="2244"/>
                <a:ext cx="563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ru-RU" b="1" dirty="0" smtClean="0">
                    <a:solidFill>
                      <a:srgbClr val="FFFFFF"/>
                    </a:solidFill>
                  </a:rPr>
                  <a:t>  </a:t>
                </a:r>
                <a:r>
                  <a:rPr lang="en-US" b="1" dirty="0" smtClean="0">
                    <a:solidFill>
                      <a:srgbClr val="FFFFFF"/>
                    </a:solidFill>
                  </a:rPr>
                  <a:t>3</a:t>
                </a:r>
                <a:endParaRPr lang="en-US" b="1" dirty="0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5835461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85367" cy="1319136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18938" y="0"/>
            <a:ext cx="75250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СТАНЦИЯ 1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«В мире прав и обязанностей»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722388" y="734518"/>
            <a:ext cx="54216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«Законы должны искоренять пороки</a:t>
            </a:r>
          </a:p>
          <a:p>
            <a:pPr marL="0" marR="0" lvl="0" indent="4508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насаждать добродетели».</a:t>
            </a:r>
          </a:p>
          <a:p>
            <a:pPr marL="0" marR="0" lvl="0" indent="4508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Цицирон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12853" y="980818"/>
            <a:ext cx="17636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Задание 1</a:t>
            </a:r>
            <a:endParaRPr lang="ru-RU" sz="2800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573969"/>
            <a:ext cx="9143999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Право на выражение своего мнения </a:t>
            </a:r>
            <a:endParaRPr kumimoji="0" lang="ru-RU" sz="2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Право на образование </a:t>
            </a:r>
            <a:endParaRPr kumimoji="0" lang="ru-RU" sz="2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Право на общение с родителями и другими родственниками</a:t>
            </a:r>
            <a:endParaRPr kumimoji="0" lang="ru-RU" sz="2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Право на имя </a:t>
            </a:r>
            <a:endParaRPr kumimoji="0" lang="ru-RU" sz="2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Право на творчество, отдых, занятия спортом и искусством </a:t>
            </a:r>
            <a:endParaRPr kumimoji="0" lang="ru-RU" sz="2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Право на заботу со стороны родителей </a:t>
            </a:r>
            <a:endParaRPr kumimoji="0" lang="ru-RU" sz="2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Право жить и воспитываться в семье</a:t>
            </a:r>
            <a:endParaRPr kumimoji="0" lang="ru-RU" sz="2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Право на бесплатное медицинское обслуживание</a:t>
            </a:r>
            <a:endParaRPr kumimoji="0" lang="ru-RU" sz="2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27030" y="5891134"/>
            <a:ext cx="4616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Правильные ответы</a:t>
            </a:r>
          </a:p>
          <a:p>
            <a:pPr algn="r"/>
            <a:r>
              <a:rPr lang="ru-RU" sz="2400" dirty="0" smtClean="0">
                <a:solidFill>
                  <a:srgbClr val="FF0000"/>
                </a:solidFill>
              </a:rPr>
              <a:t>1,2,4,5,6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592" y="261291"/>
            <a:ext cx="17636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Задание 2</a:t>
            </a:r>
          </a:p>
        </p:txBody>
      </p:sp>
      <p:pic>
        <p:nvPicPr>
          <p:cNvPr id="17410" name="Picture 2" descr="https://im0-tub-ru.yandex.net/i?id=0e218a93ba41fc7fdb0ef83b71d48143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4676" y="754524"/>
            <a:ext cx="8199619" cy="5462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94872" y="2593299"/>
            <a:ext cx="91440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2.Какие права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Гвидона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царевны нарушил царь?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3200" dirty="0" smtClean="0">
                <a:solidFill>
                  <a:srgbClr val="02489D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на брак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3200" dirty="0" smtClean="0">
                <a:solidFill>
                  <a:srgbClr val="02489D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на жизнь и свободу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3200" dirty="0" smtClean="0">
                <a:solidFill>
                  <a:srgbClr val="02489D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В.)на получение образования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3200" dirty="0" smtClean="0">
                <a:solidFill>
                  <a:srgbClr val="02489D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Г.)на справедливое рассмотрение обвинения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4833" y="910095"/>
            <a:ext cx="86043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Был ли приказ царя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Дадона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поместить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Гвидона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царевну в Бочку и бросить их в море справедливым наказанием?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81666" y="5891134"/>
            <a:ext cx="40623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Правильные ответы: 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</a:rPr>
              <a:t>1- НЕТ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</a:rPr>
              <a:t>2-</a:t>
            </a:r>
            <a:r>
              <a:rPr lang="ru-RU" dirty="0" smtClean="0">
                <a:solidFill>
                  <a:srgbClr val="FF0000"/>
                </a:solidFill>
              </a:rPr>
              <a:t>Б,Г</a:t>
            </a:r>
            <a:endParaRPr lang="ru-RU" dirty="0" smtClean="0">
              <a:solidFill>
                <a:srgbClr val="FF0000"/>
              </a:solidFill>
            </a:endParaRPr>
          </a:p>
          <a:p>
            <a:pPr algn="r"/>
            <a:endParaRPr lang="ru-RU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873770" y="404735"/>
            <a:ext cx="706036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относится к правам, а что к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обязанностям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студентов.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8592" y="261291"/>
            <a:ext cx="17636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Задание 3</a:t>
            </a: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1409076"/>
            <a:ext cx="807969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Получение бесплатного общего образования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Получение дополнительных образовательных услуг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Соблюдение устава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Бережное отношение к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имуществу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техникума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Уважение человеческого достоинства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Добросовестно учиться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Выполнение требований работников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техникума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Уважение чести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студентов 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сотрудников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техникума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Выбор формы образования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Посещать мероприятия в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техникуме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0" name="AutoShape 2" descr="https://cs7.pikabu.ru/post_img/2018/11/23/8/154297456316441621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2" name="AutoShape 4" descr="https://cs7.pikabu.ru/post_img/2018/11/23/8/154297456316441621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13023" y="5456420"/>
            <a:ext cx="2893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Право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61351" y="5441429"/>
            <a:ext cx="3582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Обязанность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xit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0" presetClass="exit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0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0" presetClass="exit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8" grpId="3"/>
      <p:bldP spid="8" grpId="4"/>
      <p:bldP spid="8" grpId="5"/>
      <p:bldP spid="8" grpId="6"/>
      <p:bldP spid="8" grpId="7"/>
      <p:bldP spid="8" grpId="8"/>
      <p:bldP spid="8" grpId="9"/>
      <p:bldP spid="9" grpId="0"/>
      <p:bldP spid="9" grpId="1"/>
      <p:bldP spid="9" grpId="2"/>
      <p:bldP spid="9" grpId="3"/>
      <p:bldP spid="9" grpId="4"/>
      <p:bldP spid="9" grpId="5"/>
      <p:bldP spid="9" grpId="6"/>
      <p:bldP spid="9" grpId="7"/>
      <p:bldP spid="9" grpId="8"/>
      <p:bldP spid="9" grpId="9"/>
      <p:bldP spid="9" grpId="10"/>
      <p:bldP spid="9" grpId="1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51882" y="265517"/>
            <a:ext cx="36875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/>
            <a:r>
              <a:rPr lang="ru-RU" sz="2800" dirty="0" smtClean="0">
                <a:solidFill>
                  <a:srgbClr val="FF0000"/>
                </a:solidFill>
              </a:rPr>
              <a:t>Дисциплинарная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8592" y="261291"/>
            <a:ext cx="17636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Задание 4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2098623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Студент рисует на парте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Появление в состоянии алкогольного опьянения на улице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Избиение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одногруппника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Кража мобильного телефона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Прогул в техникуме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Переход дороги в неположенном месте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Юноша разбил мячом окно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Нецензурная брань в общественном месте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8918" y="1490486"/>
            <a:ext cx="3519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indent="-742950" algn="ctr"/>
            <a:r>
              <a:rPr lang="ru-RU" sz="2800" dirty="0" smtClean="0">
                <a:solidFill>
                  <a:srgbClr val="FF0000"/>
                </a:solidFill>
              </a:rPr>
              <a:t>Гражданско-правовая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99637" y="1415535"/>
            <a:ext cx="31059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indent="-742950" algn="ctr"/>
            <a:r>
              <a:rPr lang="ru-RU" sz="2800" dirty="0" smtClean="0">
                <a:solidFill>
                  <a:srgbClr val="FF0000"/>
                </a:solidFill>
              </a:rPr>
              <a:t>Административная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88170" y="815927"/>
            <a:ext cx="2211732" cy="53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/>
            <a:r>
              <a:rPr lang="ru-RU" sz="2800" dirty="0" smtClean="0">
                <a:solidFill>
                  <a:srgbClr val="FF0000"/>
                </a:solidFill>
              </a:rPr>
              <a:t>Уголовная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0" presetClass="exit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049" grpId="0"/>
      <p:bldP spid="6" grpId="0"/>
      <p:bldP spid="6" grpId="1"/>
      <p:bldP spid="6" grpId="2"/>
      <p:bldP spid="6" grpId="3"/>
      <p:bldP spid="6" grpId="4"/>
      <p:bldP spid="7" grpId="0"/>
      <p:bldP spid="7" grpId="1"/>
      <p:bldP spid="7" grpId="2"/>
      <p:bldP spid="7" grpId="3"/>
      <p:bldP spid="7" grpId="4"/>
      <p:bldP spid="7" grpId="5"/>
      <p:bldP spid="7" grpId="6"/>
      <p:bldP spid="8" grpId="0"/>
      <p:bldP spid="8" grpId="1"/>
      <p:bldP spid="8" grpId="2"/>
      <p:bldP spid="8" grpId="3"/>
      <p:bldP spid="8" grpId="4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592" y="261291"/>
            <a:ext cx="17636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Задание 5</a:t>
            </a: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599607"/>
            <a:ext cx="9144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742950" marR="0" lvl="0" indent="-7429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Конвенция о правах ребенка</a:t>
            </a:r>
          </a:p>
          <a:p>
            <a:pPr marL="742950" marR="0" lvl="0" indent="-7429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Конституция РФ</a:t>
            </a:r>
          </a:p>
          <a:p>
            <a:pPr marL="742950" marR="0" lvl="0" indent="-7429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Семейный кодекс</a:t>
            </a:r>
          </a:p>
          <a:p>
            <a:pPr marL="742950" marR="0" lvl="0" indent="-7429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Гражданский кодекс</a:t>
            </a:r>
          </a:p>
          <a:p>
            <a:pPr marL="742950" marR="0" lvl="0" indent="-7429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0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Жилищный кодекс</a:t>
            </a:r>
          </a:p>
          <a:p>
            <a:pPr marL="742950" marR="0" lvl="0" indent="-7429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Уголовный кодекс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84419" y="4631244"/>
            <a:ext cx="786983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Правильный ответ </a:t>
            </a:r>
          </a:p>
          <a:p>
            <a:r>
              <a:rPr lang="ru-RU" sz="4000" i="1" dirty="0" smtClean="0">
                <a:solidFill>
                  <a:srgbClr val="FF0000"/>
                </a:solidFill>
              </a:rPr>
              <a:t>Жилищный кодекс</a:t>
            </a:r>
            <a:r>
              <a:rPr lang="ru-RU" i="1" dirty="0" smtClean="0">
                <a:solidFill>
                  <a:srgbClr val="FF0000"/>
                </a:solidFill>
              </a:rPr>
              <a:t>. </a:t>
            </a:r>
            <a:r>
              <a:rPr lang="ru-RU" i="1" dirty="0" smtClean="0">
                <a:solidFill>
                  <a:srgbClr val="0070C0"/>
                </a:solidFill>
              </a:rPr>
              <a:t>Во всех остальных документах уделяется место несовершеннолетним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СТАНЦИЯ 2 - «В мире прав и обязанностей»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3358" y="613879"/>
            <a:ext cx="63858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«Сущность права состоит в равновесии двух нравственных интересов: личной свободы и общественного блага».</a:t>
            </a:r>
          </a:p>
          <a:p>
            <a:pPr algn="r"/>
            <a:r>
              <a:rPr lang="ru-RU" dirty="0" smtClean="0"/>
              <a:t>русскому философу Владимиру Соловьеву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9218" name="Picture 2" descr="https://im0-tub-ru.yandex.net/i?id=8fc13c54917cf90850e04a8d21a3b4fb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9975" y="2161784"/>
            <a:ext cx="6924675" cy="35242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1903750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все дети имеют равные права независимо от происхождения, расовой, национальной принадлежности, пола, языка?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5396460"/>
            <a:ext cx="85248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ДА (Всеобщая декларация прав человека ст. 6).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396064" cy="19936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94872" y="2113615"/>
            <a:ext cx="8724275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ребенок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может не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иметь родителя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(законного представителя)?</a:t>
            </a: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5321508"/>
            <a:ext cx="73717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НЕТ (декларация о павах ребенка, ст.8).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2702328" cy="22485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2113613"/>
            <a:ext cx="8723221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забота о детях 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их воспитание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первую очередь возлагается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законом на мать?</a:t>
            </a: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5021705"/>
            <a:ext cx="829259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НЕТ (Забота о детях, их воспитание – равное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право и обязанность обоих родителей).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666297" cy="22185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2563319"/>
            <a:ext cx="867513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трудоспособные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дети, достигшие 18 лет,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должны заботиться 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нетрудоспособных родителях?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9870" y="5387928"/>
            <a:ext cx="47495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ДА (Конституция РФ).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2413416" cy="200813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79882" y="2113613"/>
            <a:ext cx="896411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алкогольное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опьянение является смягчающим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вину обстоятельством при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совершении преступления?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2604" y="5238025"/>
            <a:ext cx="44209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НЕТ (Отягчающим).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594235" cy="21585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2263515"/>
            <a:ext cx="8964117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допрос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несовершеннолетнего должен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проходить при присутствии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родителя или педагога?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0642" y="5223035"/>
            <a:ext cx="17791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ДА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684312" cy="223353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904654"/>
            <a:ext cx="880672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НЕТ (не применяется срок лишения свободы более 10 лет).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2788170" cy="2319951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1843790"/>
            <a:ext cx="91440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несовершеннолетним может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применяться наказание: лишение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свободы сроком на 15 лет?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842" y="3581932"/>
            <a:ext cx="861934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штраф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1000 руб. или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арест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15 суток. </a:t>
            </a:r>
            <a:endParaRPr lang="ru-RU" sz="1600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Неуважением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полиции и другим представителям власти, штраф далее возрастает до 2500 рублей.</a:t>
            </a:r>
          </a:p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брань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обращена к конкретному гражданину, это классифицируется как оскорбление, за что предусматривается штраф до 40 тыс.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или же арест до года.</a:t>
            </a:r>
          </a:p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оскорбление достоинства, произнесенное на публичном выступлении ,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штраф около 80 тыс.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рублей, исправительные работы и ограничение свободы до двух лет.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828437" cy="2353456"/>
          </a:xfrm>
          <a:prstGeom prst="rect">
            <a:avLst/>
          </a:prstGeom>
          <a:noFill/>
        </p:spPr>
      </p:pic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2053652" y="932637"/>
            <a:ext cx="709034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подлежит 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наказанию нецензурная брань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общественных местах?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2208" y="5324379"/>
            <a:ext cx="82370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НЕТ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 штраф от 500 до 1500 рублей, арест до 15 суток)</a:t>
            </a:r>
            <a:endParaRPr lang="ru-RU" sz="2000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2504158" cy="2083633"/>
          </a:xfrm>
          <a:prstGeom prst="rect">
            <a:avLst/>
          </a:prstGeom>
          <a:noFill/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79882" y="1843791"/>
            <a:ext cx="896411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нахождение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общественных местах 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алкогольном опьянении или пьяном виде не подлежит наказанию?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2184067"/>
            <a:ext cx="886968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присвоение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чужого имущества наступает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уголовная ответственность?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7356" y="4582686"/>
            <a:ext cx="89266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ДА (КРАЖА – наказание: лишение свободы на различные сроки, с возмещением; ГРАБЕЖ – наказание: лишение свободы на срок до 10 лет).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684312" cy="223353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344774" y="2218544"/>
            <a:ext cx="8617679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чистосердечное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признание является смягчающим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обстоятельством ответственности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преступление?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03828" y="5282996"/>
            <a:ext cx="18689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ДА.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2882484" cy="239842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329783" y="2263514"/>
            <a:ext cx="832330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запрещена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продажа алкогольных напитков 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табачных изделий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несовершеннолетним?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58858" y="5297987"/>
            <a:ext cx="18689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ДА.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2720344" cy="226351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7357" y="5114517"/>
            <a:ext cx="89266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2504157" cy="2083633"/>
          </a:xfrm>
          <a:prstGeom prst="rect">
            <a:avLst/>
          </a:prstGeom>
          <a:noFill/>
        </p:spPr>
      </p:pic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69823" y="1514007"/>
            <a:ext cx="8649325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родители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несут ответственность за не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выполнение обязанностей по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воспитанию и обучению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несовершеннолетних детей?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2248525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основное 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общее образование не обязательно?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2367" y="4436372"/>
            <a:ext cx="87017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НЕТ (родители или лица, их заменяющие, обеспечивают получение детьми основного общего образования).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828437" cy="23534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61065" y="1828800"/>
            <a:ext cx="9082935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допускаются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пропаганда или агитация,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возбуждающие социальную,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расовую, национальную или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религиозную ненависть или вражду?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8956" y="5253016"/>
            <a:ext cx="18689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ДА.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33924" cy="185878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1798820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гражданин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Российской Федерации может 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самостоятельно осуществлять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полном объеме свои права 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обязанности с 14 лет?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73532" y="5372937"/>
            <a:ext cx="35857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НЕТ (с 18 лет).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378049" cy="197870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2158584"/>
            <a:ext cx="91440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человек обязан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сохранять природу и окружающую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среду, бережно относиться 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природным богатствам?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4703" y="5193055"/>
            <a:ext cx="47495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ДА (Конституция РФ).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2738361" cy="22785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2576218" cy="2143593"/>
          </a:xfrm>
          <a:prstGeom prst="rect">
            <a:avLst/>
          </a:prstGeom>
          <a:noFill/>
        </p:spPr>
      </p:pic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1633928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каждый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гражданин РФ обязан заботиться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 сохранении исторического 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культурного наследия, беречь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памятники истории и культуры?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9653" y="5238026"/>
            <a:ext cx="62858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ДА (Конституция РФ).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61863" cy="1798820"/>
          </a:xfrm>
          <a:prstGeom prst="rect">
            <a:avLst/>
          </a:prstGeom>
          <a:noFill/>
        </p:spPr>
      </p:pic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36507" y="524656"/>
            <a:ext cx="9107493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медицинская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помощь в государственных и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муниципальных учреждениях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здравоохранения оказывается 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гражданам бесплатно за счет средств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соответствующего бюджета, 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страховых взносов, других 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поступлений?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13690" y="5507849"/>
            <a:ext cx="18689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ДА.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2540188" cy="2113613"/>
          </a:xfrm>
          <a:prstGeom prst="rect">
            <a:avLst/>
          </a:prstGeom>
          <a:noFill/>
        </p:spPr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1364104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каждый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человек имеет право на хранение,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использование и распространение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информации о частной жизни граждан?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4758979"/>
            <a:ext cx="89416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НЕТ (Конституция РФ, гл.2 ст.24 п.1.Сбор, хранение, использование и распространение информации о частной жизни лица без его согласия не допускаются).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4045" y="5312977"/>
            <a:ext cx="18432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ДА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.</a:t>
            </a:r>
            <a:endParaRPr lang="ru-RU" sz="2400" dirty="0" smtClean="0">
              <a:latin typeface="Arial" pitchFamily="34" charset="0"/>
            </a:endParaRP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98671" cy="2578309"/>
          </a:xfrm>
          <a:prstGeom prst="rect">
            <a:avLst/>
          </a:prstGeom>
          <a:noFill/>
        </p:spPr>
      </p:pic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2308485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гарантируется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свобода массовой информации,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цензура запрещается?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1993692"/>
            <a:ext cx="897008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ненадлежащее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соблюдение закона гражданин РФ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может быть выслан за пределы РФ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или выдан другому государству?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1456" y="5043154"/>
            <a:ext cx="19763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: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НЕТ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.</a:t>
            </a:r>
            <a:endParaRPr lang="ru-RU" sz="2400" dirty="0" smtClean="0">
              <a:latin typeface="Arial" pitchFamily="34" charset="0"/>
            </a:endParaRP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612251" cy="217357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2308485"/>
            <a:ext cx="9101681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Правда ли, что… </a:t>
            </a: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права и свободы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человека и гражданина могут 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быть ограничены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Федеральным Законом?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4025" y="5178065"/>
            <a:ext cx="18689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ДА.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2792405" cy="23234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04488" y="0"/>
            <a:ext cx="60395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СТАНЦИЯ 3 - «Календарь правовых дат»</a:t>
            </a: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2098625"/>
            <a:ext cx="91440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12декабря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(День Конституции РФ)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июня 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Международный День защиты детей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 июня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(День России)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мая 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Всемирный День трудящихся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 ноября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(Всемирный День прав ребёнка)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 декабря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(День прав человека)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4872" y="2355953"/>
            <a:ext cx="91440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…………………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(День Конституции РФ)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июня 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…………………………………….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………………….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(День России)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мая (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………………………………………..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…………………..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(Всемирный День прав ребёнка)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………....................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(День прав человека)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668249" cy="22201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0"/>
            <a:ext cx="87699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СТАНЦИЯ 4 - «Юридическая консультация»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23082" y="700234"/>
            <a:ext cx="5943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Arial" pitchFamily="34" charset="0"/>
                <a:ea typeface="Times New Roman" pitchFamily="18" charset="0"/>
              </a:rPr>
              <a:t>«Незнание закона не освобождает от ответственности. А вот знание нередко освобождает»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.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Станиславу Ежи Ленцу.</a:t>
            </a:r>
            <a:r>
              <a:rPr lang="ru-RU" b="1" dirty="0" smtClean="0">
                <a:latin typeface="Arial" pitchFamily="34" charset="0"/>
                <a:ea typeface="Times New Roman" pitchFamily="18" charset="0"/>
              </a:rPr>
              <a:t> </a:t>
            </a:r>
            <a:endParaRPr lang="ru-RU" sz="2400" dirty="0" smtClean="0">
              <a:latin typeface="Arial" pitchFamily="34" charset="0"/>
            </a:endParaRPr>
          </a:p>
        </p:txBody>
      </p:sp>
      <p:pic>
        <p:nvPicPr>
          <p:cNvPr id="29700" name="Picture 4" descr="https://im0-tub-ru.yandex.net/i?id=e933cb1618995a33302cf214bffb53fd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45065"/>
            <a:ext cx="9144000" cy="35846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2668248"/>
            <a:ext cx="896411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Пассажир автобуса не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оплатил проезд. </a:t>
            </a: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5096656"/>
            <a:ext cx="68103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284813" y="2728210"/>
            <a:ext cx="8574374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Виталий, 15 лет, снял щетки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стеклоочистителя с чужого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автомобиля.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3914" y="5282996"/>
            <a:ext cx="5460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Уголовная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629587" y="2578308"/>
            <a:ext cx="809118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14 летние ребята бросали камни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проходящие поезда.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95230" y="5133094"/>
            <a:ext cx="68103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299803" y="2728210"/>
            <a:ext cx="8526244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Группа подростков, от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14до 16 лет, совершила разбойное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нападение на прохожего.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4472" y="5297987"/>
            <a:ext cx="5460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Уголовная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539645" y="2698230"/>
            <a:ext cx="8077019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Андрей, 15 лет, в общественном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транспорте оскорбил пожилого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человека.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7278" y="4964615"/>
            <a:ext cx="7322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314793" y="2968053"/>
            <a:ext cx="829605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Сергей, 14 лет, угнал автомобиль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соседа.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93954" y="5163075"/>
            <a:ext cx="5460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Уголовная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1079292" y="3072983"/>
            <a:ext cx="705968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 летние подростки в парке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разожгли костер.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7100" y="5009586"/>
            <a:ext cx="69329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3237876"/>
            <a:ext cx="886204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Петр, 16 лет, сорвал розу с клумбы.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2190" y="5024576"/>
            <a:ext cx="7622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0" y="2803160"/>
            <a:ext cx="894912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8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Валя, 14 лет, вымогала</a:t>
            </a:r>
          </a:p>
          <a:p>
            <a:pPr marL="0" lvl="8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деньги у младших школьников.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5599" y="5148084"/>
            <a:ext cx="55501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Уголовная ответственность 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359765" y="2788170"/>
            <a:ext cx="831336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Катя, 16 лет, распивала спиртные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напитки в подъезде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7259" y="5069546"/>
            <a:ext cx="68280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434714" y="2908092"/>
            <a:ext cx="835844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Пешеход пересек проезжую часть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красный сигнал светофора.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2210" y="5084536"/>
            <a:ext cx="79372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2818150"/>
            <a:ext cx="879336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Водитель оставил свой автомобиль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неположенном месте.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22091" y="5084537"/>
            <a:ext cx="7517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284813" y="2758189"/>
            <a:ext cx="834946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13-летний мальчик украл конфету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магазине.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2170" y="4979606"/>
            <a:ext cx="7382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0" y="2563318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Влюбленный Вася, 16 лет, выкрал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свою 16-летнюю подругу из дома.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93954" y="5133094"/>
            <a:ext cx="5460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Уголовная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2893101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Игорь, 14 лет, украл собаку у соседки Дуси и шантажировал соседку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9180" y="5357948"/>
            <a:ext cx="5460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Уголовная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419725" y="2488367"/>
            <a:ext cx="872427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Компания, 18-20 лет, пила пиво на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улице в летнем кафе.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69667" y="5253016"/>
            <a:ext cx="26370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Ни какая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0" y="274320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Продавец продал сигареты 17-ти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летнему гражданину.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7179" y="5009586"/>
            <a:ext cx="78923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0" y="271322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12-летняя Кристина гуляла 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начале 12 ночи.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22091" y="5129507"/>
            <a:ext cx="82221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2323476"/>
            <a:ext cx="91440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Два друга подрались на улице,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громко используя нецензурную брань. Случайный свидетель вызвал полицию.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2228" y="5294398"/>
            <a:ext cx="72627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2818151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Светлана, 25 лет, зашла 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магазин без одежды.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7258" y="5129507"/>
            <a:ext cx="80272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0" y="2893102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Директор банка скрыл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кражу финансов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3914" y="5193055"/>
            <a:ext cx="5460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Уголовная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194872" y="2503357"/>
            <a:ext cx="894912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спортивной площадке школы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группа лиц, 19 лет, распивала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алкогольные напитки.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27022" y="5099526"/>
            <a:ext cx="7292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0" y="2923083"/>
            <a:ext cx="877009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Студент ругался матом в техникуме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2307" y="4979605"/>
            <a:ext cx="86418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0" y="2788171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Группа подростков, 14-16 лет, всю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ночь громко слушала музыку 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частном доме.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2327" y="4994596"/>
            <a:ext cx="76974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0" y="2998032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Директор кафе использовал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просроченную продукцию.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2249" y="5084537"/>
            <a:ext cx="81321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Ответ: Административная ответственность</a:t>
            </a:r>
          </a:p>
        </p:txBody>
      </p:sp>
      <p:pic>
        <p:nvPicPr>
          <p:cNvPr id="4" name="Picture 2" descr="https://im0-tub-ru.yandex.net/i?id=3fa5a4778cf20d63b602b930a8e3ed1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057993" cy="25444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146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СТАНЦИЯ 5 - «Право – обязанность - желание»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94872" y="514691"/>
          <a:ext cx="8949128" cy="5664023"/>
        </p:xfrm>
        <a:graphic>
          <a:graphicData uri="http://schemas.openxmlformats.org/drawingml/2006/table">
            <a:tbl>
              <a:tblPr/>
              <a:tblGrid>
                <a:gridCol w="6673049"/>
                <a:gridCol w="2276079"/>
              </a:tblGrid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Жить с родителями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Учиться, посещать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техникум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О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Целыми днями играть на компьютере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Ж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Жить по совести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О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Перебегать улицу, где удобно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Ж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Дышать свежим воздухом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Не учить уроки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Ж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Добросовестно учиться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О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Достойно вести себя в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техникуме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и вне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техникума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О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Отдыхать на каникулах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Слушать родителей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Гулять поздно без сопровождения взрослых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Ж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Иметь стол или место для занятий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Ходить в библиотеку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Выполнять требования учителей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О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Иметь имя и фамилию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Не унижать других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О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Целыми днями разговаривать по телефону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Ж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Обращаться к врачу в случае болезни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Получать помощь, если попала в беду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П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Беречь имущество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О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Полоскать горло, когда оно болит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Ж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Беречь природу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9862" y="569634"/>
          <a:ext cx="8499423" cy="5741214"/>
        </p:xfrm>
        <a:graphic>
          <a:graphicData uri="http://schemas.openxmlformats.org/drawingml/2006/table">
            <a:tbl>
              <a:tblPr/>
              <a:tblGrid>
                <a:gridCol w="8016667"/>
                <a:gridCol w="482756"/>
              </a:tblGrid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Жить с родителями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Учиться, посещать техникум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Целыми днями играть на компьютере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Жить по совести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Перебегать улицу, где удобно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Дышать свежим воздухом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Не учить уроки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Добросовестно учиться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Достойно вести себя в техникуме и вне техникума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Отдыхать на каникулах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Слушать родителей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Гулять поздно без сопровождения взрослых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Иметь стол или место для занятий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Ходить в библиотеку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Выполнять требования учителей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Иметь имя и фамилию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Не унижать других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Целыми днями разговаривать по телефону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Обращаться к врачу в случае болезни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Получать помощь, если попала в беду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Беречь имущество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Полоскать горло, когда оно болит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Беречь природу</a:t>
                      </a: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86679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СТАНЦИЯ 6 - «Сказка ложь, да в ней намёк»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887929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какой сказке личность во всех отношениях серая осуществляет план убийства двух лиц и лишь благодаря своевременному вмешательству общественности всё кончается благополучно?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36792" y="5642761"/>
            <a:ext cx="33631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«Красная Шапочка»</a:t>
            </a:r>
          </a:p>
        </p:txBody>
      </p:sp>
      <p:pic>
        <p:nvPicPr>
          <p:cNvPr id="2051" name="Picture 3" descr="https://im0-tub-ru.yandex.net/i?id=3b75a83aee5bf8c9da845263f19fddbe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7414"/>
            <a:ext cx="9083781" cy="476898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этой сказке Пушкина должностное лицо грубо нарушило принцип «от каждого по способности, каждому - по труду» и присвоило зарплату труженика. Труженик учинил самосуд, причинив должностному лицу тяжкие телесные повреждения, приведшие к смерти.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35905" y="5642760"/>
            <a:ext cx="64108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«Сказка о попе и о работнике его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Балде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81922" name="Picture 2" descr="https://im0-tub-ru.yandex.net/i?id=8eb8c4335e25f16d5852a6aa406e68cf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3999" cy="56169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39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этой сказке речь идёт о неком спортсмене, который без хорошей физической подготовки отправился на соревнования с препятствиями. Хитрость и выдержка позволили ему подойти к самому финишу. Финал трагичен: герой, нарушив правила техники безопасности, погибает.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246725" y="5807652"/>
            <a:ext cx="18355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«Колобок»</a:t>
            </a:r>
          </a:p>
        </p:txBody>
      </p:sp>
      <p:pic>
        <p:nvPicPr>
          <p:cNvPr id="80898" name="Picture 2" descr="https://avatars.mds.yandex.net/get-pdb/906476/85920abe-020b-4c1b-8045-4e8ab8f583c2/s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565398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28361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Назовите сказку, в которой лицо с дурной репутацией под вывеской милой и обаятельной личности совершило покушение на семь несовершеннолетних душ, но было разоблачено и жестоко наказано.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30692" y="5402918"/>
            <a:ext cx="3909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«Волк и семеро козлят»</a:t>
            </a:r>
          </a:p>
        </p:txBody>
      </p:sp>
      <p:pic>
        <p:nvPicPr>
          <p:cNvPr id="79874" name="Picture 2" descr="https://im0-tub-ru.yandex.net/i?id=349e3759b11d762a72e206623c507db3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2006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329" y="1059997"/>
            <a:ext cx="85518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Назовите сказку, где две невестки царя посягают на имущество третьей, крадут одеяние невесты младшего сына царя и </a:t>
            </a:r>
          </a:p>
          <a:p>
            <a:pPr algn="ctr"/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сжигают его.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69206" y="5342957"/>
            <a:ext cx="32425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Царевна-лягушка»</a:t>
            </a:r>
          </a:p>
        </p:txBody>
      </p:sp>
      <p:pic>
        <p:nvPicPr>
          <p:cNvPr id="78850" name="Picture 2" descr="https://im0-tub-ru.yandex.net/i?id=d6a24985e74b95d4d88e76a400da8df0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3721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98185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этой сказке добрая птица уступила свою собственность двум лицам, пожелавшим разделить её на части, но не сумевшим это сделать. В итоге - богатство было случайно уничтожено мелкой серой личностью.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246777" y="5417907"/>
            <a:ext cx="27565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«Курочка Ряба» </a:t>
            </a:r>
          </a:p>
        </p:txBody>
      </p:sp>
      <p:pic>
        <p:nvPicPr>
          <p:cNvPr id="77826" name="Picture 2" descr="https://im0-tub-ru.yandex.net/i?id=e75e71e0ce2f6568c9be273c3563c2d7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47019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s://im0-tub-ru.yandex.net/i?id=5a9c0908da1d9be90bc0469f406627ca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077" y="4515750"/>
            <a:ext cx="90849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00B0F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Уважать и соблюдать права других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00B0F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людей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76803" name="Picture 3" descr="https://im0-tub-ru.yandex.net/i?id=31d1088b9cd37bf97b3f48b7320177eb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177915" cy="3019020"/>
          </a:xfrm>
          <a:prstGeom prst="rect">
            <a:avLst/>
          </a:prstGeom>
          <a:noFill/>
        </p:spPr>
      </p:pic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3117955" y="299804"/>
            <a:ext cx="602604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Знать свои права и добросовестно выполнять обязанности;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094434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02489D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Знать, уважать и выполнять закон;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6801" grpId="0"/>
      <p:bldP spid="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0-tub-ru.yandex.net/i?id=f58ef82b7f7d487b83ba9f35bc153145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323882" cy="68580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312827" y="0"/>
            <a:ext cx="605602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Monotype Corsiva" pitchFamily="66" charset="0"/>
                <a:ea typeface="Times New Roman" pitchFamily="18" charset="0"/>
              </a:rPr>
              <a:t>Мирного вам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Monotype Corsiva" pitchFamily="66" charset="0"/>
                <a:ea typeface="Times New Roman" pitchFamily="18" charset="0"/>
              </a:rPr>
              <a:t>сосуществования с законом!</a:t>
            </a:r>
            <a:endParaRPr kumimoji="0" lang="ru-RU" sz="66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962</TotalTime>
  <Words>1945</Words>
  <Application>Microsoft Office PowerPoint</Application>
  <PresentationFormat>Экран (4:3)</PresentationFormat>
  <Paragraphs>383</Paragraphs>
  <Slides>71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2" baseType="lpstr">
      <vt:lpstr>Office Theme</vt:lpstr>
      <vt:lpstr>Марафон правовых знаний</vt:lpstr>
      <vt:lpstr>Слайд 2</vt:lpstr>
      <vt:lpstr>Слайд 3</vt:lpstr>
      <vt:lpstr>Слайд 4</vt:lpstr>
      <vt:lpstr>СТАНЦИИ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</vt:vector>
  </TitlesOfParts>
  <Company>PJSC "New Engineering Technologies"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uchitel</cp:lastModifiedBy>
  <cp:revision>133</cp:revision>
  <dcterms:created xsi:type="dcterms:W3CDTF">2016-11-18T14:12:19Z</dcterms:created>
  <dcterms:modified xsi:type="dcterms:W3CDTF">2019-04-11T05:03:00Z</dcterms:modified>
</cp:coreProperties>
</file>