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81" r:id="rId20"/>
    <p:sldId id="280" r:id="rId21"/>
    <p:sldId id="273" r:id="rId22"/>
    <p:sldId id="282" r:id="rId23"/>
    <p:sldId id="274" r:id="rId24"/>
    <p:sldId id="283" r:id="rId25"/>
    <p:sldId id="275" r:id="rId26"/>
    <p:sldId id="276" r:id="rId27"/>
    <p:sldId id="277" r:id="rId28"/>
    <p:sldId id="278" r:id="rId29"/>
    <p:sldId id="279" r:id="rId30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53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8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69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4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4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59" name="Рисунок 58"/>
          <p:cNvPicPr/>
          <p:nvPr/>
        </p:nvPicPr>
        <p:blipFill>
          <a:blip r:embed="rId2" cstate="print"/>
          <a:stretch/>
        </p:blipFill>
        <p:spPr>
          <a:xfrm>
            <a:off x="2079360" y="1604160"/>
            <a:ext cx="4984200" cy="3976920"/>
          </a:xfrm>
          <a:prstGeom prst="rect">
            <a:avLst/>
          </a:prstGeom>
          <a:ln>
            <a:noFill/>
          </a:ln>
        </p:spPr>
      </p:pic>
      <p:pic>
        <p:nvPicPr>
          <p:cNvPr id="60" name="Рисунок 59"/>
          <p:cNvPicPr/>
          <p:nvPr/>
        </p:nvPicPr>
        <p:blipFill>
          <a:blip r:embed="rId2" cstate="print"/>
          <a:stretch/>
        </p:blipFill>
        <p:spPr>
          <a:xfrm>
            <a:off x="2079360" y="1604160"/>
            <a:ext cx="4984200" cy="3976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69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8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8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8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9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9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92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692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96" name="Рисунок 95"/>
          <p:cNvPicPr/>
          <p:nvPr/>
        </p:nvPicPr>
        <p:blipFill>
          <a:blip r:embed="rId2" cstate="print"/>
          <a:stretch/>
        </p:blipFill>
        <p:spPr>
          <a:xfrm>
            <a:off x="2079360" y="1604160"/>
            <a:ext cx="4984200" cy="3976920"/>
          </a:xfrm>
          <a:prstGeom prst="rect">
            <a:avLst/>
          </a:prstGeom>
          <a:ln>
            <a:noFill/>
          </a:ln>
        </p:spPr>
      </p:pic>
      <p:pic>
        <p:nvPicPr>
          <p:cNvPr id="97" name="Рисунок 96"/>
          <p:cNvPicPr/>
          <p:nvPr/>
        </p:nvPicPr>
        <p:blipFill>
          <a:blip r:embed="rId2" cstate="print"/>
          <a:stretch/>
        </p:blipFill>
        <p:spPr>
          <a:xfrm>
            <a:off x="2079360" y="1604160"/>
            <a:ext cx="4984200" cy="3976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 cstate="print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ustomShape 1"/>
          <p:cNvSpPr/>
          <p:nvPr/>
        </p:nvSpPr>
        <p:spPr>
          <a:xfrm>
            <a:off x="6336720" y="144000"/>
            <a:ext cx="2698920" cy="1844280"/>
          </a:xfrm>
          <a:prstGeom prst="ellipse">
            <a:avLst/>
          </a:prstGeom>
          <a:blipFill>
            <a:blip r:embed="rId15" cstate="print"/>
            <a:stretch>
              <a:fillRect/>
            </a:stretch>
          </a:blipFill>
          <a:ln>
            <a:solidFill>
              <a:schemeClr val="accent5">
                <a:lumMod val="40000"/>
                <a:lumOff val="60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" name="CustomShape 2"/>
          <p:cNvSpPr/>
          <p:nvPr/>
        </p:nvSpPr>
        <p:spPr>
          <a:xfrm rot="230400">
            <a:off x="1237680" y="1379160"/>
            <a:ext cx="143280" cy="129960"/>
          </a:xfrm>
          <a:prstGeom prst="triangle">
            <a:avLst>
              <a:gd name="adj" fmla="val 21600"/>
            </a:avLst>
          </a:prstGeom>
          <a:solidFill>
            <a:schemeClr val="accent1">
              <a:lumMod val="75000"/>
            </a:schemeClr>
          </a:solidFill>
          <a:ln w="3240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" name="CustomShape 3"/>
          <p:cNvSpPr/>
          <p:nvPr/>
        </p:nvSpPr>
        <p:spPr>
          <a:xfrm rot="230400">
            <a:off x="771480" y="332640"/>
            <a:ext cx="1079280" cy="107244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3240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" name="CustomShape 4"/>
          <p:cNvSpPr/>
          <p:nvPr/>
        </p:nvSpPr>
        <p:spPr>
          <a:xfrm rot="1384800">
            <a:off x="1267920" y="2262600"/>
            <a:ext cx="143280" cy="129960"/>
          </a:xfrm>
          <a:prstGeom prst="triangle">
            <a:avLst>
              <a:gd name="adj" fmla="val 21600"/>
            </a:avLst>
          </a:prstGeom>
          <a:solidFill>
            <a:srgbClr val="FF0000"/>
          </a:solidFill>
          <a:ln w="3240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" name="CustomShape 5"/>
          <p:cNvSpPr/>
          <p:nvPr/>
        </p:nvSpPr>
        <p:spPr>
          <a:xfrm rot="1384800">
            <a:off x="991800" y="1248120"/>
            <a:ext cx="1079280" cy="1072440"/>
          </a:xfrm>
          <a:prstGeom prst="ellipse">
            <a:avLst/>
          </a:prstGeom>
          <a:solidFill>
            <a:srgbClr val="FF0000"/>
          </a:solidFill>
          <a:ln w="3240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" name="CustomShape 6"/>
          <p:cNvSpPr/>
          <p:nvPr/>
        </p:nvSpPr>
        <p:spPr>
          <a:xfrm rot="20402400">
            <a:off x="856440" y="1928520"/>
            <a:ext cx="143280" cy="129960"/>
          </a:xfrm>
          <a:prstGeom prst="triangle">
            <a:avLst>
              <a:gd name="adj" fmla="val 21600"/>
            </a:avLst>
          </a:prstGeom>
          <a:solidFill>
            <a:schemeClr val="bg1"/>
          </a:solidFill>
          <a:ln w="3240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" name="CustomShape 7"/>
          <p:cNvSpPr/>
          <p:nvPr/>
        </p:nvSpPr>
        <p:spPr>
          <a:xfrm rot="20402400">
            <a:off x="192600" y="916200"/>
            <a:ext cx="1079280" cy="1072440"/>
          </a:xfrm>
          <a:prstGeom prst="ellipse">
            <a:avLst/>
          </a:prstGeom>
          <a:solidFill>
            <a:schemeClr val="bg1"/>
          </a:solidFill>
          <a:ln w="3240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" name="CustomShape 8"/>
          <p:cNvSpPr/>
          <p:nvPr/>
        </p:nvSpPr>
        <p:spPr>
          <a:xfrm rot="230400">
            <a:off x="1165680" y="2819520"/>
            <a:ext cx="143280" cy="129960"/>
          </a:xfrm>
          <a:prstGeom prst="triangle">
            <a:avLst>
              <a:gd name="adj" fmla="val 21600"/>
            </a:avLst>
          </a:prstGeom>
          <a:solidFill>
            <a:schemeClr val="accent1">
              <a:lumMod val="75000"/>
            </a:schemeClr>
          </a:solidFill>
          <a:ln w="3240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" name="CustomShape 9"/>
          <p:cNvSpPr/>
          <p:nvPr/>
        </p:nvSpPr>
        <p:spPr>
          <a:xfrm rot="230400">
            <a:off x="699480" y="1773000"/>
            <a:ext cx="1079280" cy="107244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3240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" name="CustomShape 10"/>
          <p:cNvSpPr/>
          <p:nvPr/>
        </p:nvSpPr>
        <p:spPr>
          <a:xfrm rot="1384800">
            <a:off x="1195920" y="3702600"/>
            <a:ext cx="143280" cy="129960"/>
          </a:xfrm>
          <a:prstGeom prst="triangle">
            <a:avLst>
              <a:gd name="adj" fmla="val 21600"/>
            </a:avLst>
          </a:prstGeom>
          <a:solidFill>
            <a:srgbClr val="FF0000"/>
          </a:solidFill>
          <a:ln w="3240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" name="CustomShape 11"/>
          <p:cNvSpPr/>
          <p:nvPr/>
        </p:nvSpPr>
        <p:spPr>
          <a:xfrm rot="1384800">
            <a:off x="919800" y="2688480"/>
            <a:ext cx="1079280" cy="1072440"/>
          </a:xfrm>
          <a:prstGeom prst="ellipse">
            <a:avLst/>
          </a:prstGeom>
          <a:solidFill>
            <a:srgbClr val="FF0000"/>
          </a:solidFill>
          <a:ln w="3240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" name="CustomShape 12"/>
          <p:cNvSpPr/>
          <p:nvPr/>
        </p:nvSpPr>
        <p:spPr>
          <a:xfrm rot="20402400">
            <a:off x="784080" y="3368880"/>
            <a:ext cx="143280" cy="129960"/>
          </a:xfrm>
          <a:prstGeom prst="triangle">
            <a:avLst>
              <a:gd name="adj" fmla="val 21600"/>
            </a:avLst>
          </a:prstGeom>
          <a:solidFill>
            <a:schemeClr val="bg1"/>
          </a:solidFill>
          <a:ln w="3240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" name="CustomShape 13"/>
          <p:cNvSpPr/>
          <p:nvPr/>
        </p:nvSpPr>
        <p:spPr>
          <a:xfrm rot="20402400">
            <a:off x="120600" y="2356560"/>
            <a:ext cx="1079280" cy="1072440"/>
          </a:xfrm>
          <a:prstGeom prst="ellipse">
            <a:avLst/>
          </a:prstGeom>
          <a:solidFill>
            <a:schemeClr val="bg1"/>
          </a:solidFill>
          <a:ln w="3240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" name="CustomShape 14"/>
          <p:cNvSpPr/>
          <p:nvPr/>
        </p:nvSpPr>
        <p:spPr>
          <a:xfrm rot="230400">
            <a:off x="1165680" y="4115520"/>
            <a:ext cx="143280" cy="129960"/>
          </a:xfrm>
          <a:prstGeom prst="triangle">
            <a:avLst>
              <a:gd name="adj" fmla="val 21600"/>
            </a:avLst>
          </a:prstGeom>
          <a:solidFill>
            <a:schemeClr val="accent1">
              <a:lumMod val="75000"/>
            </a:schemeClr>
          </a:solidFill>
          <a:ln w="3240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" name="CustomShape 15"/>
          <p:cNvSpPr/>
          <p:nvPr/>
        </p:nvSpPr>
        <p:spPr>
          <a:xfrm rot="230400">
            <a:off x="699480" y="3069000"/>
            <a:ext cx="1079280" cy="107244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3240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" name="CustomShape 16"/>
          <p:cNvSpPr/>
          <p:nvPr/>
        </p:nvSpPr>
        <p:spPr>
          <a:xfrm rot="1384800">
            <a:off x="1195920" y="4998600"/>
            <a:ext cx="143280" cy="129960"/>
          </a:xfrm>
          <a:prstGeom prst="triangle">
            <a:avLst>
              <a:gd name="adj" fmla="val 21600"/>
            </a:avLst>
          </a:prstGeom>
          <a:solidFill>
            <a:srgbClr val="FF0000"/>
          </a:solidFill>
          <a:ln w="3240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" name="CustomShape 17"/>
          <p:cNvSpPr/>
          <p:nvPr/>
        </p:nvSpPr>
        <p:spPr>
          <a:xfrm rot="1384800">
            <a:off x="919800" y="3984480"/>
            <a:ext cx="1079280" cy="1072440"/>
          </a:xfrm>
          <a:prstGeom prst="ellipse">
            <a:avLst/>
          </a:prstGeom>
          <a:solidFill>
            <a:srgbClr val="FF0000"/>
          </a:solidFill>
          <a:ln w="3240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" name="CustomShape 18"/>
          <p:cNvSpPr/>
          <p:nvPr/>
        </p:nvSpPr>
        <p:spPr>
          <a:xfrm rot="20402400">
            <a:off x="784080" y="4664880"/>
            <a:ext cx="143280" cy="129960"/>
          </a:xfrm>
          <a:prstGeom prst="triangle">
            <a:avLst>
              <a:gd name="adj" fmla="val 21600"/>
            </a:avLst>
          </a:prstGeom>
          <a:solidFill>
            <a:schemeClr val="bg1"/>
          </a:solidFill>
          <a:ln w="3240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" name="CustomShape 19"/>
          <p:cNvSpPr/>
          <p:nvPr/>
        </p:nvSpPr>
        <p:spPr>
          <a:xfrm rot="20402400">
            <a:off x="120600" y="3652560"/>
            <a:ext cx="1079280" cy="1072440"/>
          </a:xfrm>
          <a:prstGeom prst="ellipse">
            <a:avLst/>
          </a:prstGeom>
          <a:solidFill>
            <a:schemeClr val="bg1"/>
          </a:solidFill>
          <a:ln w="3240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" name="CustomShape 20"/>
          <p:cNvSpPr/>
          <p:nvPr/>
        </p:nvSpPr>
        <p:spPr>
          <a:xfrm rot="230400">
            <a:off x="1125000" y="5555880"/>
            <a:ext cx="143280" cy="129960"/>
          </a:xfrm>
          <a:prstGeom prst="triangle">
            <a:avLst>
              <a:gd name="adj" fmla="val 21600"/>
            </a:avLst>
          </a:prstGeom>
          <a:solidFill>
            <a:schemeClr val="accent1">
              <a:lumMod val="75000"/>
            </a:schemeClr>
          </a:solidFill>
          <a:ln w="3240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" name="CustomShape 21"/>
          <p:cNvSpPr/>
          <p:nvPr/>
        </p:nvSpPr>
        <p:spPr>
          <a:xfrm rot="230400">
            <a:off x="659160" y="4509000"/>
            <a:ext cx="1079280" cy="107244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3240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" name="CustomShape 22"/>
          <p:cNvSpPr/>
          <p:nvPr/>
        </p:nvSpPr>
        <p:spPr>
          <a:xfrm rot="1384800">
            <a:off x="1155240" y="6438960"/>
            <a:ext cx="143280" cy="129960"/>
          </a:xfrm>
          <a:prstGeom prst="triangle">
            <a:avLst>
              <a:gd name="adj" fmla="val 21600"/>
            </a:avLst>
          </a:prstGeom>
          <a:solidFill>
            <a:srgbClr val="FF0000"/>
          </a:solidFill>
          <a:ln w="3240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" name="CustomShape 23"/>
          <p:cNvSpPr/>
          <p:nvPr/>
        </p:nvSpPr>
        <p:spPr>
          <a:xfrm rot="1384800">
            <a:off x="879120" y="5424840"/>
            <a:ext cx="1079280" cy="1072440"/>
          </a:xfrm>
          <a:prstGeom prst="ellipse">
            <a:avLst/>
          </a:prstGeom>
          <a:solidFill>
            <a:srgbClr val="FF0000"/>
          </a:solidFill>
          <a:ln w="3240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3" name="CustomShape 24"/>
          <p:cNvSpPr/>
          <p:nvPr/>
        </p:nvSpPr>
        <p:spPr>
          <a:xfrm rot="20402400">
            <a:off x="743760" y="6105240"/>
            <a:ext cx="143280" cy="129960"/>
          </a:xfrm>
          <a:prstGeom prst="triangle">
            <a:avLst>
              <a:gd name="adj" fmla="val 21600"/>
            </a:avLst>
          </a:prstGeom>
          <a:solidFill>
            <a:schemeClr val="bg1"/>
          </a:solidFill>
          <a:ln w="3240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" name="CustomShape 25"/>
          <p:cNvSpPr/>
          <p:nvPr/>
        </p:nvSpPr>
        <p:spPr>
          <a:xfrm rot="20402400">
            <a:off x="79920" y="5092920"/>
            <a:ext cx="1079280" cy="1072440"/>
          </a:xfrm>
          <a:prstGeom prst="ellipse">
            <a:avLst/>
          </a:prstGeom>
          <a:solidFill>
            <a:schemeClr val="bg1"/>
          </a:solidFill>
          <a:ln w="3240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5" name="PlaceHolder 26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>
                <a:latin typeface="Arial"/>
              </a:rPr>
              <a:t>Для правки текста заголовка щёлкните мышью</a:t>
            </a:r>
            <a:endParaRPr/>
          </a:p>
        </p:txBody>
      </p:sp>
      <p:sp>
        <p:nvSpPr>
          <p:cNvPr id="26" name="PlaceHolder 27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692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ru-RU" sz="3200">
                <a:latin typeface="Arial"/>
              </a:rPr>
              <a:t>Для правки структуры щёлкните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2800">
                <a:latin typeface="Arial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2400">
                <a:latin typeface="Arial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2000">
                <a:latin typeface="Arial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Седьмой уровень структуры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 cstate="print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CustomShape 1"/>
          <p:cNvSpPr/>
          <p:nvPr/>
        </p:nvSpPr>
        <p:spPr>
          <a:xfrm>
            <a:off x="6336720" y="144000"/>
            <a:ext cx="2698920" cy="1844280"/>
          </a:xfrm>
          <a:prstGeom prst="ellipse">
            <a:avLst/>
          </a:prstGeom>
          <a:blipFill>
            <a:blip r:embed="rId15" cstate="print"/>
            <a:stretch>
              <a:fillRect/>
            </a:stretch>
          </a:blipFill>
          <a:ln>
            <a:solidFill>
              <a:schemeClr val="accent5">
                <a:lumMod val="40000"/>
                <a:lumOff val="60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2" name="PlaceHolder 2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400">
                <a:latin typeface="Arial"/>
              </a:rPr>
              <a:t>Для правки текста заголовка щёлкните мышью</a:t>
            </a:r>
            <a:endParaRPr/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692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ru-RU" sz="3200">
                <a:latin typeface="Arial"/>
              </a:rPr>
              <a:t>Для правки структуры щёлкните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2800">
                <a:latin typeface="Arial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2400">
                <a:latin typeface="Arial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2000">
                <a:latin typeface="Arial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 sz="2000">
                <a:latin typeface="Arial"/>
              </a:rPr>
              <a:t>Седьмой уровень структуры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../&#1057;&#1072;&#1074;&#1077;&#1085;&#1082;&#1086;&#1074;&#1072;%20%20&#1055;&#1072;&#1090;&#1088;&#1080;&#1086;&#1090;/&#1055;&#1072;&#1090;&#1088;&#1080;&#1086;&#1090;.pptx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jpeg"/><Relationship Id="rId5" Type="http://schemas.openxmlformats.org/officeDocument/2006/relationships/hyperlink" Target="../&#1053;&#1045;&#1085;&#1086;&#1088;&#1084;&#1072;&#1090;&#1080;&#1074;&#1085;&#1072;&#1103;/&#1048;%20&#1041;&#1056;&#1040;&#1053;&#1053;&#1067;&#1052;%20&#1057;&#1051;&#1054;&#1042;&#1054;&#1052;%20&#1057;&#1051;&#1059;&#1061;%20&#1053;&#1045;%20&#1054;&#1057;&#1050;&#1054;&#1056;&#1041;&#1051;&#1070;!&#187;.pptx" TargetMode="Externa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../&#1050;&#1086;&#1085;&#1089;&#1090;&#1080;&#1090;&#1091;&#1094;&#1080;&#1103;/&#1043;&#1077;&#1088;&#1073;,&#1060;&#1083;&#1072;&#1075;,%20&#1043;&#1080;&#1084;&#1085;.pptx" TargetMode="Externa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../&#1059;&#1056;&#1054;&#1050;%20&#1057;&#1072;&#1074;&#1077;&#1085;&#1082;&#1086;&#1074;&#1072;%20&#1088;&#1082;&#1084;&#1095;&#1087;/&#1076;&#1085;&#1080;%20&#1074;&#1086;&#1080;&#1085;&#1089;&#1082;&#1086;&#1081;%20&#1089;&#1083;&#1072;&#1074;&#1099;%20-%20&#1056;&#1050;&#1052;&#1063;&#1055;.pptx" TargetMode="Externa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hyperlink" Target="../&#1041;&#1083;&#1086;&#1082;&#1072;&#1076;&#1072;/&#1041;&#1083;&#1086;&#1082;&#1072;&#1076;&#1072;.pptx" TargetMode="Externa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../&#1057;.&#1042;.&#1061;&#1086;&#1093;&#1088;&#1103;&#1082;&#1086;&#1074;/&#1061;&#1086;&#1093;&#1088;&#1103;&#1082;&#1086;&#1074;.pptx" TargetMode="Externa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hyperlink" Target="../&#1042;&#1099;&#1089;&#1086;&#1094;&#1082;&#1080;&#1081;/&#1055;&#1088;&#1077;&#1079;&#1077;&#1085;&#1090;&#1072;&#1094;&#1080;&#1103;.ppt" TargetMode="Externa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hyperlink" Target="&#1075;&#1080;&#1087;&#1077;&#1088;&#1089;&#1089;&#1099;&#1083;&#1082;&#1080;/&#1055;&#1072;&#1090;&#1088;&#1080;&#1086;&#1090;/&#9654;%20&#1055;&#1077;&#1089;&#1085;&#1103;%20_%20&#1057;%20&#1095;&#1077;&#1075;&#1086;%20&#1085;&#1072;&#1095;&#1080;&#1085;&#1072;&#1077;&#1090;&#1089;&#1103;%20&#1088;&#1086;&#1076;&#1080;&#1085;&#1072;.mp4" TargetMode="Externa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CustomShape 1"/>
          <p:cNvSpPr/>
          <p:nvPr/>
        </p:nvSpPr>
        <p:spPr>
          <a:xfrm>
            <a:off x="1656000" y="1412776"/>
            <a:ext cx="7488000" cy="3743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/>
            <a:r>
              <a:rPr lang="ru-RU" sz="3600" b="1" strike="noStrike" smtClean="0">
                <a:solidFill>
                  <a:srgbClr val="002060"/>
                </a:solidFill>
                <a:latin typeface="Calibri"/>
              </a:rPr>
              <a:t>Практический </a:t>
            </a:r>
            <a:r>
              <a:rPr lang="ru-RU" sz="3600" b="1" strike="noStrike" dirty="0">
                <a:solidFill>
                  <a:srgbClr val="002060"/>
                </a:solidFill>
                <a:latin typeface="Calibri"/>
              </a:rPr>
              <a:t>опыт гражданско-патриотического воспитания  </a:t>
            </a:r>
            <a:r>
              <a:rPr lang="ru-RU" sz="3600" b="1" strike="noStrike" dirty="0" smtClean="0">
                <a:solidFill>
                  <a:srgbClr val="002060"/>
                </a:solidFill>
                <a:latin typeface="Calibri"/>
              </a:rPr>
              <a:t> студентов</a:t>
            </a:r>
            <a:endParaRPr sz="3600" dirty="0"/>
          </a:p>
          <a:p>
            <a:pPr algn="ctr"/>
            <a:r>
              <a:rPr lang="ru-RU" sz="3600" b="1" strike="noStrike" dirty="0">
                <a:solidFill>
                  <a:srgbClr val="002060"/>
                </a:solidFill>
                <a:latin typeface="Calibri"/>
              </a:rPr>
              <a:t>на уроках </a:t>
            </a:r>
            <a:r>
              <a:rPr lang="ru-RU" sz="3600" b="1" strike="noStrike" dirty="0" smtClean="0">
                <a:solidFill>
                  <a:srgbClr val="002060"/>
                </a:solidFill>
                <a:latin typeface="Calibri"/>
              </a:rPr>
              <a:t>ОБЖ и во внеурочной деятельности</a:t>
            </a:r>
            <a:r>
              <a:rPr lang="ru-RU" sz="4400" strike="noStrike" dirty="0">
                <a:solidFill>
                  <a:srgbClr val="002060"/>
                </a:solidFill>
                <a:latin typeface="Calibri"/>
              </a:rPr>
              <a:t> </a:t>
            </a:r>
            <a:endParaRPr dirty="0"/>
          </a:p>
        </p:txBody>
      </p:sp>
      <p:sp>
        <p:nvSpPr>
          <p:cNvPr id="99" name="CustomShape 2"/>
          <p:cNvSpPr/>
          <p:nvPr/>
        </p:nvSpPr>
        <p:spPr>
          <a:xfrm>
            <a:off x="2411760" y="5373216"/>
            <a:ext cx="6588240" cy="139154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/>
            <a:r>
              <a:rPr lang="ru-RU" b="1" strike="noStrike" dirty="0">
                <a:solidFill>
                  <a:srgbClr val="004586"/>
                </a:solidFill>
                <a:latin typeface="Free Times"/>
              </a:rPr>
              <a:t>Автор: Савенкова Е.П. </a:t>
            </a:r>
            <a:endParaRPr dirty="0"/>
          </a:p>
          <a:p>
            <a:pPr algn="ctr">
              <a:lnSpc>
                <a:spcPct val="93000"/>
              </a:lnSpc>
            </a:pPr>
            <a:r>
              <a:rPr lang="ru-RU" b="1" strike="noStrike" dirty="0">
                <a:solidFill>
                  <a:srgbClr val="004586"/>
                </a:solidFill>
                <a:latin typeface="Free Times"/>
              </a:rPr>
              <a:t>преподаватель ОБЖ </a:t>
            </a:r>
            <a:r>
              <a:rPr lang="ru-RU" b="1" strike="noStrike" dirty="0" err="1">
                <a:solidFill>
                  <a:srgbClr val="004586"/>
                </a:solidFill>
                <a:latin typeface="Free Times"/>
              </a:rPr>
              <a:t>ЧТПиГХ</a:t>
            </a:r>
            <a:r>
              <a:rPr lang="ru-RU" b="1" strike="noStrike" dirty="0">
                <a:solidFill>
                  <a:srgbClr val="004586"/>
                </a:solidFill>
                <a:latin typeface="Free Times"/>
              </a:rPr>
              <a:t> им. Я.П. Осадчего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CustomShape 1"/>
          <p:cNvSpPr/>
          <p:nvPr/>
        </p:nvSpPr>
        <p:spPr>
          <a:xfrm>
            <a:off x="457200" y="274680"/>
            <a:ext cx="57704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1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2" name="TextShape 3"/>
          <p:cNvSpPr txBox="1"/>
          <p:nvPr/>
        </p:nvSpPr>
        <p:spPr>
          <a:xfrm>
            <a:off x="0" y="0"/>
            <a:ext cx="5436096" cy="43837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/>
            <a:r>
              <a:rPr lang="ru-RU" sz="4000" b="1" dirty="0">
                <a:solidFill>
                  <a:srgbClr val="003366"/>
                </a:solidFill>
                <a:latin typeface="Monotype Corsiva" pitchFamily="66" charset="0"/>
              </a:rPr>
              <a:t>Патриотическое воспитание подрастающего поколения всегда являлось одной из важнейших </a:t>
            </a:r>
            <a:r>
              <a:rPr lang="ru-RU" sz="4000" b="1" dirty="0" smtClean="0">
                <a:solidFill>
                  <a:srgbClr val="003366"/>
                </a:solidFill>
                <a:latin typeface="Monotype Corsiva" pitchFamily="66" charset="0"/>
              </a:rPr>
              <a:t>задач, детство </a:t>
            </a:r>
            <a:r>
              <a:rPr lang="ru-RU" sz="4000" b="1" dirty="0">
                <a:solidFill>
                  <a:srgbClr val="003366"/>
                </a:solidFill>
                <a:latin typeface="Monotype Corsiva" pitchFamily="66" charset="0"/>
              </a:rPr>
              <a:t>и юность – самая благодатная пора для привития священного чувства любви к Родине</a:t>
            </a:r>
            <a:endParaRPr sz="4000" dirty="0">
              <a:latin typeface="Monotype Corsiva" pitchFamily="66" charset="0"/>
            </a:endParaRPr>
          </a:p>
          <a:p>
            <a:endParaRPr dirty="0"/>
          </a:p>
        </p:txBody>
      </p:sp>
      <p:pic>
        <p:nvPicPr>
          <p:cNvPr id="6" name="Рисунок 5" descr="11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30218" y="2132856"/>
            <a:ext cx="3913782" cy="4184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CustomShape 1"/>
          <p:cNvSpPr/>
          <p:nvPr/>
        </p:nvSpPr>
        <p:spPr>
          <a:xfrm>
            <a:off x="457200" y="274680"/>
            <a:ext cx="627444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4" name="TextShape 2"/>
          <p:cNvSpPr txBox="1"/>
          <p:nvPr/>
        </p:nvSpPr>
        <p:spPr>
          <a:xfrm>
            <a:off x="0" y="2060848"/>
            <a:ext cx="9189000" cy="3620368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/>
            <a:r>
              <a:rPr lang="ru-RU" sz="4000" b="1" dirty="0">
                <a:solidFill>
                  <a:srgbClr val="003366"/>
                </a:solidFill>
                <a:latin typeface="Monotype Corsiva" pitchFamily="66" charset="0"/>
              </a:rPr>
              <a:t>Сегодня в воспитании патриота, настоящего гражданина — неравнодушного человека, любящего свою страну и способного жертвовать ради неё самым дорогим есть ряд </a:t>
            </a:r>
            <a:r>
              <a:rPr lang="ru-RU" sz="4000" b="1" dirty="0" smtClean="0">
                <a:solidFill>
                  <a:srgbClr val="003366"/>
                </a:solidFill>
                <a:latin typeface="Monotype Corsiva" pitchFamily="66" charset="0"/>
              </a:rPr>
              <a:t>трудностей</a:t>
            </a:r>
            <a:endParaRPr lang="ru-RU" sz="4000" b="1" dirty="0">
              <a:solidFill>
                <a:srgbClr val="003366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extShape 1"/>
          <p:cNvSpPr txBox="1"/>
          <p:nvPr/>
        </p:nvSpPr>
        <p:spPr>
          <a:xfrm>
            <a:off x="0" y="404664"/>
            <a:ext cx="6363944" cy="28184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/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Franklin Gothic Demi" pitchFamily="34" charset="0"/>
              </a:rPr>
              <a:t>Фильмы, переполненные сценами насилия, где рассказывается о беспредельной власти криминальных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Franklin Gothic Demi" pitchFamily="34" charset="0"/>
              </a:rPr>
              <a:t>структур</a:t>
            </a:r>
          </a:p>
          <a:p>
            <a:pPr algn="ctr"/>
            <a:endParaRPr dirty="0"/>
          </a:p>
        </p:txBody>
      </p:sp>
      <p:pic>
        <p:nvPicPr>
          <p:cNvPr id="106" name="Рисунок 105"/>
          <p:cNvPicPr/>
          <p:nvPr/>
        </p:nvPicPr>
        <p:blipFill>
          <a:blip r:embed="rId2" cstate="print"/>
          <a:stretch/>
        </p:blipFill>
        <p:spPr>
          <a:xfrm>
            <a:off x="3491880" y="3429000"/>
            <a:ext cx="5077080" cy="303228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Рисунок 106"/>
          <p:cNvPicPr/>
          <p:nvPr/>
        </p:nvPicPr>
        <p:blipFill>
          <a:blip r:embed="rId2" cstate="print"/>
          <a:stretch/>
        </p:blipFill>
        <p:spPr>
          <a:xfrm>
            <a:off x="360000" y="360000"/>
            <a:ext cx="4392000" cy="33840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8" name="TextShape 1"/>
          <p:cNvSpPr txBox="1"/>
          <p:nvPr/>
        </p:nvSpPr>
        <p:spPr>
          <a:xfrm>
            <a:off x="2232000" y="4320000"/>
            <a:ext cx="6336000" cy="22057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/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Free Times"/>
              </a:rPr>
              <a:t>Газеты, пестрящие материалами похожего содержания</a:t>
            </a:r>
            <a:endParaRPr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Рисунок 108"/>
          <p:cNvPicPr/>
          <p:nvPr/>
        </p:nvPicPr>
        <p:blipFill>
          <a:blip r:embed="rId2" cstate="print"/>
          <a:stretch/>
        </p:blipFill>
        <p:spPr>
          <a:xfrm>
            <a:off x="1691680" y="2348880"/>
            <a:ext cx="5832000" cy="38160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10" name="TextShape 1"/>
          <p:cNvSpPr txBox="1"/>
          <p:nvPr/>
        </p:nvSpPr>
        <p:spPr>
          <a:xfrm>
            <a:off x="38160" y="360000"/>
            <a:ext cx="6118016" cy="34311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/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Free Times"/>
              </a:rPr>
              <a:t>Компьютерные игры, в которых победитель тот, кто более жесток и изворотлив.</a:t>
            </a:r>
            <a:endParaRPr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TextShape 1"/>
          <p:cNvSpPr txBox="1"/>
          <p:nvPr/>
        </p:nvSpPr>
        <p:spPr>
          <a:xfrm>
            <a:off x="0" y="0"/>
            <a:ext cx="6804248" cy="5301208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/>
            <a:r>
              <a:rPr lang="ru-RU" sz="4800" b="1" dirty="0">
                <a:solidFill>
                  <a:srgbClr val="003366"/>
                </a:solidFill>
                <a:latin typeface="Monotype Corsiva" pitchFamily="66" charset="0"/>
              </a:rPr>
              <a:t>Значительное место в процессе формирования в подростках качеств гражданина и патриота занимает курс «Основы безопасности жизнедеятельности»</a:t>
            </a:r>
            <a:r>
              <a:rPr lang="ru-RU" sz="3200" b="1" dirty="0">
                <a:solidFill>
                  <a:srgbClr val="003366"/>
                </a:solidFill>
                <a:latin typeface="Free Times"/>
              </a:rPr>
              <a:t>. </a:t>
            </a:r>
            <a:endParaRPr dirty="0"/>
          </a:p>
          <a:p>
            <a:endParaRPr dirty="0"/>
          </a:p>
        </p:txBody>
      </p:sp>
      <p:pic>
        <p:nvPicPr>
          <p:cNvPr id="3" name="Рисунок 2" descr="index3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0152" y="4653136"/>
            <a:ext cx="2915816" cy="19158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Shape 1"/>
          <p:cNvSpPr txBox="1"/>
          <p:nvPr/>
        </p:nvSpPr>
        <p:spPr>
          <a:xfrm>
            <a:off x="0" y="1588680"/>
            <a:ext cx="8561160" cy="52693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/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Free Times"/>
              </a:rPr>
              <a:t>В национальной доктрине образования в РФ среди основных целей и задач образования первой названо:</a:t>
            </a:r>
            <a:endParaRPr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- </a:t>
            </a:r>
            <a:r>
              <a:rPr lang="ru-RU" sz="4000" b="1" dirty="0">
                <a:solidFill>
                  <a:srgbClr val="FF0000"/>
                </a:solidFill>
                <a:latin typeface="Monotype Corsiva" pitchFamily="66" charset="0"/>
              </a:rPr>
              <a:t>воспитание патриотов России </a:t>
            </a:r>
            <a:r>
              <a:rPr lang="ru-RU" sz="4000" b="1" dirty="0" err="1">
                <a:solidFill>
                  <a:srgbClr val="FF0000"/>
                </a:solidFill>
                <a:latin typeface="Monotype Corsiva" pitchFamily="66" charset="0"/>
              </a:rPr>
              <a:t>гражданско</a:t>
            </a:r>
            <a:r>
              <a:rPr lang="ru-RU" sz="4000" b="1" dirty="0">
                <a:solidFill>
                  <a:srgbClr val="FF0000"/>
                </a:solidFill>
                <a:latin typeface="Monotype Corsiva" pitchFamily="66" charset="0"/>
              </a:rPr>
              <a:t> - правового, демократического, социального государства, уважающих права и свободы личности и обладающих высокой нравственностью.</a:t>
            </a:r>
            <a:endParaRPr sz="4000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extShape 1"/>
          <p:cNvSpPr txBox="1"/>
          <p:nvPr/>
        </p:nvSpPr>
        <p:spPr>
          <a:xfrm>
            <a:off x="0" y="404664"/>
            <a:ext cx="6588224" cy="35409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/>
            <a:r>
              <a:rPr lang="ru-RU" sz="4800" b="1" i="1" dirty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Развивать патриотическое сознание детей, </a:t>
            </a:r>
            <a:r>
              <a:rPr lang="ru-RU" sz="4800" b="1" i="1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необходимо </a:t>
            </a:r>
            <a:r>
              <a:rPr lang="ru-RU" sz="4800" b="1" i="1" dirty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с семьи .</a:t>
            </a:r>
            <a:r>
              <a:rPr lang="ru-RU" sz="4800" b="1" dirty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 </a:t>
            </a:r>
            <a:endParaRPr sz="4800" b="1" dirty="0">
              <a:solidFill>
                <a:schemeClr val="tx2">
                  <a:lumMod val="75000"/>
                </a:schemeClr>
              </a:solidFill>
              <a:latin typeface="Monotype Corsiva" pitchFamily="66" charset="0"/>
            </a:endParaRPr>
          </a:p>
          <a:p>
            <a:pPr algn="ctr"/>
            <a:endParaRPr dirty="0"/>
          </a:p>
        </p:txBody>
      </p:sp>
      <p:pic>
        <p:nvPicPr>
          <p:cNvPr id="3" name="Рисунок 2" descr="images2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6056" y="2564904"/>
            <a:ext cx="4067944" cy="27070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4" name="Рисунок 3" descr="5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321820"/>
            <a:ext cx="4932040" cy="353618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57554" y="3571876"/>
            <a:ext cx="542925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dirty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  <a:hlinkClick r:id="rId2" action="ppaction://hlinkpres?slideindex=1&amp;slidetitle="/>
              </a:rPr>
              <a:t>У</a:t>
            </a:r>
            <a:r>
              <a:rPr lang="ru-RU" sz="48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  <a:hlinkClick r:id="rId2" action="ppaction://hlinkpres?slideindex=1&amp;slidetitle="/>
              </a:rPr>
              <a:t>рок-диспут </a:t>
            </a:r>
            <a:endParaRPr lang="ru-RU" sz="4800" dirty="0" smtClean="0">
              <a:solidFill>
                <a:schemeClr val="tx2">
                  <a:lumMod val="75000"/>
                </a:schemeClr>
              </a:solidFill>
              <a:latin typeface="Monotype Corsiva" pitchFamily="66" charset="0"/>
            </a:endParaRPr>
          </a:p>
          <a:p>
            <a:pPr algn="ctr"/>
            <a:r>
              <a:rPr lang="ru-RU" sz="48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«Патриот современной России: кто он?»</a:t>
            </a:r>
            <a:endParaRPr lang="ru-RU" sz="4800" dirty="0">
              <a:solidFill>
                <a:schemeClr val="tx2">
                  <a:lumMod val="75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3" name="Рисунок 2" descr="index1.jpeg"/>
          <p:cNvPicPr>
            <a:picLocks noChangeAspect="1"/>
          </p:cNvPicPr>
          <p:nvPr/>
        </p:nvPicPr>
        <p:blipFill>
          <a:blip r:embed="rId3" cstate="print"/>
          <a:srcRect l="18523" t="9856" r="21458" b="10016"/>
          <a:stretch>
            <a:fillRect/>
          </a:stretch>
        </p:blipFill>
        <p:spPr>
          <a:xfrm>
            <a:off x="571472" y="4071942"/>
            <a:ext cx="2571768" cy="2571768"/>
          </a:xfrm>
          <a:prstGeom prst="rect">
            <a:avLst/>
          </a:prstGeom>
        </p:spPr>
      </p:pic>
      <p:pic>
        <p:nvPicPr>
          <p:cNvPr id="4" name="Рисунок 3" descr="6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58" y="0"/>
            <a:ext cx="5054759" cy="378619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CustomShape 1"/>
          <p:cNvSpPr/>
          <p:nvPr/>
        </p:nvSpPr>
        <p:spPr>
          <a:xfrm>
            <a:off x="0" y="26064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115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651621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тема «Обеспечение личной безопасности и сохранение здоровья» </a:t>
            </a:r>
          </a:p>
        </p:txBody>
      </p:sp>
      <p:pic>
        <p:nvPicPr>
          <p:cNvPr id="5" name="Рисунок 4" descr="1330711711_alkogoliz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980728"/>
            <a:ext cx="3672408" cy="273315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Рисунок 7" descr="2260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92080" y="1700808"/>
            <a:ext cx="3391547" cy="244827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Рисунок 8" descr="images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3914075"/>
            <a:ext cx="3744416" cy="268467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" name="Рисунок 9" descr="index.jpeg">
            <a:hlinkClick r:id="rId5" action="ppaction://hlinkpres?slideindex=1&amp;slidetitle=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99992" y="4293096"/>
            <a:ext cx="3669779" cy="22376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91880" y="1628800"/>
            <a:ext cx="565212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Неоценимый вклад в развитие нашей страны может внести только   человек, который   ставит интересы общества и нации   выше своих собственных. А не это ли качества настоящего гражданина?!</a:t>
            </a:r>
          </a:p>
        </p:txBody>
      </p:sp>
      <p:pic>
        <p:nvPicPr>
          <p:cNvPr id="3" name="Рисунок 2" descr="311531_origin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708122" cy="47952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260648"/>
            <a:ext cx="69127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тема «Репродуктивное здоровье, как составляющая часть здоровья человека и общества»</a:t>
            </a:r>
            <a:endParaRPr lang="ru-RU" sz="3200" dirty="0">
              <a:solidFill>
                <a:schemeClr val="tx2">
                  <a:lumMod val="75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6" name="Рисунок 5" descr="-91BDA475-CEE5-46A9-A5C5-CD34CD45A4C6-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1844824"/>
            <a:ext cx="6228184" cy="46711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548680"/>
            <a:ext cx="5688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Раздел «Чрезвычайные ситуации»</a:t>
            </a:r>
          </a:p>
        </p:txBody>
      </p:sp>
      <p:pic>
        <p:nvPicPr>
          <p:cNvPr id="4" name="Рисунок 3" descr="f9c9783cc8ec04aa9e86c6322743c4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844824"/>
            <a:ext cx="6768752" cy="45117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ndex4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6653291" cy="3633047"/>
          </a:xfrm>
          <a:prstGeom prst="rect">
            <a:avLst/>
          </a:prstGeom>
        </p:spPr>
      </p:pic>
      <p:pic>
        <p:nvPicPr>
          <p:cNvPr id="3" name="Рисунок 2" descr="index5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2040" y="3699030"/>
            <a:ext cx="4211960" cy="31589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0"/>
            <a:ext cx="56973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В разделе «Основы военной службы»</a:t>
            </a:r>
          </a:p>
        </p:txBody>
      </p:sp>
      <p:pic>
        <p:nvPicPr>
          <p:cNvPr id="3" name="Рисунок 2" descr="calend11_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35696" y="764704"/>
            <a:ext cx="3672408" cy="27543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08104" y="3356992"/>
            <a:ext cx="3347864" cy="28836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717712334.jpg"/>
          <p:cNvPicPr>
            <a:picLocks noChangeAspect="1"/>
          </p:cNvPicPr>
          <p:nvPr/>
        </p:nvPicPr>
        <p:blipFill>
          <a:blip r:embed="rId4" cstate="print"/>
          <a:srcRect l="7476" r="7476"/>
          <a:stretch>
            <a:fillRect/>
          </a:stretch>
        </p:blipFill>
        <p:spPr>
          <a:xfrm>
            <a:off x="251520" y="3573016"/>
            <a:ext cx="4248472" cy="28306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ndex9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61356"/>
            <a:ext cx="5000628" cy="37649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Рисунок 2" descr="voinskaya_prisyag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3134696"/>
            <a:ext cx="4427983" cy="37233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https://ds02.infourok.ru/uploads/ex/0783/0004aeea-eb3719db/1/img5.jpg"/>
          <p:cNvPicPr>
            <a:picLocks noChangeAspect="1" noChangeArrowheads="1"/>
          </p:cNvPicPr>
          <p:nvPr/>
        </p:nvPicPr>
        <p:blipFill>
          <a:blip r:embed="rId2"/>
          <a:srcRect l="7705" t="10274" r="47988" b="12671"/>
          <a:stretch>
            <a:fillRect/>
          </a:stretch>
        </p:blipFill>
        <p:spPr bwMode="auto">
          <a:xfrm>
            <a:off x="5429256" y="2285992"/>
            <a:ext cx="3071834" cy="4006740"/>
          </a:xfrm>
          <a:prstGeom prst="rect">
            <a:avLst/>
          </a:prstGeom>
          <a:noFill/>
        </p:spPr>
      </p:pic>
      <p:pic>
        <p:nvPicPr>
          <p:cNvPr id="53252" name="Picture 4" descr="http://sibrkvvmvd.ru/sites/default/files/imagecache/gallery_assist-default-preview-550/gallery_assist/3/gallery_assist952/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214290"/>
            <a:ext cx="3900548" cy="2928958"/>
          </a:xfrm>
          <a:prstGeom prst="rect">
            <a:avLst/>
          </a:prstGeom>
          <a:noFill/>
        </p:spPr>
      </p:pic>
      <p:pic>
        <p:nvPicPr>
          <p:cNvPr id="53254" name="Picture 6" descr="http://shkola-rf.narod.ru/images/nvp/nvp1-c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3279427"/>
            <a:ext cx="4214842" cy="32928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AutoShape 5" descr="https://ds04.infourok.ru/uploads/ex/0255/0008ef7c-7838fddd/1/img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1" name="AutoShape 7" descr="https://ds04.infourok.ru/uploads/ex/0255/0008ef7c-7838fddd/1/img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3" name="Picture 9" descr="http://3.bp.blogspot.com/-YUw9qcJNEJY/UXzeJ5YQPmI/AAAAAAAAAXs/zwnalbClGtU/s1600/gos.jpg">
            <a:hlinkClick r:id="rId2" action="ppaction://hlinkpres?slideindex=1&amp;slidetitle=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74582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lide_3.jpg">
            <a:hlinkClick r:id="rId2" action="ppaction://hlinkpres?slideindex=1&amp;slidetitle=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http://www.maam.ru/upload/blogs/detsad-40045-1430327576.jpg">
            <a:hlinkClick r:id="rId2" action="ppaction://hlinkpres?slideindex=1&amp;slidetitle="/>
          </p:cNvPr>
          <p:cNvPicPr>
            <a:picLocks noChangeAspect="1" noChangeArrowheads="1"/>
          </p:cNvPicPr>
          <p:nvPr/>
        </p:nvPicPr>
        <p:blipFill>
          <a:blip r:embed="rId3"/>
          <a:srcRect l="3258" t="5797" b="4348"/>
          <a:stretch>
            <a:fillRect/>
          </a:stretch>
        </p:blipFill>
        <p:spPr bwMode="auto">
          <a:xfrm>
            <a:off x="1071538" y="1785926"/>
            <a:ext cx="6858048" cy="4774553"/>
          </a:xfrm>
          <a:prstGeom prst="rect">
            <a:avLst/>
          </a:prstGeom>
          <a:noFill/>
        </p:spPr>
      </p:pic>
      <p:sp>
        <p:nvSpPr>
          <p:cNvPr id="54276" name="AutoShape 4" descr="https://i.pinimg.com/736x/7c/9b/68/7c9b68711816124b20cdaa322a05ea5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4278" name="AutoShape 6" descr="https://i.pinimg.com/736x/7c/9b/68/7c9b68711816124b20cdaa322a05ea5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4280" name="AutoShape 8" descr="https://i.pinimg.com/736x/7c/9b/68/7c9b68711816124b20cdaa322a05ea5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67544" y="620688"/>
            <a:ext cx="4818836" cy="593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Газеты ко Дню Победы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04664"/>
            <a:ext cx="603041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тема “Как стать офицером Российской армии” </a:t>
            </a:r>
          </a:p>
        </p:txBody>
      </p:sp>
      <p:pic>
        <p:nvPicPr>
          <p:cNvPr id="3" name="Рисунок 2" descr="хохряков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1628800"/>
            <a:ext cx="3019425" cy="4714875"/>
          </a:xfrm>
          <a:prstGeom prst="rect">
            <a:avLst/>
          </a:prstGeom>
        </p:spPr>
      </p:pic>
      <p:pic>
        <p:nvPicPr>
          <p:cNvPr id="4" name="Рисунок 3" descr="звезды.png">
            <a:hlinkClick r:id="rId3" action="ppaction://hlinkpres?slideindex=1&amp;slidetitle=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4048" y="2420888"/>
            <a:ext cx="3522828" cy="33843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620688"/>
            <a:ext cx="61926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Внеклассное мероприятие</a:t>
            </a:r>
          </a:p>
          <a:p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  «Война в песнях В.С. Высоцкого»</a:t>
            </a:r>
          </a:p>
        </p:txBody>
      </p:sp>
      <p:sp>
        <p:nvSpPr>
          <p:cNvPr id="1026" name="AutoShape 2" descr="https://im0-tub-ru.yandex.net/i?id=9ce7aa65791ac3df40317cadd38ccecf-l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http://pbs.twimg.com/media/C3B6BEFXUAArnfO.jpg">
            <a:hlinkClick r:id="rId2" action="ppaction://hlinkpres?slideindex=1&amp;slidetitle=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EDF1F0"/>
              </a:clrFrom>
              <a:clrTo>
                <a:srgbClr val="EDF1F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1857364"/>
            <a:ext cx="6450777" cy="43005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620688"/>
            <a:ext cx="61926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тема «Основы медицинских знаний» </a:t>
            </a:r>
          </a:p>
        </p:txBody>
      </p:sp>
      <p:pic>
        <p:nvPicPr>
          <p:cNvPr id="5" name="Рисунок 4" descr="9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2071678"/>
            <a:ext cx="6510437" cy="4608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76672"/>
            <a:ext cx="655272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Если уничтожается народ, но сохраняется история и этническая культура— народ будет существовать, но если погибает его история и культура, то автоматически стирается с лица Земли и этот народ.</a:t>
            </a:r>
          </a:p>
        </p:txBody>
      </p:sp>
      <p:pic>
        <p:nvPicPr>
          <p:cNvPr id="3" name="Рисунок 2" descr="1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7" y="3861048"/>
            <a:ext cx="4700079" cy="2699370"/>
          </a:xfrm>
          <a:prstGeom prst="rect">
            <a:avLst/>
          </a:prstGeom>
        </p:spPr>
      </p:pic>
      <p:pic>
        <p:nvPicPr>
          <p:cNvPr id="4" name="Рисунок 3" descr="2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0072" y="3862160"/>
            <a:ext cx="3619103" cy="27108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79912" y="2996952"/>
            <a:ext cx="53640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« только корнями живы ветви»</a:t>
            </a:r>
          </a:p>
        </p:txBody>
      </p:sp>
      <p:pic>
        <p:nvPicPr>
          <p:cNvPr id="3" name="Рисунок 2" descr="6b561fe960701fbabeb75be8d690f771.jpg"/>
          <p:cNvPicPr>
            <a:picLocks noChangeAspect="1"/>
          </p:cNvPicPr>
          <p:nvPr/>
        </p:nvPicPr>
        <p:blipFill>
          <a:blip r:embed="rId2" cstate="print"/>
          <a:srcRect r="27799"/>
          <a:stretch>
            <a:fillRect/>
          </a:stretch>
        </p:blipFill>
        <p:spPr>
          <a:xfrm>
            <a:off x="0" y="0"/>
            <a:ext cx="3672408" cy="64293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7643834" cy="26431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hlinkClick r:id="rId2" action="ppaction://hlinkfile"/>
              </a:rPr>
              <a:t>Спасибо за внимание!</a:t>
            </a:r>
            <a:endParaRPr lang="ru-RU" sz="5400" b="1" cap="all" spc="0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 algn="ctr"/>
            <a:endParaRPr lang="ru-RU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1026" name="Picture 2" descr="http://viki.rdf.ru/media/upload/preview/ros.jpg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290" y="2140143"/>
            <a:ext cx="6286544" cy="47178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CustomShape 1"/>
          <p:cNvSpPr/>
          <p:nvPr/>
        </p:nvSpPr>
        <p:spPr>
          <a:xfrm>
            <a:off x="285720" y="1412776"/>
            <a:ext cx="8858280" cy="387361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/>
            <a:r>
              <a:rPr lang="ru-RU" sz="3600" b="1" strike="noStrike" dirty="0">
                <a:solidFill>
                  <a:srgbClr val="002060"/>
                </a:solidFill>
                <a:latin typeface="Calibri"/>
              </a:rPr>
              <a:t>«Практический опыт гражданско-патриотического воспитания  </a:t>
            </a:r>
            <a:r>
              <a:rPr lang="ru-RU" sz="3600" b="1" strike="noStrike" dirty="0" smtClean="0">
                <a:solidFill>
                  <a:srgbClr val="002060"/>
                </a:solidFill>
                <a:latin typeface="Calibri"/>
              </a:rPr>
              <a:t> студентов</a:t>
            </a:r>
            <a:endParaRPr sz="3600" dirty="0"/>
          </a:p>
          <a:p>
            <a:pPr algn="ctr"/>
            <a:r>
              <a:rPr lang="ru-RU" sz="3600" b="1" strike="noStrike" dirty="0">
                <a:solidFill>
                  <a:srgbClr val="002060"/>
                </a:solidFill>
                <a:latin typeface="Calibri"/>
              </a:rPr>
              <a:t>на уроках </a:t>
            </a:r>
            <a:r>
              <a:rPr lang="ru-RU" sz="3600" b="1" strike="noStrike" dirty="0" smtClean="0">
                <a:solidFill>
                  <a:srgbClr val="002060"/>
                </a:solidFill>
                <a:latin typeface="Calibri"/>
              </a:rPr>
              <a:t>ОБЖ и во внеурочной деятельности</a:t>
            </a:r>
            <a:r>
              <a:rPr lang="ru-RU" sz="4400" strike="noStrike" dirty="0">
                <a:solidFill>
                  <a:srgbClr val="002060"/>
                </a:solidFill>
                <a:latin typeface="Calibri"/>
              </a:rPr>
              <a:t> </a:t>
            </a:r>
            <a:endParaRPr dirty="0"/>
          </a:p>
        </p:txBody>
      </p:sp>
      <p:sp>
        <p:nvSpPr>
          <p:cNvPr id="99" name="CustomShape 2"/>
          <p:cNvSpPr/>
          <p:nvPr/>
        </p:nvSpPr>
        <p:spPr>
          <a:xfrm>
            <a:off x="1142976" y="5072074"/>
            <a:ext cx="6588240" cy="139154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/>
            <a:r>
              <a:rPr lang="ru-RU" sz="2800" b="1" strike="noStrike" dirty="0">
                <a:solidFill>
                  <a:srgbClr val="004586"/>
                </a:solidFill>
                <a:latin typeface="Segoe Script" pitchFamily="34" charset="0"/>
                <a:cs typeface="Aharoni" pitchFamily="2" charset="-79"/>
              </a:rPr>
              <a:t>Автор: Савенкова Е.П. </a:t>
            </a:r>
            <a:endParaRPr sz="2800" dirty="0">
              <a:latin typeface="Aharoni" pitchFamily="2" charset="-79"/>
              <a:cs typeface="Aharoni" pitchFamily="2" charset="-79"/>
            </a:endParaRPr>
          </a:p>
          <a:p>
            <a:pPr algn="ctr">
              <a:lnSpc>
                <a:spcPct val="93000"/>
              </a:lnSpc>
            </a:pPr>
            <a:r>
              <a:rPr lang="ru-RU" sz="2800" b="1" strike="noStrike" dirty="0">
                <a:solidFill>
                  <a:srgbClr val="004586"/>
                </a:solidFill>
                <a:latin typeface="Segoe Script" pitchFamily="34" charset="0"/>
                <a:cs typeface="Aharoni" pitchFamily="2" charset="-79"/>
              </a:rPr>
              <a:t>преподаватель ОБЖ </a:t>
            </a:r>
            <a:r>
              <a:rPr lang="ru-RU" sz="2800" b="1" strike="noStrike" dirty="0" err="1">
                <a:solidFill>
                  <a:srgbClr val="004586"/>
                </a:solidFill>
                <a:latin typeface="Segoe Script" pitchFamily="34" charset="0"/>
                <a:cs typeface="Aharoni" pitchFamily="2" charset="-79"/>
              </a:rPr>
              <a:t>ЧТПиГХ</a:t>
            </a:r>
            <a:r>
              <a:rPr lang="ru-RU" sz="2800" b="1" strike="noStrike" dirty="0">
                <a:solidFill>
                  <a:srgbClr val="004586"/>
                </a:solidFill>
                <a:latin typeface="Segoe Script" pitchFamily="34" charset="0"/>
                <a:cs typeface="Aharoni" pitchFamily="2" charset="-79"/>
              </a:rPr>
              <a:t> им. Я.П. Осадчего</a:t>
            </a:r>
            <a:endParaRPr sz="2800" dirty="0"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1644</TotalTime>
  <Words>345</Words>
  <Application>Microsoft Office PowerPoint</Application>
  <PresentationFormat>Экран (4:3)</PresentationFormat>
  <Paragraphs>32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28</vt:i4>
      </vt:variant>
    </vt:vector>
  </HeadingPairs>
  <TitlesOfParts>
    <vt:vector size="39" baseType="lpstr">
      <vt:lpstr>Aharoni</vt:lpstr>
      <vt:lpstr>Arial</vt:lpstr>
      <vt:lpstr>Calibri</vt:lpstr>
      <vt:lpstr>DejaVu Sans</vt:lpstr>
      <vt:lpstr>Franklin Gothic Demi</vt:lpstr>
      <vt:lpstr>Free Times</vt:lpstr>
      <vt:lpstr>Monotype Corsiva</vt:lpstr>
      <vt:lpstr>Segoe Script</vt:lpstr>
      <vt:lpstr>StarSymbol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savenkova_ep</dc:creator>
  <cp:lastModifiedBy>Учитель ЧТПиГХ</cp:lastModifiedBy>
  <cp:revision>43</cp:revision>
  <dcterms:modified xsi:type="dcterms:W3CDTF">2023-06-28T05:08:59Z</dcterms:modified>
</cp:coreProperties>
</file>