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74" r:id="rId2"/>
    <p:sldId id="280" r:id="rId3"/>
    <p:sldId id="276" r:id="rId4"/>
    <p:sldId id="281" r:id="rId5"/>
    <p:sldId id="258" r:id="rId6"/>
    <p:sldId id="277" r:id="rId7"/>
    <p:sldId id="267" r:id="rId8"/>
    <p:sldId id="297" r:id="rId9"/>
    <p:sldId id="287" r:id="rId10"/>
    <p:sldId id="283" r:id="rId11"/>
    <p:sldId id="291" r:id="rId12"/>
    <p:sldId id="300" r:id="rId13"/>
    <p:sldId id="294" r:id="rId14"/>
    <p:sldId id="293" r:id="rId15"/>
    <p:sldId id="295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702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37D8BA-B1D1-44CA-8BA2-35F8C8B6DE44}" type="datetimeFigureOut">
              <a:rPr lang="ru-RU"/>
              <a:pPr>
                <a:defRPr/>
              </a:pPr>
              <a:t>19.09.2023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B0A3F7-442E-43D8-891D-7AA94A9114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81713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D98E1F-33B0-4C97-B554-882E4C928117}" type="datetimeFigureOut">
              <a:rPr lang="ru-RU"/>
              <a:pPr>
                <a:defRPr/>
              </a:pPr>
              <a:t>19.09.2023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EBA93A-C036-4F31-A894-9C99C5189B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5942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068D5B-0B46-4CCD-9C4F-A45C12D500AA}" type="datetimeFigureOut">
              <a:rPr lang="ru-RU"/>
              <a:pPr>
                <a:defRPr/>
              </a:pPr>
              <a:t>19.09.2023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E5F3F6-EB39-43DA-A588-53127F394C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32899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3A2772-F79A-4D0B-9993-D1012C8B02B1}" type="datetimeFigureOut">
              <a:rPr lang="ru-RU"/>
              <a:pPr>
                <a:defRPr/>
              </a:pPr>
              <a:t>19.09.2023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8475ED-2DE7-42DE-AAF2-443A2D0645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9211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F649AF-D71F-44AD-BB13-540A1B9C4780}" type="datetimeFigureOut">
              <a:rPr lang="ru-RU"/>
              <a:pPr>
                <a:defRPr/>
              </a:pPr>
              <a:t>19.09.2023</a:t>
            </a:fld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7BDBC8-7AD3-40E2-9021-B9E9A651BC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5272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AD657C-1F59-4192-A105-97479B7D3033}" type="datetimeFigureOut">
              <a:rPr lang="ru-RU"/>
              <a:pPr>
                <a:defRPr/>
              </a:pPr>
              <a:t>19.09.2023</a:t>
            </a:fld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3F9954-14E3-41DA-BD88-80FEC66C8B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8278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39928F-E622-4E94-86DE-6B3F686E9427}" type="datetimeFigureOut">
              <a:rPr lang="ru-RU"/>
              <a:pPr>
                <a:defRPr/>
              </a:pPr>
              <a:t>19.09.2023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DD5425-8785-4291-961B-B33BB393E70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73273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AA1007-1BF5-4855-B0BE-19D4FAEF8550}" type="datetimeFigureOut">
              <a:rPr lang="ru-RU"/>
              <a:pPr>
                <a:defRPr/>
              </a:pPr>
              <a:t>19.09.2023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49D949-0356-4ED7-A5FF-3C55D411BC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7833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31037C-0655-456D-9AB5-172584C88570}" type="datetimeFigureOut">
              <a:rPr lang="ru-RU"/>
              <a:pPr>
                <a:defRPr/>
              </a:pPr>
              <a:t>19.09.2023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8FF71A-FB7E-434C-A0AB-3912A0769C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61026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FA2EFB-B61A-4EF9-A70B-6CD3441EF586}" type="datetimeFigureOut">
              <a:rPr lang="ru-RU"/>
              <a:pPr>
                <a:defRPr/>
              </a:pPr>
              <a:t>19.09.2023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677C23-F101-4544-9EB5-3D8ACE69B8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7344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69310A-BCCA-4882-AE04-D3BB8277D4B6}" type="datetimeFigureOut">
              <a:rPr lang="ru-RU"/>
              <a:pPr>
                <a:defRPr/>
              </a:pPr>
              <a:t>19.09.2023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74EF26-E0AC-41F2-8FBB-F4E9ACD0C4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9113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27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CE33778-B1ED-4A7F-B2B6-F865C80A657D}" type="datetimeFigureOut">
              <a:rPr lang="ru-RU"/>
              <a:pPr>
                <a:defRPr/>
              </a:pPr>
              <a:t>19.09.2023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93BC7C3-374A-4B6B-AC21-84F76BFB2D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67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https://avatars.mds.yandex.net/i?id=770daf8bcb7e03131956bc083dbd355e_l-9102364-images-thumbs&amp;n=1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8640960" cy="62404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410244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500098" y="357166"/>
            <a:ext cx="10329906" cy="4797436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dirty="0" smtClean="0">
                <a:solidFill>
                  <a:srgbClr val="FF0000"/>
                </a:solidFill>
                <a:latin typeface="Arial Black" pitchFamily="34" charset="0"/>
              </a:rPr>
              <a:t>И там и здесь между рядами</a:t>
            </a:r>
            <a:br>
              <a:rPr lang="ru-RU" sz="3600" dirty="0" smtClean="0">
                <a:solidFill>
                  <a:srgbClr val="FF0000"/>
                </a:solidFill>
                <a:latin typeface="Arial Black" pitchFamily="34" charset="0"/>
              </a:rPr>
            </a:br>
            <a:r>
              <a:rPr lang="ru-RU" sz="3600" dirty="0" smtClean="0">
                <a:solidFill>
                  <a:srgbClr val="FF0000"/>
                </a:solidFill>
                <a:latin typeface="Arial Black" pitchFamily="34" charset="0"/>
              </a:rPr>
              <a:t>Звучит один и тот же глас:</a:t>
            </a:r>
            <a:br>
              <a:rPr lang="ru-RU" sz="3600" dirty="0" smtClean="0">
                <a:solidFill>
                  <a:srgbClr val="FF0000"/>
                </a:solidFill>
                <a:latin typeface="Arial Black" pitchFamily="34" charset="0"/>
              </a:rPr>
            </a:br>
            <a:r>
              <a:rPr lang="ru-RU" sz="3600" dirty="0" smtClean="0">
                <a:solidFill>
                  <a:srgbClr val="FF0000"/>
                </a:solidFill>
                <a:latin typeface="Arial Black" pitchFamily="34" charset="0"/>
              </a:rPr>
              <a:t>«Кто не за нас — тот против нас.</a:t>
            </a:r>
            <a:br>
              <a:rPr lang="ru-RU" sz="3600" dirty="0" smtClean="0">
                <a:solidFill>
                  <a:srgbClr val="FF0000"/>
                </a:solidFill>
                <a:latin typeface="Arial Black" pitchFamily="34" charset="0"/>
              </a:rPr>
            </a:br>
            <a:r>
              <a:rPr lang="ru-RU" sz="3600" dirty="0" smtClean="0">
                <a:solidFill>
                  <a:srgbClr val="FF0000"/>
                </a:solidFill>
                <a:latin typeface="Arial Black" pitchFamily="34" charset="0"/>
              </a:rPr>
              <a:t>Нет безразличных: правда с нами».</a:t>
            </a:r>
            <a:br>
              <a:rPr lang="ru-RU" sz="3600" dirty="0" smtClean="0">
                <a:solidFill>
                  <a:srgbClr val="FF0000"/>
                </a:solidFill>
                <a:latin typeface="Arial Black" pitchFamily="34" charset="0"/>
              </a:rPr>
            </a:br>
            <a:r>
              <a:rPr lang="ru-RU" sz="3600" dirty="0" smtClean="0">
                <a:solidFill>
                  <a:srgbClr val="FF0000"/>
                </a:solidFill>
                <a:latin typeface="Arial Black" pitchFamily="34" charset="0"/>
              </a:rPr>
              <a:t>А я стою один меж них</a:t>
            </a:r>
            <a:br>
              <a:rPr lang="ru-RU" sz="3600" dirty="0" smtClean="0">
                <a:solidFill>
                  <a:srgbClr val="FF0000"/>
                </a:solidFill>
                <a:latin typeface="Arial Black" pitchFamily="34" charset="0"/>
              </a:rPr>
            </a:br>
            <a:r>
              <a:rPr lang="ru-RU" sz="3600" dirty="0" smtClean="0">
                <a:solidFill>
                  <a:srgbClr val="FF0000"/>
                </a:solidFill>
                <a:latin typeface="Arial Black" pitchFamily="34" charset="0"/>
              </a:rPr>
              <a:t>В ревущем пламени и дыме</a:t>
            </a:r>
            <a:br>
              <a:rPr lang="ru-RU" sz="3600" dirty="0" smtClean="0">
                <a:solidFill>
                  <a:srgbClr val="FF0000"/>
                </a:solidFill>
                <a:latin typeface="Arial Black" pitchFamily="34" charset="0"/>
              </a:rPr>
            </a:br>
            <a:r>
              <a:rPr lang="ru-RU" sz="3600" dirty="0" smtClean="0">
                <a:solidFill>
                  <a:srgbClr val="FF0000"/>
                </a:solidFill>
                <a:latin typeface="Arial Black" pitchFamily="34" charset="0"/>
              </a:rPr>
              <a:t>И всеми силами своими</a:t>
            </a:r>
            <a:br>
              <a:rPr lang="ru-RU" sz="3600" dirty="0" smtClean="0">
                <a:solidFill>
                  <a:srgbClr val="FF0000"/>
                </a:solidFill>
                <a:latin typeface="Arial Black" pitchFamily="34" charset="0"/>
              </a:rPr>
            </a:br>
            <a:r>
              <a:rPr lang="ru-RU" sz="3600" dirty="0" smtClean="0">
                <a:solidFill>
                  <a:srgbClr val="FF0000"/>
                </a:solidFill>
                <a:latin typeface="Arial Black" pitchFamily="34" charset="0"/>
              </a:rPr>
              <a:t>Молюсь за тех и за других</a:t>
            </a:r>
            <a:r>
              <a:rPr lang="ru-RU" sz="3600" dirty="0" smtClean="0"/>
              <a:t>.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099" name="Содержимое 2"/>
          <p:cNvSpPr>
            <a:spLocks noGrp="1"/>
          </p:cNvSpPr>
          <p:nvPr>
            <p:ph idx="1"/>
          </p:nvPr>
        </p:nvSpPr>
        <p:spPr>
          <a:xfrm>
            <a:off x="3214688" y="5143500"/>
            <a:ext cx="8258175" cy="1808163"/>
          </a:xfrm>
        </p:spPr>
        <p:txBody>
          <a:bodyPr/>
          <a:lstStyle/>
          <a:p>
            <a:pPr eaLnBrk="1" fontAlgn="t" hangingPunct="1">
              <a:buFont typeface="Wingdings 2" pitchFamily="18" charset="2"/>
              <a:buNone/>
            </a:pPr>
            <a:r>
              <a:rPr lang="ru-RU" altLang="ru-RU" sz="3200" b="1" i="1" dirty="0" smtClean="0">
                <a:solidFill>
                  <a:srgbClr val="FFFF00"/>
                </a:solidFill>
                <a:latin typeface="Arial Black" pitchFamily="34" charset="0"/>
              </a:rPr>
              <a:t>Максимилиан Волошин</a:t>
            </a:r>
          </a:p>
        </p:txBody>
      </p:sp>
    </p:spTree>
    <p:extLst>
      <p:ext uri="{BB962C8B-B14F-4D97-AF65-F5344CB8AC3E}">
        <p14:creationId xmlns:p14="http://schemas.microsoft.com/office/powerpoint/2010/main" val="346595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00100" y="214290"/>
            <a:ext cx="7215238" cy="1042982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dirty="0">
                <a:solidFill>
                  <a:srgbClr val="FF0000"/>
                </a:solidFill>
                <a:effectLst/>
                <a:latin typeface="Arial Black" pitchFamily="34" charset="0"/>
              </a:rPr>
              <a:t>Михаил</a:t>
            </a:r>
            <a:r>
              <a:rPr lang="ru-RU" sz="4000" dirty="0">
                <a:solidFill>
                  <a:srgbClr val="FF0000"/>
                </a:solidFill>
                <a:effectLst/>
                <a:latin typeface="Arial Black" pitchFamily="34" charset="0"/>
              </a:rPr>
              <a:t> </a:t>
            </a:r>
            <a:r>
              <a:rPr lang="ru-RU" sz="3200" dirty="0" smtClean="0">
                <a:solidFill>
                  <a:srgbClr val="FF0000"/>
                </a:solidFill>
                <a:effectLst/>
                <a:latin typeface="Arial Black" pitchFamily="34" charset="0"/>
              </a:rPr>
              <a:t>Александрович </a:t>
            </a:r>
            <a:r>
              <a:rPr lang="ru-RU" sz="3200" dirty="0" smtClean="0">
                <a:solidFill>
                  <a:srgbClr val="FF0000"/>
                </a:solidFill>
                <a:latin typeface="Arial Black" pitchFamily="34" charset="0"/>
              </a:rPr>
              <a:t>Шолохов</a:t>
            </a:r>
            <a:endParaRPr lang="ru-RU" sz="32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307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5572125"/>
            <a:ext cx="8352928" cy="1752600"/>
          </a:xfrm>
        </p:spPr>
        <p:txBody>
          <a:bodyPr/>
          <a:lstStyle/>
          <a:p>
            <a:pPr eaLnBrk="1" hangingPunct="1"/>
            <a:r>
              <a:rPr lang="ru-RU" altLang="ru-RU" sz="4000" dirty="0" smtClean="0">
                <a:solidFill>
                  <a:srgbClr val="FF0000"/>
                </a:solidFill>
                <a:latin typeface="Arial Black" pitchFamily="34" charset="0"/>
              </a:rPr>
              <a:t>Рассказ</a:t>
            </a:r>
            <a:r>
              <a:rPr lang="ru-RU" sz="4000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ru-RU" sz="4000" dirty="0">
                <a:solidFill>
                  <a:srgbClr val="FF0000"/>
                </a:solidFill>
                <a:latin typeface="Arial Black" pitchFamily="34" charset="0"/>
              </a:rPr>
              <a:t>«Чужая кровь».</a:t>
            </a:r>
            <a:r>
              <a:rPr lang="ru-RU" altLang="ru-RU" sz="4000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</a:p>
        </p:txBody>
      </p:sp>
      <p:pic>
        <p:nvPicPr>
          <p:cNvPr id="3076" name="Picture 3" descr="C:\Users\1111\Desktop\Портфолио Канунниковой И. Ф\ОТКРЫТЫЙ УРОК 2021 ДОНСКИЕ РАССКАЗЫ\Mihail Sholohov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55776" y="1357313"/>
            <a:ext cx="4176464" cy="409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2060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https://avatars.mds.yandex.net/i?id=fdc5550a60e4c045c8d9104ac835b79e_l-5086971-images-thumbs&amp;n=1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424936" cy="57606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265420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1071546"/>
            <a:ext cx="82296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dirty="0">
                <a:solidFill>
                  <a:srgbClr val="FF0000"/>
                </a:solidFill>
                <a:effectLst/>
                <a:latin typeface="Arial Black" pitchFamily="34" charset="0"/>
              </a:rPr>
              <a:t>Авторская позиция в рассказе </a:t>
            </a:r>
            <a:r>
              <a:rPr lang="ru-RU" sz="3600" dirty="0" smtClean="0">
                <a:solidFill>
                  <a:srgbClr val="FF0000"/>
                </a:solidFill>
                <a:effectLst/>
                <a:latin typeface="Arial Black" pitchFamily="34" charset="0"/>
              </a:rPr>
              <a:t/>
            </a:r>
            <a:br>
              <a:rPr lang="ru-RU" sz="3600" dirty="0" smtClean="0">
                <a:solidFill>
                  <a:srgbClr val="FF0000"/>
                </a:solidFill>
                <a:effectLst/>
                <a:latin typeface="Arial Black" pitchFamily="34" charset="0"/>
              </a:rPr>
            </a:br>
            <a:r>
              <a:rPr lang="ru-RU" sz="3600" dirty="0" smtClean="0">
                <a:solidFill>
                  <a:srgbClr val="FF0000"/>
                </a:solidFill>
                <a:effectLst/>
                <a:latin typeface="Arial Black" pitchFamily="34" charset="0"/>
              </a:rPr>
              <a:t>М</a:t>
            </a:r>
            <a:r>
              <a:rPr lang="ru-RU" sz="3600" dirty="0">
                <a:solidFill>
                  <a:srgbClr val="FF0000"/>
                </a:solidFill>
                <a:effectLst/>
                <a:latin typeface="Arial Black" pitchFamily="34" charset="0"/>
              </a:rPr>
              <a:t>. А. </a:t>
            </a:r>
            <a:r>
              <a:rPr lang="ru-RU" sz="3600" dirty="0" smtClean="0">
                <a:solidFill>
                  <a:srgbClr val="FF0000"/>
                </a:solidFill>
                <a:effectLst/>
                <a:latin typeface="Arial Black" pitchFamily="34" charset="0"/>
              </a:rPr>
              <a:t>Шолохова </a:t>
            </a:r>
            <a:r>
              <a:rPr lang="ru-RU" sz="3600" dirty="0">
                <a:solidFill>
                  <a:srgbClr val="FF0000"/>
                </a:solidFill>
                <a:effectLst/>
                <a:latin typeface="Arial Black" pitchFamily="34" charset="0"/>
              </a:rPr>
              <a:t>«Чужая кровь</a:t>
            </a:r>
            <a:r>
              <a:rPr lang="ru-RU" sz="3600" dirty="0" smtClean="0">
                <a:solidFill>
                  <a:srgbClr val="FF0000"/>
                </a:solidFill>
                <a:effectLst/>
                <a:latin typeface="Arial Black" pitchFamily="34" charset="0"/>
              </a:rPr>
              <a:t>».</a:t>
            </a:r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r>
              <a:rPr lang="ru-RU" sz="3100" dirty="0">
                <a:solidFill>
                  <a:srgbClr val="00B0F0"/>
                </a:solidFill>
                <a:effectLst/>
                <a:latin typeface="Arial Black" pitchFamily="34" charset="0"/>
              </a:rPr>
              <a:t>(</a:t>
            </a:r>
            <a:r>
              <a:rPr lang="ru-RU" sz="3100" dirty="0" smtClean="0">
                <a:solidFill>
                  <a:srgbClr val="00B0F0"/>
                </a:solidFill>
                <a:latin typeface="Arial Black" pitchFamily="34" charset="0"/>
              </a:rPr>
              <a:t>запишите в </a:t>
            </a:r>
            <a:r>
              <a:rPr lang="ru-RU" sz="3100" dirty="0" smtClean="0">
                <a:solidFill>
                  <a:srgbClr val="00B0F0"/>
                </a:solidFill>
                <a:latin typeface="Arial Black" pitchFamily="34" charset="0"/>
              </a:rPr>
              <a:t>ТЕТРАДЬ</a:t>
            </a:r>
            <a:r>
              <a:rPr lang="ru-RU" sz="3100" dirty="0" smtClean="0">
                <a:solidFill>
                  <a:srgbClr val="00B0F0"/>
                </a:solidFill>
                <a:latin typeface="Arial Black" pitchFamily="34" charset="0"/>
              </a:rPr>
              <a:t>).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3600" dirty="0" smtClean="0">
                <a:solidFill>
                  <a:srgbClr val="FF0000"/>
                </a:solidFill>
                <a:latin typeface="Arial Black" pitchFamily="34" charset="0"/>
              </a:rPr>
              <a:t>Цели урока 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5123" name="Содержимое 2"/>
          <p:cNvSpPr>
            <a:spLocks noGrp="1"/>
          </p:cNvSpPr>
          <p:nvPr>
            <p:ph idx="1"/>
          </p:nvPr>
        </p:nvSpPr>
        <p:spPr>
          <a:xfrm>
            <a:off x="428625" y="2420889"/>
            <a:ext cx="8229600" cy="5002262"/>
          </a:xfrm>
        </p:spPr>
        <p:txBody>
          <a:bodyPr/>
          <a:lstStyle/>
          <a:p>
            <a:pPr marL="136525" indent="0" eaLnBrk="1" hangingPunct="1">
              <a:buNone/>
            </a:pPr>
            <a:r>
              <a:rPr lang="ru-RU" altLang="ru-RU" sz="2400" dirty="0" smtClean="0">
                <a:solidFill>
                  <a:srgbClr val="FFFF00"/>
                </a:solidFill>
                <a:latin typeface="Arial Black" pitchFamily="34" charset="0"/>
              </a:rPr>
              <a:t>*выяснить, какой показывает Шолохов Гражданскую войну на страницах рассказа</a:t>
            </a:r>
            <a:r>
              <a:rPr lang="ru-RU" sz="2400" dirty="0">
                <a:solidFill>
                  <a:srgbClr val="FFFF00"/>
                </a:solidFill>
                <a:latin typeface="Arial Black" pitchFamily="34" charset="0"/>
              </a:rPr>
              <a:t> «Чужая кровь</a:t>
            </a:r>
            <a:r>
              <a:rPr lang="ru-RU" sz="2400" dirty="0" smtClean="0">
                <a:solidFill>
                  <a:srgbClr val="FFFF00"/>
                </a:solidFill>
                <a:latin typeface="Arial Black" pitchFamily="34" charset="0"/>
              </a:rPr>
              <a:t>».</a:t>
            </a:r>
          </a:p>
          <a:p>
            <a:pPr marL="136525" indent="0" eaLnBrk="1" hangingPunct="1">
              <a:buNone/>
            </a:pPr>
            <a:r>
              <a:rPr lang="ru-RU" altLang="ru-RU" sz="2400" dirty="0" smtClean="0">
                <a:solidFill>
                  <a:srgbClr val="FFFF00"/>
                </a:solidFill>
                <a:latin typeface="Arial Black" pitchFamily="34" charset="0"/>
              </a:rPr>
              <a:t>*каким из этого события выходит человек;</a:t>
            </a:r>
          </a:p>
          <a:p>
            <a:pPr marL="136525" indent="0" eaLnBrk="1" hangingPunct="1">
              <a:buNone/>
            </a:pPr>
            <a:r>
              <a:rPr lang="ru-RU" altLang="ru-RU" sz="2400" dirty="0" smtClean="0">
                <a:solidFill>
                  <a:srgbClr val="FFFF00"/>
                </a:solidFill>
                <a:latin typeface="Arial Black" pitchFamily="34" charset="0"/>
              </a:rPr>
              <a:t>*понять позицию Шолохова как писателя и как человека.</a:t>
            </a:r>
          </a:p>
          <a:p>
            <a:pPr marL="136525" lvl="0" indent="0" eaLnBrk="1" hangingPunct="1">
              <a:buNone/>
            </a:pPr>
            <a:r>
              <a:rPr lang="ru-RU" sz="2400" dirty="0" smtClean="0">
                <a:solidFill>
                  <a:srgbClr val="FFFF00"/>
                </a:solidFill>
                <a:latin typeface="Arial Black" pitchFamily="34" charset="0"/>
              </a:rPr>
              <a:t>*дать </a:t>
            </a:r>
            <a:r>
              <a:rPr lang="ru-RU" sz="2400" dirty="0">
                <a:solidFill>
                  <a:srgbClr val="FFFF00"/>
                </a:solidFill>
                <a:latin typeface="Arial Black" pitchFamily="34" charset="0"/>
              </a:rPr>
              <a:t>развернутый ответ, выражая собственное мнение о теме и проблеме произведения</a:t>
            </a:r>
          </a:p>
          <a:p>
            <a:pPr eaLnBrk="1" hangingPunct="1"/>
            <a:endParaRPr lang="ru-RU" alt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400" u="sng" dirty="0">
                <a:solidFill>
                  <a:srgbClr val="FF0000"/>
                </a:solidFill>
              </a:rPr>
              <a:t>ЭПИГРАФ УРОКА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83981"/>
          </a:xfrm>
        </p:spPr>
        <p:txBody>
          <a:bodyPr/>
          <a:lstStyle/>
          <a:p>
            <a:r>
              <a:rPr lang="ru-RU" sz="3200" i="1" dirty="0" smtClean="0">
                <a:solidFill>
                  <a:srgbClr val="FF0000"/>
                </a:solidFill>
                <a:latin typeface="Arial Black" pitchFamily="34" charset="0"/>
              </a:rPr>
              <a:t>Не </a:t>
            </a:r>
            <a:r>
              <a:rPr lang="ru-RU" sz="3200" i="1" dirty="0">
                <a:solidFill>
                  <a:srgbClr val="FF0000"/>
                </a:solidFill>
                <a:latin typeface="Arial Black" pitchFamily="34" charset="0"/>
              </a:rPr>
              <a:t>печалься о сыне, </a:t>
            </a:r>
          </a:p>
          <a:p>
            <a:r>
              <a:rPr lang="ru-RU" sz="3200" i="1" dirty="0">
                <a:solidFill>
                  <a:srgbClr val="FF0000"/>
                </a:solidFill>
                <a:latin typeface="Arial Black" pitchFamily="34" charset="0"/>
              </a:rPr>
              <a:t>злую долю кляня, </a:t>
            </a:r>
          </a:p>
          <a:p>
            <a:r>
              <a:rPr lang="ru-RU" sz="3200" i="1" dirty="0">
                <a:solidFill>
                  <a:srgbClr val="FF0000"/>
                </a:solidFill>
                <a:latin typeface="Arial Black" pitchFamily="34" charset="0"/>
              </a:rPr>
              <a:t>По бурлящей России </a:t>
            </a:r>
          </a:p>
          <a:p>
            <a:r>
              <a:rPr lang="ru-RU" sz="3200" i="1" dirty="0">
                <a:solidFill>
                  <a:srgbClr val="FF0000"/>
                </a:solidFill>
                <a:latin typeface="Arial Black" pitchFamily="34" charset="0"/>
              </a:rPr>
              <a:t>Он торопит коня</a:t>
            </a:r>
          </a:p>
          <a:p>
            <a:r>
              <a:rPr lang="ru-RU" sz="3200" i="1" dirty="0" smtClean="0">
                <a:solidFill>
                  <a:srgbClr val="FF0000"/>
                </a:solidFill>
                <a:latin typeface="Arial Black" pitchFamily="34" charset="0"/>
              </a:rPr>
              <a:t>Громыхает </a:t>
            </a:r>
            <a:r>
              <a:rPr lang="ru-RU" sz="3200" i="1" dirty="0">
                <a:solidFill>
                  <a:srgbClr val="FF0000"/>
                </a:solidFill>
                <a:latin typeface="Arial Black" pitchFamily="34" charset="0"/>
              </a:rPr>
              <a:t>гражданская война </a:t>
            </a:r>
          </a:p>
          <a:p>
            <a:r>
              <a:rPr lang="ru-RU" sz="3200" i="1" dirty="0">
                <a:solidFill>
                  <a:srgbClr val="FF0000"/>
                </a:solidFill>
                <a:latin typeface="Arial Black" pitchFamily="34" charset="0"/>
              </a:rPr>
              <a:t>от темна до темна. </a:t>
            </a:r>
          </a:p>
          <a:p>
            <a:r>
              <a:rPr lang="ru-RU" sz="3200" i="1" dirty="0">
                <a:solidFill>
                  <a:srgbClr val="FF0000"/>
                </a:solidFill>
                <a:latin typeface="Arial Black" pitchFamily="34" charset="0"/>
              </a:rPr>
              <a:t>Много в поле тропинок, </a:t>
            </a:r>
          </a:p>
          <a:p>
            <a:r>
              <a:rPr lang="ru-RU" sz="3200" i="1" dirty="0">
                <a:solidFill>
                  <a:srgbClr val="FF0000"/>
                </a:solidFill>
                <a:latin typeface="Arial Black" pitchFamily="34" charset="0"/>
              </a:rPr>
              <a:t>только правда одна.</a:t>
            </a:r>
          </a:p>
          <a:p>
            <a:pPr marL="136525" indent="0"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2136339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6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9082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1143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rgbClr val="FF0000"/>
                </a:solidFill>
              </a:rPr>
              <a:t>ВОПРОСЫ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6387" name="Содержимое 2"/>
          <p:cNvSpPr>
            <a:spLocks noGrp="1"/>
          </p:cNvSpPr>
          <p:nvPr>
            <p:ph idx="1"/>
          </p:nvPr>
        </p:nvSpPr>
        <p:spPr>
          <a:xfrm>
            <a:off x="428625" y="1340768"/>
            <a:ext cx="8229600" cy="5374357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ru-RU" altLang="ru-RU" dirty="0" smtClean="0">
                <a:solidFill>
                  <a:srgbClr val="FF0000"/>
                </a:solidFill>
                <a:latin typeface="Arial Black" pitchFamily="34" charset="0"/>
              </a:rPr>
              <a:t>№1.Как </a:t>
            </a:r>
            <a:r>
              <a:rPr lang="ru-RU" altLang="ru-RU" dirty="0" smtClean="0">
                <a:solidFill>
                  <a:srgbClr val="FF0000"/>
                </a:solidFill>
                <a:latin typeface="Arial Black" pitchFamily="34" charset="0"/>
              </a:rPr>
              <a:t>воспринял дед Гаврила установление новой власти в станице?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altLang="ru-RU" dirty="0" smtClean="0">
                <a:solidFill>
                  <a:srgbClr val="FF0000"/>
                </a:solidFill>
                <a:latin typeface="Arial Black" pitchFamily="34" charset="0"/>
              </a:rPr>
              <a:t>№2.Как </a:t>
            </a:r>
            <a:r>
              <a:rPr lang="ru-RU" altLang="ru-RU" dirty="0" smtClean="0">
                <a:solidFill>
                  <a:srgbClr val="FF0000"/>
                </a:solidFill>
                <a:latin typeface="Arial Black" pitchFamily="34" charset="0"/>
              </a:rPr>
              <a:t>раскрывается в рассказе верность деда Гаврилы казачьим традициям?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altLang="ru-RU" dirty="0" smtClean="0">
                <a:solidFill>
                  <a:srgbClr val="FF0000"/>
                </a:solidFill>
                <a:latin typeface="Arial Black" pitchFamily="34" charset="0"/>
              </a:rPr>
              <a:t>№3. Как </a:t>
            </a:r>
            <a:r>
              <a:rPr lang="ru-RU" altLang="ru-RU" dirty="0" smtClean="0">
                <a:solidFill>
                  <a:srgbClr val="FF0000"/>
                </a:solidFill>
                <a:latin typeface="Arial Black" pitchFamily="34" charset="0"/>
              </a:rPr>
              <a:t>повел себя дед Гаврила в период продразверстки?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ЗАДАНИЯ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327997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b="1" u="sng" dirty="0" smtClean="0">
                <a:solidFill>
                  <a:srgbClr val="FF0000"/>
                </a:solidFill>
                <a:ea typeface="Times New Roman"/>
                <a:cs typeface="Times New Roman"/>
              </a:rPr>
              <a:t> </a:t>
            </a:r>
            <a:r>
              <a:rPr lang="ru-RU" sz="2000" b="1" u="sng" dirty="0" smtClean="0">
                <a:solidFill>
                  <a:srgbClr val="FF0000"/>
                </a:solidFill>
                <a:latin typeface="Arial Black" pitchFamily="34" charset="0"/>
                <a:ea typeface="Times New Roman"/>
                <a:cs typeface="Times New Roman"/>
              </a:rPr>
              <a:t>ГРУППА № 1</a:t>
            </a:r>
            <a:endParaRPr lang="ru-RU" sz="2000" dirty="0">
              <a:latin typeface="Arial Black" pitchFamily="34" charset="0"/>
              <a:ea typeface="Calibri"/>
              <a:cs typeface="Times New Roman"/>
            </a:endParaRPr>
          </a:p>
          <a:p>
            <a:pPr marL="0" lvl="0" indent="0">
              <a:spcAft>
                <a:spcPts val="0"/>
              </a:spcAft>
              <a:buNone/>
              <a:tabLst>
                <a:tab pos="179705" algn="l"/>
              </a:tabLst>
            </a:pPr>
            <a:r>
              <a:rPr lang="ru-RU" sz="1600" dirty="0" smtClean="0">
                <a:solidFill>
                  <a:srgbClr val="00B050"/>
                </a:solidFill>
                <a:latin typeface="Arial Black" pitchFamily="34" charset="0"/>
                <a:ea typeface="Times New Roman"/>
              </a:rPr>
              <a:t>            </a:t>
            </a:r>
            <a:r>
              <a:rPr lang="ru-RU" sz="1600" b="1" i="1" dirty="0" smtClean="0">
                <a:solidFill>
                  <a:srgbClr val="FF0000"/>
                </a:solidFill>
                <a:latin typeface="Arial Black" pitchFamily="34" charset="0"/>
                <a:ea typeface="Times New Roman"/>
              </a:rPr>
              <a:t>1. Ваши </a:t>
            </a:r>
            <a:r>
              <a:rPr lang="ru-RU" sz="1600" b="1" i="1" dirty="0">
                <a:solidFill>
                  <a:srgbClr val="FF0000"/>
                </a:solidFill>
                <a:latin typeface="Arial Black" pitchFamily="34" charset="0"/>
                <a:ea typeface="Times New Roman"/>
              </a:rPr>
              <a:t>первые впечатления  о  старике Гавриле и Николае?</a:t>
            </a:r>
            <a:endParaRPr lang="ru-RU" sz="1600" b="1" i="1" dirty="0">
              <a:solidFill>
                <a:srgbClr val="FF0000"/>
              </a:solidFill>
              <a:latin typeface="Arial Black" pitchFamily="34" charset="0"/>
            </a:endParaRPr>
          </a:p>
          <a:p>
            <a:pPr marL="0" lvl="0" indent="0">
              <a:spcAft>
                <a:spcPts val="0"/>
              </a:spcAft>
              <a:buNone/>
              <a:tabLst>
                <a:tab pos="179705" algn="l"/>
              </a:tabLst>
            </a:pPr>
            <a:r>
              <a:rPr lang="ru-RU" sz="1600" b="1" i="1" dirty="0" smtClean="0">
                <a:solidFill>
                  <a:srgbClr val="FF0000"/>
                </a:solidFill>
                <a:latin typeface="Arial Black" pitchFamily="34" charset="0"/>
                <a:ea typeface="Times New Roman"/>
              </a:rPr>
              <a:t>           2.Каковы </a:t>
            </a:r>
            <a:r>
              <a:rPr lang="ru-RU" sz="1600" b="1" i="1" dirty="0">
                <a:solidFill>
                  <a:srgbClr val="FF0000"/>
                </a:solidFill>
                <a:latin typeface="Arial Black" pitchFamily="34" charset="0"/>
                <a:ea typeface="Times New Roman"/>
              </a:rPr>
              <a:t>их истории жизни? </a:t>
            </a:r>
            <a:endParaRPr lang="ru-RU" sz="1600" b="1" i="1" dirty="0">
              <a:solidFill>
                <a:srgbClr val="FF0000"/>
              </a:solidFill>
              <a:latin typeface="Arial Black" pitchFamily="34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b="1" i="1" dirty="0">
                <a:solidFill>
                  <a:srgbClr val="FF0000"/>
                </a:solidFill>
                <a:latin typeface="Arial Black" pitchFamily="34" charset="0"/>
                <a:ea typeface="Times New Roman"/>
                <a:cs typeface="Times New Roman"/>
              </a:rPr>
              <a:t>3. Что происходит в кульминации? Как меняется психологическое состояние Гаврилы?</a:t>
            </a:r>
            <a:endParaRPr lang="ru-RU" sz="1400" b="1" i="1" dirty="0">
              <a:solidFill>
                <a:srgbClr val="FF0000"/>
              </a:solidFill>
              <a:latin typeface="Arial Black" pitchFamily="34" charset="0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b="1" i="1" dirty="0">
                <a:solidFill>
                  <a:srgbClr val="FF0000"/>
                </a:solidFill>
                <a:latin typeface="Arial Black" pitchFamily="34" charset="0"/>
                <a:ea typeface="Times New Roman"/>
                <a:cs typeface="Times New Roman"/>
              </a:rPr>
              <a:t>4. Каков теперь путь героя? Что станет смыслом жизни?</a:t>
            </a:r>
            <a:endParaRPr lang="ru-RU" sz="1400" b="1" i="1" dirty="0">
              <a:solidFill>
                <a:srgbClr val="FF0000"/>
              </a:solidFill>
              <a:latin typeface="Arial Black" pitchFamily="34" charset="0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b="1" i="1" u="sng" dirty="0" smtClean="0">
                <a:solidFill>
                  <a:srgbClr val="FF0000"/>
                </a:solidFill>
                <a:latin typeface="Arial Black" pitchFamily="34" charset="0"/>
                <a:ea typeface="Times New Roman"/>
                <a:cs typeface="Times New Roman"/>
              </a:rPr>
              <a:t> </a:t>
            </a:r>
            <a:r>
              <a:rPr lang="ru-RU" sz="2000" b="1" i="1" u="sng" dirty="0" smtClean="0">
                <a:solidFill>
                  <a:srgbClr val="FF0000"/>
                </a:solidFill>
                <a:latin typeface="Arial Black" pitchFamily="34" charset="0"/>
                <a:ea typeface="Times New Roman"/>
                <a:cs typeface="Times New Roman"/>
              </a:rPr>
              <a:t>ГРУППА № 2</a:t>
            </a:r>
            <a:endParaRPr lang="ru-RU" sz="2000" b="1" i="1" dirty="0">
              <a:solidFill>
                <a:srgbClr val="FF0000"/>
              </a:solidFill>
              <a:latin typeface="Arial Black" pitchFamily="34" charset="0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b="1" i="1" dirty="0">
                <a:solidFill>
                  <a:srgbClr val="FF0000"/>
                </a:solidFill>
                <a:latin typeface="Arial Black" pitchFamily="34" charset="0"/>
                <a:ea typeface="Times New Roman"/>
                <a:cs typeface="Times New Roman"/>
              </a:rPr>
              <a:t>5. Может ли у рассказа быть благополучный, “сказочный” финал? </a:t>
            </a:r>
            <a:endParaRPr lang="ru-RU" sz="1400" b="1" i="1" dirty="0">
              <a:solidFill>
                <a:srgbClr val="FF0000"/>
              </a:solidFill>
              <a:latin typeface="Arial Black" pitchFamily="34" charset="0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b="1" i="1" dirty="0">
                <a:solidFill>
                  <a:srgbClr val="FF0000"/>
                </a:solidFill>
                <a:latin typeface="Arial Black" pitchFamily="34" charset="0"/>
                <a:ea typeface="Times New Roman"/>
                <a:cs typeface="Times New Roman"/>
              </a:rPr>
              <a:t>6.Ваша оценка решению Николая покинуть стариков.</a:t>
            </a:r>
            <a:endParaRPr lang="ru-RU" sz="1400" b="1" i="1" dirty="0">
              <a:solidFill>
                <a:srgbClr val="FF0000"/>
              </a:solidFill>
              <a:latin typeface="Arial Black" pitchFamily="34" charset="0"/>
              <a:ea typeface="Calibri"/>
              <a:cs typeface="Times New Roman"/>
            </a:endParaRPr>
          </a:p>
          <a:p>
            <a:pPr>
              <a:spcAft>
                <a:spcPts val="0"/>
              </a:spcAft>
              <a:tabLst>
                <a:tab pos="179705" algn="l"/>
              </a:tabLst>
            </a:pPr>
            <a:r>
              <a:rPr lang="ru-RU" sz="1600" b="1" i="1" dirty="0">
                <a:solidFill>
                  <a:srgbClr val="FF0000"/>
                </a:solidFill>
                <a:latin typeface="Arial Black" pitchFamily="34" charset="0"/>
                <a:ea typeface="Times New Roman"/>
              </a:rPr>
              <a:t>7. Какой из персонажей интересен вам больше? Почему? </a:t>
            </a:r>
            <a:endParaRPr lang="ru-RU" sz="1600" b="1" i="1" dirty="0">
              <a:solidFill>
                <a:srgbClr val="FF0000"/>
              </a:solidFill>
              <a:latin typeface="Arial Black" pitchFamily="34" charset="0"/>
            </a:endParaRPr>
          </a:p>
          <a:p>
            <a:pPr>
              <a:spcAft>
                <a:spcPts val="0"/>
              </a:spcAft>
              <a:tabLst>
                <a:tab pos="179705" algn="l"/>
              </a:tabLst>
            </a:pPr>
            <a:r>
              <a:rPr lang="ru-RU" sz="1600" b="1" i="1" dirty="0">
                <a:solidFill>
                  <a:srgbClr val="FF0000"/>
                </a:solidFill>
                <a:latin typeface="Arial Black" pitchFamily="34" charset="0"/>
                <a:ea typeface="Times New Roman"/>
              </a:rPr>
              <a:t>8. Как автор высказывает свое мнение об этих персонажах</a:t>
            </a:r>
            <a:r>
              <a:rPr lang="ru-RU" sz="1600" b="1" i="1" dirty="0" smtClean="0">
                <a:solidFill>
                  <a:srgbClr val="FF0000"/>
                </a:solidFill>
                <a:latin typeface="Arial Black" pitchFamily="34" charset="0"/>
                <a:ea typeface="Times New Roman"/>
              </a:rPr>
              <a:t>?</a:t>
            </a:r>
            <a:endParaRPr lang="ru-RU" sz="1600" b="1" i="1" dirty="0">
              <a:solidFill>
                <a:srgbClr val="FF0000"/>
              </a:solidFill>
              <a:latin typeface="Arial Black" pitchFamily="34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i="1" u="sng" dirty="0" smtClean="0">
                <a:solidFill>
                  <a:srgbClr val="FF0000"/>
                </a:solidFill>
                <a:latin typeface="Arial Black" pitchFamily="34" charset="0"/>
                <a:ea typeface="Times New Roman"/>
                <a:cs typeface="Times New Roman"/>
              </a:rPr>
              <a:t>ГРУППА № 3</a:t>
            </a:r>
            <a:endParaRPr lang="ru-RU" sz="2000" b="1" i="1" dirty="0">
              <a:solidFill>
                <a:srgbClr val="FF0000"/>
              </a:solidFill>
              <a:latin typeface="Arial Black" pitchFamily="34" charset="0"/>
              <a:ea typeface="Calibri"/>
              <a:cs typeface="Times New Roman"/>
            </a:endParaRPr>
          </a:p>
          <a:p>
            <a:pPr marL="136525" indent="0">
              <a:spcAft>
                <a:spcPts val="0"/>
              </a:spcAft>
              <a:buNone/>
              <a:tabLst>
                <a:tab pos="179705" algn="l"/>
              </a:tabLst>
            </a:pPr>
            <a:r>
              <a:rPr lang="ru-RU" sz="2000" b="1" i="1" dirty="0" smtClean="0">
                <a:solidFill>
                  <a:srgbClr val="FF0000"/>
                </a:solidFill>
                <a:latin typeface="Arial Black" pitchFamily="34" charset="0"/>
                <a:ea typeface="Times New Roman"/>
              </a:rPr>
              <a:t>       Создание постера  </a:t>
            </a:r>
            <a:r>
              <a:rPr lang="ru-RU" sz="2000" b="1" i="1" dirty="0">
                <a:solidFill>
                  <a:srgbClr val="FF0000"/>
                </a:solidFill>
                <a:latin typeface="Arial Black" pitchFamily="34" charset="0"/>
                <a:ea typeface="Times New Roman"/>
              </a:rPr>
              <a:t>«Образ Гаврилы</a:t>
            </a:r>
            <a:r>
              <a:rPr lang="ru-RU" sz="2000" b="1" i="1" dirty="0" smtClean="0">
                <a:solidFill>
                  <a:srgbClr val="FF0000"/>
                </a:solidFill>
                <a:latin typeface="Arial Black" pitchFamily="34" charset="0"/>
                <a:ea typeface="Times New Roman"/>
              </a:rPr>
              <a:t>» и</a:t>
            </a:r>
            <a:r>
              <a:rPr lang="ru-RU" sz="2000" b="1" i="1" dirty="0">
                <a:solidFill>
                  <a:srgbClr val="FF0000"/>
                </a:solidFill>
                <a:latin typeface="Arial Black" pitchFamily="34" charset="0"/>
                <a:ea typeface="Times New Roman"/>
              </a:rPr>
              <a:t> «Образ Николая» .</a:t>
            </a:r>
            <a:r>
              <a:rPr lang="ru-RU" sz="2000" b="1" i="1" dirty="0" smtClean="0">
                <a:solidFill>
                  <a:srgbClr val="FF0000"/>
                </a:solidFill>
                <a:latin typeface="Arial Black" pitchFamily="34" charset="0"/>
                <a:ea typeface="Times New Roman"/>
              </a:rPr>
              <a:t> . </a:t>
            </a:r>
            <a:endParaRPr lang="ru-RU" sz="1600" b="1" i="1" dirty="0">
              <a:solidFill>
                <a:srgbClr val="FF0000"/>
              </a:solidFill>
              <a:effectLst/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2482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4184066"/>
              </p:ext>
            </p:extLst>
          </p:nvPr>
        </p:nvGraphicFramePr>
        <p:xfrm>
          <a:off x="323528" y="620688"/>
          <a:ext cx="8280920" cy="611498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30116"/>
                <a:gridCol w="4050804"/>
              </a:tblGrid>
              <a:tr h="3926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3600" dirty="0">
                          <a:solidFill>
                            <a:srgbClr val="FF0000"/>
                          </a:solidFill>
                          <a:effectLst/>
                          <a:latin typeface="Arial Black" pitchFamily="34" charset="0"/>
                        </a:rPr>
                        <a:t>Критерии</a:t>
                      </a:r>
                      <a:endParaRPr lang="ru-RU" sz="4000" dirty="0">
                        <a:solidFill>
                          <a:srgbClr val="FF0000"/>
                        </a:solidFill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3600" dirty="0">
                          <a:solidFill>
                            <a:srgbClr val="FF0000"/>
                          </a:solidFill>
                          <a:effectLst/>
                          <a:latin typeface="Arial Black" pitchFamily="34" charset="0"/>
                        </a:rPr>
                        <a:t>Дескрипторы</a:t>
                      </a:r>
                      <a:endParaRPr lang="ru-RU" sz="4000" dirty="0">
                        <a:solidFill>
                          <a:srgbClr val="FF0000"/>
                        </a:solidFill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007917">
                <a:tc>
                  <a:txBody>
                    <a:bodyPr/>
                    <a:lstStyle/>
                    <a:p>
                      <a:pPr marL="457200" marR="0" indent="-4572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AutoNum type="arabicPlain"/>
                        <a:tabLst/>
                        <a:defRPr/>
                      </a:pPr>
                      <a:r>
                        <a:rPr lang="ru-RU" sz="2400" b="1" i="1" dirty="0" smtClean="0">
                          <a:solidFill>
                            <a:srgbClr val="FF0000"/>
                          </a:solidFill>
                          <a:ea typeface="Times New Roman"/>
                        </a:rPr>
                        <a:t>Группа:  отвечать на поставленные вопросы</a:t>
                      </a:r>
                    </a:p>
                    <a:p>
                      <a:pPr marL="457200" marR="0" indent="-4572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AutoNum type="arabicPlain" startAt="2"/>
                        <a:tabLst/>
                        <a:defRPr/>
                      </a:pPr>
                      <a:r>
                        <a:rPr lang="ru-RU" sz="2400" b="1" i="1" dirty="0" smtClean="0">
                          <a:solidFill>
                            <a:srgbClr val="FF0000"/>
                          </a:solidFill>
                          <a:ea typeface="Times New Roman"/>
                        </a:rPr>
                        <a:t>Группа: отвечать на поставленные вопросы</a:t>
                      </a:r>
                    </a:p>
                    <a:p>
                      <a:pPr>
                        <a:spcAft>
                          <a:spcPts val="0"/>
                        </a:spcAft>
                        <a:tabLst>
                          <a:tab pos="179705" algn="l"/>
                        </a:tabLst>
                      </a:pPr>
                      <a:r>
                        <a:rPr lang="ru-RU" sz="2400" b="1" i="1" dirty="0" smtClean="0">
                          <a:solidFill>
                            <a:srgbClr val="FF0000"/>
                          </a:solidFill>
                          <a:ea typeface="Times New Roman"/>
                        </a:rPr>
                        <a:t>3.</a:t>
                      </a:r>
                      <a:r>
                        <a:rPr lang="ru-RU" sz="2400" b="1" i="1" baseline="0" dirty="0" smtClean="0">
                          <a:solidFill>
                            <a:srgbClr val="FF0000"/>
                          </a:solidFill>
                          <a:ea typeface="Times New Roman"/>
                        </a:rPr>
                        <a:t>  </a:t>
                      </a:r>
                      <a:r>
                        <a:rPr lang="ru-RU" sz="2400" b="1" i="1" dirty="0" smtClean="0">
                          <a:solidFill>
                            <a:srgbClr val="FF0000"/>
                          </a:solidFill>
                          <a:ea typeface="Times New Roman"/>
                        </a:rPr>
                        <a:t>Группа: создавать    </a:t>
                      </a:r>
                      <a:r>
                        <a:rPr lang="ru-RU" sz="2400" b="1" i="1" dirty="0" err="1" smtClean="0">
                          <a:solidFill>
                            <a:srgbClr val="FF0000"/>
                          </a:solidFill>
                          <a:ea typeface="Times New Roman"/>
                        </a:rPr>
                        <a:t>несплошной</a:t>
                      </a:r>
                      <a:r>
                        <a:rPr lang="ru-RU" sz="2400" b="1" i="1" dirty="0" smtClean="0">
                          <a:solidFill>
                            <a:srgbClr val="FF0000"/>
                          </a:solidFill>
                          <a:ea typeface="Times New Roman"/>
                        </a:rPr>
                        <a:t> текст :</a:t>
                      </a:r>
                    </a:p>
                    <a:p>
                      <a:pPr marL="136525" indent="0">
                        <a:spcAft>
                          <a:spcPts val="0"/>
                        </a:spcAft>
                        <a:buNone/>
                        <a:tabLst>
                          <a:tab pos="179705" algn="l"/>
                        </a:tabLst>
                      </a:pPr>
                      <a:r>
                        <a:rPr lang="ru-RU" sz="2400" b="1" i="1" dirty="0" smtClean="0">
                          <a:solidFill>
                            <a:srgbClr val="FF0000"/>
                          </a:solidFill>
                          <a:ea typeface="Times New Roman"/>
                        </a:rPr>
                        <a:t> заполнять ПОСТЕР</a:t>
                      </a:r>
                      <a:endParaRPr lang="ru-RU" sz="2400" dirty="0" smtClean="0"/>
                    </a:p>
                    <a:p>
                      <a:pPr marL="457200" marR="0" indent="-4572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AutoNum type="arabicPlain" startAt="2"/>
                        <a:tabLst/>
                        <a:defRPr/>
                      </a:pPr>
                      <a:endParaRPr lang="ru-RU" sz="2400" b="1" i="1" dirty="0" smtClean="0">
                        <a:solidFill>
                          <a:srgbClr val="FF0000"/>
                        </a:solidFill>
                        <a:ea typeface="Times New Roman"/>
                      </a:endParaRPr>
                    </a:p>
                    <a:p>
                      <a:pPr marL="457200" marR="0" indent="-4572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AutoNum type="arabicPlain" startAt="2"/>
                        <a:tabLst/>
                        <a:defRPr/>
                      </a:pPr>
                      <a:endParaRPr lang="ru-RU" sz="2400" b="1" i="1" dirty="0" smtClean="0">
                        <a:solidFill>
                          <a:srgbClr val="FF0000"/>
                        </a:solidFill>
                        <a:ea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1" dirty="0" smtClean="0">
                        <a:solidFill>
                          <a:srgbClr val="FF0000"/>
                        </a:solidFill>
                        <a:ea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1" dirty="0" smtClean="0">
                        <a:solidFill>
                          <a:srgbClr val="FF0000"/>
                        </a:solidFill>
                        <a:ea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endParaRPr lang="ru-RU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r>
                        <a:rPr lang="ru-RU" sz="2400" b="1" i="1" dirty="0" smtClean="0">
                          <a:solidFill>
                            <a:srgbClr val="FF0000"/>
                          </a:solidFill>
                          <a:ea typeface="Times New Roman"/>
                        </a:rPr>
                        <a:t>1 Группа:  отвечает на поставленные вопросы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endParaRPr lang="ru-RU" sz="11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endParaRPr lang="ru-RU" sz="11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1" dirty="0" smtClean="0">
                          <a:solidFill>
                            <a:srgbClr val="FF0000"/>
                          </a:solidFill>
                          <a:ea typeface="Times New Roman"/>
                        </a:rPr>
                        <a:t>2 Группа:  отвечает на поставленные вопросы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endParaRPr lang="ru-RU" sz="11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  <a:tabLst>
                          <a:tab pos="179705" algn="l"/>
                        </a:tabLst>
                      </a:pPr>
                      <a:r>
                        <a:rPr lang="ru-RU" sz="2400" b="1" i="1" dirty="0" smtClean="0">
                          <a:solidFill>
                            <a:srgbClr val="FF0000"/>
                          </a:solidFill>
                          <a:ea typeface="Times New Roman"/>
                        </a:rPr>
                        <a:t>3.</a:t>
                      </a:r>
                      <a:r>
                        <a:rPr lang="ru-RU" sz="2400" b="1" i="1" baseline="0" dirty="0" smtClean="0">
                          <a:solidFill>
                            <a:srgbClr val="FF0000"/>
                          </a:solidFill>
                          <a:ea typeface="Times New Roman"/>
                        </a:rPr>
                        <a:t>  </a:t>
                      </a:r>
                      <a:r>
                        <a:rPr lang="ru-RU" sz="2400" b="1" i="1" dirty="0" smtClean="0">
                          <a:solidFill>
                            <a:srgbClr val="FF0000"/>
                          </a:solidFill>
                          <a:ea typeface="Times New Roman"/>
                        </a:rPr>
                        <a:t>Группа: создает    </a:t>
                      </a:r>
                      <a:r>
                        <a:rPr lang="ru-RU" sz="2400" b="1" i="1" dirty="0" err="1" smtClean="0">
                          <a:solidFill>
                            <a:srgbClr val="FF0000"/>
                          </a:solidFill>
                          <a:ea typeface="Times New Roman"/>
                        </a:rPr>
                        <a:t>несплошной</a:t>
                      </a:r>
                      <a:r>
                        <a:rPr lang="ru-RU" sz="2400" b="1" i="1" dirty="0" smtClean="0">
                          <a:solidFill>
                            <a:srgbClr val="FF0000"/>
                          </a:solidFill>
                          <a:ea typeface="Times New Roman"/>
                        </a:rPr>
                        <a:t> текст :</a:t>
                      </a:r>
                    </a:p>
                    <a:p>
                      <a:pPr marL="136525" indent="0">
                        <a:spcAft>
                          <a:spcPts val="0"/>
                        </a:spcAft>
                        <a:buNone/>
                        <a:tabLst>
                          <a:tab pos="179705" algn="l"/>
                        </a:tabLst>
                      </a:pPr>
                      <a:r>
                        <a:rPr lang="ru-RU" sz="2400" b="1" i="1" dirty="0" smtClean="0">
                          <a:solidFill>
                            <a:srgbClr val="FF0000"/>
                          </a:solidFill>
                          <a:ea typeface="Times New Roman"/>
                        </a:rPr>
                        <a:t> заполняет ПОСТЕР</a:t>
                      </a:r>
                      <a:endParaRPr lang="ru-RU" sz="2400" dirty="0" smtClean="0"/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28272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 smtClean="0">
                <a:solidFill>
                  <a:srgbClr val="FF0000"/>
                </a:solidFill>
              </a:rPr>
              <a:t>ЗАДАНИЯ</a:t>
            </a:r>
            <a:endParaRPr lang="ru-RU" sz="44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lvl="0" indent="0" eaLnBrk="1" fontAlgn="auto" hangingPunct="1">
              <a:spcAft>
                <a:spcPts val="0"/>
              </a:spcAft>
              <a:buClr>
                <a:prstClr val="white">
                  <a:shade val="95000"/>
                </a:prstClr>
              </a:buClr>
              <a:buNone/>
              <a:defRPr/>
            </a:pPr>
            <a:r>
              <a:rPr lang="ru-RU" sz="2400" b="1" dirty="0" smtClean="0">
                <a:solidFill>
                  <a:srgbClr val="FF0000"/>
                </a:solidFill>
              </a:rPr>
              <a:t>ГРУППА № 1. </a:t>
            </a:r>
            <a:r>
              <a:rPr lang="ru-RU" sz="2400" dirty="0" smtClean="0">
                <a:solidFill>
                  <a:srgbClr val="FFFF00"/>
                </a:solidFill>
                <a:latin typeface="Arial Black" pitchFamily="34" charset="0"/>
              </a:rPr>
              <a:t>Как </a:t>
            </a:r>
            <a:r>
              <a:rPr lang="ru-RU" sz="2400" dirty="0">
                <a:solidFill>
                  <a:srgbClr val="FFFF00"/>
                </a:solidFill>
                <a:latin typeface="Arial Black" pitchFamily="34" charset="0"/>
              </a:rPr>
              <a:t>можно объяснить  желание деда Гаврилы помочь своему недавнему врагу?</a:t>
            </a:r>
          </a:p>
          <a:p>
            <a:pPr marL="137160" lvl="0" indent="0" eaLnBrk="1" fontAlgn="auto" hangingPunct="1">
              <a:spcAft>
                <a:spcPts val="0"/>
              </a:spcAft>
              <a:buClr>
                <a:prstClr val="white">
                  <a:shade val="95000"/>
                </a:prstClr>
              </a:buClr>
              <a:buNone/>
              <a:defRPr/>
            </a:pP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>
                <a:solidFill>
                  <a:srgbClr val="FF0000"/>
                </a:solidFill>
              </a:rPr>
              <a:t>ГРУППА № 2. </a:t>
            </a:r>
            <a:r>
              <a:rPr lang="ru-RU" sz="2400" dirty="0" smtClean="0">
                <a:solidFill>
                  <a:srgbClr val="FFFF00"/>
                </a:solidFill>
                <a:latin typeface="Arial Black" pitchFamily="34" charset="0"/>
              </a:rPr>
              <a:t>В </a:t>
            </a:r>
            <a:r>
              <a:rPr lang="ru-RU" sz="2400" dirty="0">
                <a:solidFill>
                  <a:srgbClr val="FFFF00"/>
                </a:solidFill>
                <a:latin typeface="Arial Black" pitchFamily="34" charset="0"/>
              </a:rPr>
              <a:t>чем смысл рассказа</a:t>
            </a:r>
            <a:r>
              <a:rPr lang="ru-RU" sz="2400" dirty="0" smtClean="0">
                <a:solidFill>
                  <a:srgbClr val="FFFF00"/>
                </a:solidFill>
                <a:latin typeface="Arial Black" pitchFamily="34" charset="0"/>
              </a:rPr>
              <a:t>?</a:t>
            </a:r>
          </a:p>
          <a:p>
            <a:pPr marL="137160" lvl="0" indent="0" eaLnBrk="1" fontAlgn="auto" hangingPunct="1">
              <a:spcAft>
                <a:spcPts val="0"/>
              </a:spcAft>
              <a:buClr>
                <a:prstClr val="white">
                  <a:shade val="95000"/>
                </a:prstClr>
              </a:buClr>
              <a:buNone/>
              <a:defRPr/>
            </a:pPr>
            <a:r>
              <a:rPr lang="ru-RU" sz="2400" dirty="0" smtClean="0">
                <a:solidFill>
                  <a:srgbClr val="FF0000"/>
                </a:solidFill>
              </a:rPr>
              <a:t> </a:t>
            </a:r>
            <a:r>
              <a:rPr lang="ru-RU" sz="2400" b="1" dirty="0">
                <a:solidFill>
                  <a:srgbClr val="FF0000"/>
                </a:solidFill>
              </a:rPr>
              <a:t>ГРУППА № </a:t>
            </a:r>
            <a:r>
              <a:rPr lang="ru-RU" sz="2400" b="1" dirty="0" smtClean="0">
                <a:solidFill>
                  <a:srgbClr val="FF0000"/>
                </a:solidFill>
              </a:rPr>
              <a:t>3. </a:t>
            </a:r>
            <a:r>
              <a:rPr lang="ru-RU" sz="2400" dirty="0" smtClean="0">
                <a:solidFill>
                  <a:srgbClr val="FFFF00"/>
                </a:solidFill>
                <a:latin typeface="Arial Black" pitchFamily="34" charset="0"/>
              </a:rPr>
              <a:t>Как </a:t>
            </a:r>
            <a:r>
              <a:rPr lang="ru-RU" sz="2400" dirty="0" err="1">
                <a:solidFill>
                  <a:srgbClr val="FFFF00"/>
                </a:solidFill>
                <a:latin typeface="Arial Black" pitchFamily="34" charset="0"/>
              </a:rPr>
              <a:t>М.А.Шолохов</a:t>
            </a:r>
            <a:r>
              <a:rPr lang="ru-RU" sz="2400" dirty="0">
                <a:solidFill>
                  <a:srgbClr val="FFFF00"/>
                </a:solidFill>
                <a:latin typeface="Arial Black" pitchFamily="34" charset="0"/>
              </a:rPr>
              <a:t> относится к Гражданской войне? </a:t>
            </a:r>
          </a:p>
          <a:p>
            <a:pPr marL="137160" lvl="0" indent="0" eaLnBrk="1" fontAlgn="auto" hangingPunct="1">
              <a:spcAft>
                <a:spcPts val="0"/>
              </a:spcAft>
              <a:buClr>
                <a:prstClr val="white">
                  <a:shade val="95000"/>
                </a:prstClr>
              </a:buClr>
              <a:buNone/>
              <a:defRPr/>
            </a:pPr>
            <a:r>
              <a:rPr lang="ru-RU" sz="2400" b="1" dirty="0" smtClean="0">
                <a:solidFill>
                  <a:srgbClr val="FF0000"/>
                </a:solidFill>
              </a:rPr>
              <a:t>ПИСЬМЕННО ДЛЯ ВСЕХ ! </a:t>
            </a:r>
            <a:r>
              <a:rPr lang="ru-RU" sz="2400" dirty="0">
                <a:solidFill>
                  <a:srgbClr val="FFFF00"/>
                </a:solidFill>
                <a:latin typeface="Arial Black" pitchFamily="34" charset="0"/>
              </a:rPr>
              <a:t>Актуальны ли сегодня эти рассказы?</a:t>
            </a:r>
          </a:p>
          <a:p>
            <a:pPr marL="548640" lvl="0" indent="-411480" eaLnBrk="1" fontAlgn="auto" hangingPunct="1">
              <a:spcAft>
                <a:spcPts val="0"/>
              </a:spcAft>
              <a:buClr>
                <a:prstClr val="white">
                  <a:shade val="95000"/>
                </a:prstClr>
              </a:buClr>
              <a:buNone/>
              <a:defRPr/>
            </a:pPr>
            <a:r>
              <a:rPr lang="ru-RU" sz="2400" dirty="0" smtClean="0">
                <a:solidFill>
                  <a:prstClr val="white"/>
                </a:solidFill>
              </a:rPr>
              <a:t> </a:t>
            </a:r>
            <a:r>
              <a:rPr lang="ru-RU" sz="3200" dirty="0">
                <a:solidFill>
                  <a:srgbClr val="00B0F0"/>
                </a:solidFill>
                <a:latin typeface="Arial Black" pitchFamily="34" charset="0"/>
              </a:rPr>
              <a:t>Напишите ответ в </a:t>
            </a:r>
            <a:r>
              <a:rPr lang="ru-RU" sz="3200" dirty="0" smtClean="0">
                <a:solidFill>
                  <a:srgbClr val="00B0F0"/>
                </a:solidFill>
                <a:latin typeface="Arial Black" pitchFamily="34" charset="0"/>
              </a:rPr>
              <a:t>ТЕТРАДЯХ</a:t>
            </a:r>
            <a:endParaRPr lang="ru-RU" sz="3200" dirty="0">
              <a:solidFill>
                <a:srgbClr val="00B0F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57772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1022922"/>
              </p:ext>
            </p:extLst>
          </p:nvPr>
        </p:nvGraphicFramePr>
        <p:xfrm>
          <a:off x="323528" y="620688"/>
          <a:ext cx="8280920" cy="701167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30116"/>
                <a:gridCol w="4050804"/>
              </a:tblGrid>
              <a:tr h="4784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3600" dirty="0">
                          <a:solidFill>
                            <a:srgbClr val="FF0000"/>
                          </a:solidFill>
                          <a:effectLst/>
                          <a:latin typeface="Arial Black" pitchFamily="34" charset="0"/>
                        </a:rPr>
                        <a:t>Критерии</a:t>
                      </a:r>
                      <a:endParaRPr lang="ru-RU" sz="4000" dirty="0">
                        <a:solidFill>
                          <a:srgbClr val="FF0000"/>
                        </a:solidFill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3600" dirty="0">
                          <a:solidFill>
                            <a:srgbClr val="FF0000"/>
                          </a:solidFill>
                          <a:effectLst/>
                          <a:latin typeface="Arial Black" pitchFamily="34" charset="0"/>
                        </a:rPr>
                        <a:t>Дескрипторы</a:t>
                      </a:r>
                      <a:endParaRPr lang="ru-RU" sz="4000" dirty="0">
                        <a:solidFill>
                          <a:srgbClr val="FF0000"/>
                        </a:solidFill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85014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i="1" dirty="0" smtClean="0">
                          <a:solidFill>
                            <a:srgbClr val="FF0000"/>
                          </a:solidFill>
                          <a:latin typeface="Arial Black" pitchFamily="34" charset="0"/>
                          <a:ea typeface="Times New Roman"/>
                        </a:rPr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i="1" dirty="0" smtClean="0">
                          <a:solidFill>
                            <a:srgbClr val="FF0000"/>
                          </a:solidFill>
                          <a:latin typeface="Arial Black" pitchFamily="34" charset="0"/>
                          <a:ea typeface="Times New Roman"/>
                        </a:rPr>
                        <a:t>    -</a:t>
                      </a:r>
                      <a:r>
                        <a:rPr lang="ru-RU" sz="3200" b="1" i="1" dirty="0" smtClean="0">
                          <a:solidFill>
                            <a:srgbClr val="FF0000"/>
                          </a:solidFill>
                          <a:latin typeface="Arial Black" pitchFamily="34" charset="0"/>
                          <a:ea typeface="Times New Roman"/>
                        </a:rPr>
                        <a:t>отвечать на    поставленные вопросы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800" b="1" i="1" dirty="0" smtClean="0">
                        <a:solidFill>
                          <a:srgbClr val="FF0000"/>
                        </a:solidFill>
                        <a:latin typeface="Arial Black" pitchFamily="34" charset="0"/>
                        <a:ea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i="1" dirty="0" smtClean="0">
                          <a:solidFill>
                            <a:srgbClr val="FF0000"/>
                          </a:solidFill>
                          <a:latin typeface="Arial Black" pitchFamily="34" charset="0"/>
                          <a:ea typeface="Times New Roman"/>
                        </a:rPr>
                        <a:t>-выполнить</a:t>
                      </a:r>
                      <a:r>
                        <a:rPr lang="ru-RU" sz="2800" b="1" i="1" baseline="0" dirty="0" smtClean="0">
                          <a:solidFill>
                            <a:srgbClr val="FF0000"/>
                          </a:solidFill>
                          <a:latin typeface="Arial Black" pitchFamily="34" charset="0"/>
                          <a:ea typeface="Times New Roman"/>
                        </a:rPr>
                        <a:t> письменное задание</a:t>
                      </a:r>
                      <a:endParaRPr lang="ru-RU" sz="2800" b="1" i="1" dirty="0" smtClean="0">
                        <a:solidFill>
                          <a:srgbClr val="FF0000"/>
                        </a:solidFill>
                        <a:latin typeface="Arial Black" pitchFamily="34" charset="0"/>
                        <a:ea typeface="Times New Roman"/>
                      </a:endParaRPr>
                    </a:p>
                    <a:p>
                      <a:pPr marL="457200" marR="0" indent="-4572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AutoNum type="arabicPlain" startAt="2"/>
                        <a:tabLst/>
                        <a:defRPr/>
                      </a:pPr>
                      <a:endParaRPr lang="ru-RU" sz="2400" b="1" i="1" dirty="0" smtClean="0">
                        <a:solidFill>
                          <a:srgbClr val="FF0000"/>
                        </a:solidFill>
                        <a:latin typeface="Arial Black" pitchFamily="34" charset="0"/>
                        <a:ea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1" dirty="0" smtClean="0">
                        <a:solidFill>
                          <a:srgbClr val="FF0000"/>
                        </a:solidFill>
                        <a:latin typeface="Arial Black" pitchFamily="34" charset="0"/>
                        <a:ea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1" dirty="0" smtClean="0">
                        <a:solidFill>
                          <a:srgbClr val="FF0000"/>
                        </a:solidFill>
                        <a:latin typeface="Arial Black" pitchFamily="34" charset="0"/>
                        <a:ea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endParaRPr lang="ru-RU" sz="1100" dirty="0">
                        <a:effectLst/>
                        <a:latin typeface="Arial Black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1050" dirty="0">
                          <a:effectLst/>
                          <a:latin typeface="Arial Black" pitchFamily="34" charset="0"/>
                        </a:rPr>
                        <a:t> </a:t>
                      </a:r>
                      <a:endParaRPr lang="ru-RU" sz="1100" dirty="0">
                        <a:effectLst/>
                        <a:latin typeface="Arial Black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1050" dirty="0">
                          <a:effectLst/>
                          <a:latin typeface="Arial Black" pitchFamily="34" charset="0"/>
                        </a:rPr>
                        <a:t> </a:t>
                      </a:r>
                      <a:endParaRPr lang="ru-RU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effectLst/>
                          <a:latin typeface="Arial Black" pitchFamily="34" charset="0"/>
                        </a:rPr>
                        <a:t> </a:t>
                      </a:r>
                      <a:endParaRPr lang="ru-RU" sz="2000" dirty="0" smtClean="0">
                        <a:effectLst/>
                        <a:latin typeface="Arial Black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 smtClean="0">
                          <a:solidFill>
                            <a:srgbClr val="0070C0"/>
                          </a:solidFill>
                          <a:effectLst/>
                          <a:latin typeface="Arial Black" pitchFamily="34" charset="0"/>
                        </a:rPr>
                        <a:t>-</a:t>
                      </a:r>
                      <a:r>
                        <a:rPr lang="ru-RU" sz="2800" b="1" i="1" dirty="0" smtClean="0">
                          <a:solidFill>
                            <a:srgbClr val="0070C0"/>
                          </a:solidFill>
                          <a:latin typeface="Arial Black" pitchFamily="34" charset="0"/>
                          <a:ea typeface="Times New Roman"/>
                        </a:rPr>
                        <a:t>отвечает на поставленные вопросы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endParaRPr lang="ru-RU" sz="2800" dirty="0" smtClean="0">
                        <a:solidFill>
                          <a:srgbClr val="0070C0"/>
                        </a:solidFill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endParaRPr lang="ru-RU" sz="2800" dirty="0" smtClean="0">
                        <a:solidFill>
                          <a:srgbClr val="0070C0"/>
                        </a:solidFill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i="1" dirty="0" smtClean="0">
                          <a:solidFill>
                            <a:srgbClr val="0070C0"/>
                          </a:solidFill>
                          <a:latin typeface="Arial Black" pitchFamily="34" charset="0"/>
                          <a:ea typeface="Times New Roman"/>
                        </a:rPr>
                        <a:t>-выполняет</a:t>
                      </a:r>
                      <a:r>
                        <a:rPr lang="ru-RU" sz="2800" b="1" i="1" baseline="0" dirty="0" smtClean="0">
                          <a:solidFill>
                            <a:srgbClr val="0070C0"/>
                          </a:solidFill>
                          <a:latin typeface="Arial Black" pitchFamily="34" charset="0"/>
                          <a:ea typeface="Times New Roman"/>
                        </a:rPr>
                        <a:t> письменное задание</a:t>
                      </a:r>
                      <a:endParaRPr lang="ru-RU" sz="2800" b="1" i="1" dirty="0" smtClean="0">
                        <a:solidFill>
                          <a:srgbClr val="0070C0"/>
                        </a:solidFill>
                        <a:latin typeface="Arial Black" pitchFamily="34" charset="0"/>
                        <a:ea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endParaRPr lang="ru-RU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13815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1071546"/>
            <a:ext cx="82296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dirty="0">
                <a:solidFill>
                  <a:srgbClr val="FF0000"/>
                </a:solidFill>
                <a:effectLst/>
                <a:latin typeface="Arial Black" pitchFamily="34" charset="0"/>
              </a:rPr>
              <a:t>Авторская позиция в рассказе </a:t>
            </a:r>
            <a:r>
              <a:rPr lang="ru-RU" sz="3600" dirty="0" smtClean="0">
                <a:solidFill>
                  <a:srgbClr val="FF0000"/>
                </a:solidFill>
                <a:effectLst/>
                <a:latin typeface="Arial Black" pitchFamily="34" charset="0"/>
              </a:rPr>
              <a:t/>
            </a:r>
            <a:br>
              <a:rPr lang="ru-RU" sz="3600" dirty="0" smtClean="0">
                <a:solidFill>
                  <a:srgbClr val="FF0000"/>
                </a:solidFill>
                <a:effectLst/>
                <a:latin typeface="Arial Black" pitchFamily="34" charset="0"/>
              </a:rPr>
            </a:br>
            <a:r>
              <a:rPr lang="ru-RU" sz="3600" dirty="0" smtClean="0">
                <a:solidFill>
                  <a:srgbClr val="FF0000"/>
                </a:solidFill>
                <a:effectLst/>
                <a:latin typeface="Arial Black" pitchFamily="34" charset="0"/>
              </a:rPr>
              <a:t>М</a:t>
            </a:r>
            <a:r>
              <a:rPr lang="ru-RU" sz="3600" dirty="0">
                <a:solidFill>
                  <a:srgbClr val="FF0000"/>
                </a:solidFill>
                <a:effectLst/>
                <a:latin typeface="Arial Black" pitchFamily="34" charset="0"/>
              </a:rPr>
              <a:t>. А. </a:t>
            </a:r>
            <a:r>
              <a:rPr lang="ru-RU" sz="3600" dirty="0" smtClean="0">
                <a:solidFill>
                  <a:srgbClr val="FF0000"/>
                </a:solidFill>
                <a:effectLst/>
                <a:latin typeface="Arial Black" pitchFamily="34" charset="0"/>
              </a:rPr>
              <a:t>Шолохова </a:t>
            </a:r>
            <a:r>
              <a:rPr lang="ru-RU" sz="3600" dirty="0">
                <a:solidFill>
                  <a:srgbClr val="FF0000"/>
                </a:solidFill>
                <a:effectLst/>
                <a:latin typeface="Arial Black" pitchFamily="34" charset="0"/>
              </a:rPr>
              <a:t>«Чужая кровь</a:t>
            </a:r>
            <a:r>
              <a:rPr lang="ru-RU" sz="3600" dirty="0" smtClean="0">
                <a:solidFill>
                  <a:srgbClr val="FF0000"/>
                </a:solidFill>
                <a:effectLst/>
                <a:latin typeface="Arial Black" pitchFamily="34" charset="0"/>
              </a:rPr>
              <a:t>».</a:t>
            </a:r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r>
              <a:rPr lang="ru-RU" sz="3100" dirty="0">
                <a:solidFill>
                  <a:srgbClr val="00B0F0"/>
                </a:solidFill>
                <a:effectLst/>
                <a:latin typeface="Arial Black" pitchFamily="34" charset="0"/>
              </a:rPr>
              <a:t>(</a:t>
            </a:r>
            <a:r>
              <a:rPr lang="ru-RU" sz="3100" dirty="0" smtClean="0">
                <a:solidFill>
                  <a:srgbClr val="00B0F0"/>
                </a:solidFill>
                <a:latin typeface="Arial Black" pitchFamily="34" charset="0"/>
              </a:rPr>
              <a:t>запишите в </a:t>
            </a:r>
            <a:r>
              <a:rPr lang="ru-RU" sz="3100" dirty="0" smtClean="0">
                <a:solidFill>
                  <a:srgbClr val="00B0F0"/>
                </a:solidFill>
                <a:latin typeface="Arial Black" pitchFamily="34" charset="0"/>
              </a:rPr>
              <a:t>ТЕТРАДЬ</a:t>
            </a:r>
            <a:r>
              <a:rPr lang="ru-RU" sz="3100" dirty="0" smtClean="0">
                <a:solidFill>
                  <a:srgbClr val="00B0F0"/>
                </a:solidFill>
                <a:latin typeface="Arial Black" pitchFamily="34" charset="0"/>
              </a:rPr>
              <a:t>).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3600" dirty="0" smtClean="0">
                <a:solidFill>
                  <a:srgbClr val="FF0000"/>
                </a:solidFill>
                <a:latin typeface="Arial Black" pitchFamily="34" charset="0"/>
              </a:rPr>
              <a:t>Цели урока 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5123" name="Содержимое 2"/>
          <p:cNvSpPr>
            <a:spLocks noGrp="1"/>
          </p:cNvSpPr>
          <p:nvPr>
            <p:ph idx="1"/>
          </p:nvPr>
        </p:nvSpPr>
        <p:spPr>
          <a:xfrm>
            <a:off x="428625" y="2420889"/>
            <a:ext cx="8229600" cy="5002262"/>
          </a:xfrm>
        </p:spPr>
        <p:txBody>
          <a:bodyPr/>
          <a:lstStyle/>
          <a:p>
            <a:pPr marL="136525" indent="0" eaLnBrk="1" hangingPunct="1">
              <a:buNone/>
            </a:pPr>
            <a:r>
              <a:rPr lang="ru-RU" altLang="ru-RU" sz="2400" dirty="0" smtClean="0">
                <a:solidFill>
                  <a:srgbClr val="FFFF00"/>
                </a:solidFill>
                <a:latin typeface="Arial Black" pitchFamily="34" charset="0"/>
              </a:rPr>
              <a:t>*выяснить, какой показывает Шолохов Гражданскую войну на страницах рассказа</a:t>
            </a:r>
            <a:r>
              <a:rPr lang="ru-RU" sz="2400" dirty="0">
                <a:solidFill>
                  <a:srgbClr val="FFFF00"/>
                </a:solidFill>
                <a:latin typeface="Arial Black" pitchFamily="34" charset="0"/>
              </a:rPr>
              <a:t> «Чужая кровь</a:t>
            </a:r>
            <a:r>
              <a:rPr lang="ru-RU" sz="2400" dirty="0" smtClean="0">
                <a:solidFill>
                  <a:srgbClr val="FFFF00"/>
                </a:solidFill>
                <a:latin typeface="Arial Black" pitchFamily="34" charset="0"/>
              </a:rPr>
              <a:t>».</a:t>
            </a:r>
          </a:p>
          <a:p>
            <a:pPr marL="136525" indent="0" eaLnBrk="1" hangingPunct="1">
              <a:buNone/>
            </a:pPr>
            <a:r>
              <a:rPr lang="ru-RU" altLang="ru-RU" sz="2400" dirty="0" smtClean="0">
                <a:solidFill>
                  <a:srgbClr val="FFFF00"/>
                </a:solidFill>
                <a:latin typeface="Arial Black" pitchFamily="34" charset="0"/>
              </a:rPr>
              <a:t>*каким из этого события выходит человек;</a:t>
            </a:r>
          </a:p>
          <a:p>
            <a:pPr marL="136525" indent="0" eaLnBrk="1" hangingPunct="1">
              <a:buNone/>
            </a:pPr>
            <a:r>
              <a:rPr lang="ru-RU" altLang="ru-RU" sz="2400" dirty="0" smtClean="0">
                <a:solidFill>
                  <a:srgbClr val="FFFF00"/>
                </a:solidFill>
                <a:latin typeface="Arial Black" pitchFamily="34" charset="0"/>
              </a:rPr>
              <a:t>*понять позицию Шолохова как писателя и как человека.</a:t>
            </a:r>
          </a:p>
          <a:p>
            <a:pPr marL="136525" lvl="0" indent="0" eaLnBrk="1" hangingPunct="1">
              <a:buNone/>
            </a:pPr>
            <a:r>
              <a:rPr lang="ru-RU" sz="2400" dirty="0" smtClean="0">
                <a:solidFill>
                  <a:srgbClr val="FFFF00"/>
                </a:solidFill>
                <a:latin typeface="Arial Black" pitchFamily="34" charset="0"/>
              </a:rPr>
              <a:t>*дать </a:t>
            </a:r>
            <a:r>
              <a:rPr lang="ru-RU" sz="2400" dirty="0">
                <a:solidFill>
                  <a:srgbClr val="FFFF00"/>
                </a:solidFill>
                <a:latin typeface="Arial Black" pitchFamily="34" charset="0"/>
              </a:rPr>
              <a:t>развернутый ответ, выражая собственное мнение о теме и проблеме произведения</a:t>
            </a:r>
          </a:p>
          <a:p>
            <a:pPr eaLnBrk="1" hangingPunct="1"/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3239386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avatars.mds.yandex.net/i?id=33421efdc57a4fb26100e1353ebbcc64_l-5279184-images-thumbs&amp;n=1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4664"/>
            <a:ext cx="8424936" cy="56886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544968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625" y="642938"/>
            <a:ext cx="8286750" cy="5280025"/>
          </a:xfrm>
        </p:spPr>
        <p:txBody>
          <a:bodyPr>
            <a:normAutofit lnSpcReduction="10000"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ru-RU" sz="4800" b="1" i="1" dirty="0">
                <a:solidFill>
                  <a:srgbClr val="FF0000"/>
                </a:solidFill>
                <a:latin typeface="Arial Black"/>
                <a:ea typeface="Arial"/>
                <a:cs typeface="Arial"/>
              </a:rPr>
              <a:t>Домашнее задание</a:t>
            </a:r>
            <a:r>
              <a:rPr lang="ru-RU" sz="4800" b="1" i="1" dirty="0" smtClean="0">
                <a:solidFill>
                  <a:srgbClr val="FF0000"/>
                </a:solidFill>
                <a:latin typeface="Arial Black"/>
                <a:ea typeface="Arial"/>
                <a:cs typeface="Arial"/>
              </a:rPr>
              <a:t>.</a:t>
            </a:r>
          </a:p>
          <a:p>
            <a:pPr marL="136525" indent="0">
              <a:lnSpc>
                <a:spcPct val="106000"/>
              </a:lnSpc>
              <a:spcAft>
                <a:spcPts val="800"/>
              </a:spcAft>
              <a:buNone/>
            </a:pPr>
            <a:endParaRPr lang="ru-RU" b="1" i="1" dirty="0" smtClean="0">
              <a:solidFill>
                <a:srgbClr val="FF0000"/>
              </a:solidFill>
              <a:latin typeface="Arial Black"/>
              <a:ea typeface="Calibri"/>
              <a:cs typeface="Arial"/>
            </a:endParaRPr>
          </a:p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ru-RU" dirty="0" smtClean="0">
                <a:solidFill>
                  <a:srgbClr val="FF0000"/>
                </a:solidFill>
                <a:latin typeface="Arial Black"/>
                <a:ea typeface="Calibri"/>
                <a:cs typeface="Times New Roman"/>
              </a:rPr>
              <a:t>  </a:t>
            </a:r>
            <a:r>
              <a:rPr lang="ru-RU" sz="6000" dirty="0">
                <a:solidFill>
                  <a:srgbClr val="FFFF00"/>
                </a:solidFill>
                <a:latin typeface="Arial Black"/>
                <a:ea typeface="Calibri"/>
                <a:cs typeface="Times New Roman"/>
              </a:rPr>
              <a:t>Написать эссе </a:t>
            </a:r>
            <a:r>
              <a:rPr lang="ru-RU" sz="5400" dirty="0">
                <a:solidFill>
                  <a:srgbClr val="FF0000"/>
                </a:solidFill>
                <a:latin typeface="Arial Black"/>
                <a:ea typeface="Calibri"/>
                <a:cs typeface="Times New Roman"/>
              </a:rPr>
              <a:t>«</a:t>
            </a:r>
            <a:r>
              <a:rPr lang="ru-RU" sz="5400" b="1" dirty="0">
                <a:solidFill>
                  <a:srgbClr val="FF0000"/>
                </a:solidFill>
                <a:latin typeface="Arial Black"/>
                <a:ea typeface="Calibri"/>
                <a:cs typeface="Times New Roman"/>
              </a:rPr>
              <a:t>Актуальны ли сегодня  рассказы Шолохова?</a:t>
            </a:r>
            <a:endParaRPr lang="ru-RU" sz="4400" dirty="0">
              <a:solidFill>
                <a:srgbClr val="FF0000"/>
              </a:solidFill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109877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980728"/>
            <a:ext cx="747735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-</a:t>
            </a:r>
            <a:r>
              <a:rPr lang="ru-RU" sz="8000" dirty="0">
                <a:solidFill>
                  <a:srgbClr val="FFFF00"/>
                </a:solidFill>
              </a:rPr>
              <a:t>Урок </a:t>
            </a:r>
            <a:r>
              <a:rPr lang="ru-RU" sz="8000" dirty="0" smtClean="0">
                <a:solidFill>
                  <a:srgbClr val="FFFF00"/>
                </a:solidFill>
              </a:rPr>
              <a:t>закончен.</a:t>
            </a:r>
          </a:p>
          <a:p>
            <a:pPr algn="ctr"/>
            <a:endParaRPr lang="ru-RU" sz="8000" dirty="0">
              <a:solidFill>
                <a:srgbClr val="FFFF00"/>
              </a:solidFill>
            </a:endParaRPr>
          </a:p>
          <a:p>
            <a:pPr algn="ctr"/>
            <a:r>
              <a:rPr lang="ru-RU" sz="8000" dirty="0" smtClean="0">
                <a:solidFill>
                  <a:srgbClr val="FFFF00"/>
                </a:solidFill>
              </a:rPr>
              <a:t>ВСЕМ УДАЧИ !</a:t>
            </a:r>
            <a:endParaRPr lang="ru-RU" sz="8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548052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908</TotalTime>
  <Words>330</Words>
  <Application>Microsoft Office PowerPoint</Application>
  <PresentationFormat>Экран (4:3)</PresentationFormat>
  <Paragraphs>89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Апекс</vt:lpstr>
      <vt:lpstr>Презентация PowerPoint</vt:lpstr>
      <vt:lpstr>И там и здесь между рядами Звучит один и тот же глас: «Кто не за нас — тот против нас. Нет безразличных: правда с нами». А я стою один меж них В ревущем пламени и дыме И всеми силами своими Молюсь за тех и за других. </vt:lpstr>
      <vt:lpstr>Михаил Александрович Шолохов</vt:lpstr>
      <vt:lpstr>Презентация PowerPoint</vt:lpstr>
      <vt:lpstr>Авторская позиция в рассказе  М. А. Шолохова «Чужая кровь». (запишите в ТЕТРАДЬ). Цели урока : </vt:lpstr>
      <vt:lpstr>ЭПИГРАФ УРОКА </vt:lpstr>
      <vt:lpstr>ВОПРОСЫ</vt:lpstr>
      <vt:lpstr>ЗАДАНИЯ</vt:lpstr>
      <vt:lpstr>Презентация PowerPoint</vt:lpstr>
      <vt:lpstr>ЗАДАНИЯ</vt:lpstr>
      <vt:lpstr>Презентация PowerPoint</vt:lpstr>
      <vt:lpstr>Авторская позиция в рассказе  М. А. Шолохова «Чужая кровь». (запишите в ТЕТРАДЬ). Цели урока : 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М.А.Шолохов</dc:title>
  <dc:creator>1111</dc:creator>
  <cp:lastModifiedBy>Пользователь</cp:lastModifiedBy>
  <cp:revision>83</cp:revision>
  <dcterms:created xsi:type="dcterms:W3CDTF">2021-01-28T14:21:12Z</dcterms:created>
  <dcterms:modified xsi:type="dcterms:W3CDTF">2023-09-19T14:55:28Z</dcterms:modified>
</cp:coreProperties>
</file>