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263" r:id="rId2"/>
    <p:sldId id="256" r:id="rId3"/>
    <p:sldId id="261" r:id="rId4"/>
    <p:sldId id="262" r:id="rId5"/>
    <p:sldId id="264" r:id="rId6"/>
    <p:sldId id="265" r:id="rId7"/>
    <p:sldId id="266" r:id="rId8"/>
    <p:sldId id="273" r:id="rId9"/>
    <p:sldId id="267" r:id="rId10"/>
    <p:sldId id="277" r:id="rId11"/>
    <p:sldId id="268" r:id="rId12"/>
    <p:sldId id="269" r:id="rId13"/>
    <p:sldId id="272" r:id="rId14"/>
    <p:sldId id="270" r:id="rId15"/>
    <p:sldId id="271" r:id="rId16"/>
    <p:sldId id="275" r:id="rId17"/>
    <p:sldId id="276" r:id="rId18"/>
    <p:sldId id="278" r:id="rId19"/>
    <p:sldId id="274" r:id="rId20"/>
    <p:sldId id="281" r:id="rId21"/>
    <p:sldId id="279" r:id="rId22"/>
    <p:sldId id="280" r:id="rId23"/>
    <p:sldId id="282" r:id="rId24"/>
    <p:sldId id="283" r:id="rId25"/>
    <p:sldId id="284" r:id="rId26"/>
    <p:sldId id="285" r:id="rId27"/>
    <p:sldId id="288" r:id="rId28"/>
    <p:sldId id="289" r:id="rId29"/>
    <p:sldId id="287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0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95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363E2-CBD5-4FF6-8DBF-A08241AE2E86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F26D0-8AC1-43BB-B306-1F6C214F1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757D1-1EA8-4CF1-9AA7-8FF8BB365AD7}" type="datetimeFigureOut">
              <a:rPr lang="ru-RU" smtClean="0"/>
              <a:pPr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A46BA-8AE5-4C88-9D90-0C2A4C599E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utogear.ru/market/article.php?post=/article/291624/olimpiyskie-igryi-v-moskve-goda-tseremonii-otkryitiya-i-zakryitiya-itogi-olimpiady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rodetlit.ru/index.php/%D0%A7%D0%B8%D0%B6%D0%B8%D0%BA%D0%BE%D0%B2_%D0%92%D0%B8%D0%BA%D1%82%D0%BE%D1%80_%D0%90%D0%BB%D0%B5%D0%BA%D1%81%D0%B0%D0%BD%D0%B4%D1%80%D0%BE%D0%B2%D0%B8%D1%87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rodetlit.ru/index.php/%D0%A7%D0%B8%D0%B6%D0%B8%D0%BA%D0%BE%D0%B2_%D0%92%D0%B8%D0%BA%D1%82%D0%BE%D1%80_%D0%90%D0%BB%D0%B5%D0%BA%D1%81%D0%B0%D0%BD%D0%B4%D1%80%D0%BE%D0%B2%D0%B8%D1%87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audioskazki.net/archives/5317" TargetMode="External"/><Relationship Id="rId13" Type="http://schemas.openxmlformats.org/officeDocument/2006/relationships/hyperlink" Target="http://www.fairyroom.ru/?p=8543" TargetMode="External"/><Relationship Id="rId18" Type="http://schemas.openxmlformats.org/officeDocument/2006/relationships/hyperlink" Target="https://ru.wikipedia.org/wiki/%D0%A7%D0%B8%D0%B6%D0%B8%D0%BA%D0%BE%D0%B2,_%D0%92%D0%B8%D0%BA%D1%82%D0%BE%D1%80_%D0%90%D0%BB%D0%B5%D0%BA%D1%81%D0%B0%D0%BD%D0%B4%D1%80%D0%BE%D0%B2%D0%B8%D1%87" TargetMode="External"/><Relationship Id="rId3" Type="http://schemas.openxmlformats.org/officeDocument/2006/relationships/hyperlink" Target="https://kartinkin.net/26218-fon-dobrye-dela.html" TargetMode="External"/><Relationship Id="rId21" Type="http://schemas.openxmlformats.org/officeDocument/2006/relationships/hyperlink" Target="https://stuki-druki.com/authors/Chukovskiy.php" TargetMode="External"/><Relationship Id="rId7" Type="http://schemas.openxmlformats.org/officeDocument/2006/relationships/hyperlink" Target="https://www.chukfamily.ru/kornei/tales/ajbolit" TargetMode="External"/><Relationship Id="rId12" Type="http://schemas.openxmlformats.org/officeDocument/2006/relationships/hyperlink" Target="https://obrazovaka.ru/alpha/c/chukovskij-kornej-chukovsky-korney" TargetMode="External"/><Relationship Id="rId17" Type="http://schemas.openxmlformats.org/officeDocument/2006/relationships/hyperlink" Target="https://lavkahudozhnika76.ru/product/nabor-guash-master-klass-1240ml/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ru.freepik.com/premium-vector/art-palette-with-paint-brush-for-painting_5945030.htm" TargetMode="External"/><Relationship Id="rId20" Type="http://schemas.openxmlformats.org/officeDocument/2006/relationships/hyperlink" Target="https://chukovskij.livejournal.com/70929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eduza.io/feature/2020/07/30/grustnaya-knizhka-dayte-chizhikovu-on-usmeshnit" TargetMode="External"/><Relationship Id="rId11" Type="http://schemas.openxmlformats.org/officeDocument/2006/relationships/hyperlink" Target="https://obrazovaka.ru/test/biografiya-chukovskogo-s-otvetami.html" TargetMode="External"/><Relationship Id="rId5" Type="http://schemas.openxmlformats.org/officeDocument/2006/relationships/hyperlink" Target="https://rgdb.ru/vystavki/virtualnye/vystavka-chizhikov" TargetMode="External"/><Relationship Id="rId15" Type="http://schemas.openxmlformats.org/officeDocument/2006/relationships/hyperlink" Target="http://hingan.ru/prostoy-karandash-koh-i-noor/" TargetMode="External"/><Relationship Id="rId10" Type="http://schemas.openxmlformats.org/officeDocument/2006/relationships/hyperlink" Target="https://www.chukfamily.ru/kornei/about" TargetMode="External"/><Relationship Id="rId19" Type="http://schemas.openxmlformats.org/officeDocument/2006/relationships/hyperlink" Target="https://autogear.ru/article/216/455/viktor-chijikov-rossiyskiy-detskiy-illyustrator-avtor-olimpiyskogo-mishki/" TargetMode="External"/><Relationship Id="rId4" Type="http://schemas.openxmlformats.org/officeDocument/2006/relationships/hyperlink" Target="https://www.pinterest.fr/pin/548242954633882827/" TargetMode="External"/><Relationship Id="rId9" Type="http://schemas.openxmlformats.org/officeDocument/2006/relationships/hyperlink" Target="https://www.labirint.ru/authors/14721/" TargetMode="External"/><Relationship Id="rId14" Type="http://schemas.openxmlformats.org/officeDocument/2006/relationships/hyperlink" Target="https://sublimaticos.com.br/item/100-folhas-papel-cartao-350grs-sublimacao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068960"/>
            <a:ext cx="2952328" cy="379510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47667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7030A0"/>
                </a:solidFill>
                <a:latin typeface="Arial Black" pitchFamily="34" charset="0"/>
              </a:rPr>
              <a:t>          Муниципальное учреждение дополнительного образования </a:t>
            </a:r>
            <a:br>
              <a:rPr lang="ru-RU" b="1" i="1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b="1" i="1" dirty="0">
                <a:solidFill>
                  <a:srgbClr val="7030A0"/>
                </a:solidFill>
                <a:latin typeface="Arial Black" pitchFamily="34" charset="0"/>
              </a:rPr>
              <a:t>«Центр эстетического воспитания детей»</a:t>
            </a:r>
            <a:br>
              <a:rPr lang="ru-RU" b="1" i="1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b="1" i="1" dirty="0">
                <a:solidFill>
                  <a:srgbClr val="7030A0"/>
                </a:solidFill>
                <a:latin typeface="Arial Black" pitchFamily="34" charset="0"/>
              </a:rPr>
              <a:t>Республика Мордовия, город Саранск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7096" y="1628800"/>
            <a:ext cx="813690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Arial Black" pitchFamily="34" charset="0"/>
            </a:endParaRPr>
          </a:p>
          <a:p>
            <a:pPr algn="ctr"/>
            <a:r>
              <a:rPr lang="ru-RU" b="1" dirty="0">
                <a:latin typeface="Arial Black" pitchFamily="34" charset="0"/>
              </a:rPr>
              <a:t>Методическая разработка урока по</a:t>
            </a:r>
            <a:r>
              <a:rPr lang="en-US" b="1" dirty="0">
                <a:latin typeface="Arial Black" pitchFamily="34" charset="0"/>
              </a:rPr>
              <a:t> </a:t>
            </a:r>
            <a:r>
              <a:rPr lang="ru-RU" b="1" dirty="0">
                <a:latin typeface="Arial Black" pitchFamily="34" charset="0"/>
              </a:rPr>
              <a:t>изобразительному искусству: «Сказки Корнея Чуковского. </a:t>
            </a:r>
          </a:p>
          <a:p>
            <a:pPr algn="ctr"/>
            <a:r>
              <a:rPr lang="ru-RU" b="1" dirty="0">
                <a:latin typeface="Arial Black" pitchFamily="34" charset="0"/>
              </a:rPr>
              <a:t>Добрый доктор Айболит »</a:t>
            </a:r>
            <a:r>
              <a:rPr lang="en-US" b="1" dirty="0">
                <a:latin typeface="Arial Black" pitchFamily="34" charset="0"/>
              </a:rPr>
              <a:t> </a:t>
            </a:r>
            <a:r>
              <a:rPr lang="ru-RU" b="1" dirty="0">
                <a:latin typeface="Arial Black" pitchFamily="34" charset="0"/>
              </a:rPr>
              <a:t>(для детей 7  - 1</a:t>
            </a:r>
            <a:r>
              <a:rPr lang="en-US" b="1" dirty="0">
                <a:latin typeface="Arial Black" pitchFamily="34" charset="0"/>
              </a:rPr>
              <a:t>2</a:t>
            </a:r>
            <a:r>
              <a:rPr lang="ru-RU" b="1" dirty="0">
                <a:latin typeface="Arial Black" pitchFamily="34" charset="0"/>
              </a:rPr>
              <a:t> лет).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 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Arial Black" pitchFamily="34" charset="0"/>
            </a:endParaRPr>
          </a:p>
          <a:p>
            <a:pPr algn="r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Подготовила:</a:t>
            </a:r>
          </a:p>
          <a:p>
            <a:pPr algn="r"/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педагог дополнительного образования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</a:b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студии изобразительного искусства                              Павельева Елена Федоровна</a:t>
            </a:r>
            <a:br>
              <a:rPr lang="ru-RU" dirty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</a:br>
            <a:endParaRPr lang="ru-RU" dirty="0">
              <a:solidFill>
                <a:schemeClr val="bg2">
                  <a:lumMod val="25000"/>
                </a:schemeClr>
              </a:solidFill>
              <a:latin typeface="Arial Black" pitchFamily="34" charset="0"/>
            </a:endParaRPr>
          </a:p>
          <a:p>
            <a:pPr algn="r"/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pPr algn="r"/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pPr algn="r"/>
            <a:r>
              <a:rPr lang="ru-RU" i="1" dirty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Саранск 2023 г</a:t>
            </a:r>
            <a:br>
              <a:rPr lang="ru-RU" i="1" dirty="0">
                <a:solidFill>
                  <a:schemeClr val="accent4">
                    <a:lumMod val="50000"/>
                  </a:schemeClr>
                </a:solidFill>
              </a:rPr>
            </a:br>
            <a:br>
              <a:rPr lang="ru-RU" sz="1400" i="1" dirty="0">
                <a:solidFill>
                  <a:schemeClr val="accent4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23728" y="548681"/>
            <a:ext cx="65527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Цель: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выполнить иллюстрацию к сказке Корнея Чуковского «Доктор Айболит».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1166843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1166843"/>
            <a:ext cx="777686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Задачи: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- познакомиться учащихся с понятием иллюстрация;</a:t>
            </a:r>
            <a:br>
              <a:rPr lang="ru-RU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- научить составлять композицию в работе;</a:t>
            </a:r>
            <a:br>
              <a:rPr lang="ru-RU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- </a:t>
            </a: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воспитывать любовь к сказкам, к положительным героям сказок; 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- способствовать воспитанию доброты и отзывчивости;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- развивать способности к творческому самовыражению;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- развивать воображение и умение передавать в рисунке простые сюжеты;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-  воспитывать бережное отношение к книгам, любовь к чтению; 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- передача плановости в работе.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95736" y="548680"/>
            <a:ext cx="69482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Arial Black" pitchFamily="34" charset="0"/>
              </a:rPr>
              <a:t>Задание: </a:t>
            </a:r>
            <a:br>
              <a:rPr lang="ru-RU" sz="3600" dirty="0">
                <a:latin typeface="Arial Black" pitchFamily="34" charset="0"/>
              </a:rPr>
            </a:br>
            <a:r>
              <a:rPr lang="ru-RU" sz="3600" dirty="0">
                <a:latin typeface="Arial Black" pitchFamily="34" charset="0"/>
              </a:rPr>
              <a:t>выполнить рисунок-иллюстрацию к сказке</a:t>
            </a:r>
            <a:r>
              <a:rPr lang="en-US" sz="3600" dirty="0">
                <a:latin typeface="Arial Black" pitchFamily="34" charset="0"/>
              </a:rPr>
              <a:t> </a:t>
            </a:r>
            <a:r>
              <a:rPr lang="ru-RU" sz="3600" dirty="0">
                <a:latin typeface="Arial Black" pitchFamily="34" charset="0"/>
              </a:rPr>
              <a:t>Корнея Чуковского</a:t>
            </a:r>
            <a:r>
              <a:rPr lang="en-US" sz="3600" dirty="0">
                <a:latin typeface="Arial Black" pitchFamily="34" charset="0"/>
              </a:rPr>
              <a:t>  </a:t>
            </a:r>
            <a:r>
              <a:rPr lang="ru-RU" sz="3600" dirty="0">
                <a:latin typeface="Arial Black" pitchFamily="34" charset="0"/>
              </a:rPr>
              <a:t> </a:t>
            </a:r>
            <a:r>
              <a:rPr lang="ru-RU" sz="3600" dirty="0">
                <a:solidFill>
                  <a:srgbClr val="FF0000"/>
                </a:solidFill>
                <a:latin typeface="Arial Black" pitchFamily="34" charset="0"/>
              </a:rPr>
              <a:t>«Доктор Айболит» </a:t>
            </a:r>
            <a:br>
              <a:rPr lang="ru-RU" sz="3600" dirty="0">
                <a:latin typeface="Arial Black" pitchFamily="34" charset="0"/>
              </a:rPr>
            </a:br>
            <a:endParaRPr lang="ru-RU" sz="3600" dirty="0">
              <a:latin typeface="Arial Black" pitchFamily="34" charset="0"/>
            </a:endParaRPr>
          </a:p>
        </p:txBody>
      </p:sp>
      <p:pic>
        <p:nvPicPr>
          <p:cNvPr id="7" name="Рисунок 6" descr="http://img-fotki.yandex.ru/get/6504/157060903.6a/0_9c09a_6689d952_XXX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852936"/>
            <a:ext cx="302433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482599" y="3244334"/>
            <a:ext cx="1233030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(Фото 1)</a:t>
            </a:r>
            <a:endParaRPr lang="ru-RU" i="1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79712" y="332656"/>
            <a:ext cx="71642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 Black" pitchFamily="34" charset="0"/>
              </a:rPr>
              <a:t>Оборудование:  лист бумаги, карандаш, кисти, гуашь, непроливайка, палитра. Репродукции художников - иллюстраторов к данной сказке.</a:t>
            </a:r>
            <a:br>
              <a:rPr lang="ru-RU" sz="2000" dirty="0">
                <a:latin typeface="Arial Black" pitchFamily="34" charset="0"/>
              </a:rPr>
            </a:br>
            <a:endParaRPr lang="ru-RU" sz="2000" dirty="0">
              <a:latin typeface="Arial Black" pitchFamily="34" charset="0"/>
            </a:endParaRPr>
          </a:p>
        </p:txBody>
      </p:sp>
      <p:pic>
        <p:nvPicPr>
          <p:cNvPr id="7" name="Рисунок 6" descr="Картинки по запросу &quot;картинка листы  акварельной бумаги&quot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492896"/>
            <a:ext cx="1800200" cy="1924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Дом\Desktop\85801493_4195696_kr_2.jpg"/>
          <p:cNvPicPr/>
          <p:nvPr/>
        </p:nvPicPr>
        <p:blipFill>
          <a:blip r:embed="rId5" cstate="print"/>
          <a:srcRect l="4893" t="4290" r="4281" b="6271"/>
          <a:stretch>
            <a:fillRect/>
          </a:stretch>
        </p:blipFill>
        <p:spPr bwMode="auto">
          <a:xfrm>
            <a:off x="2267744" y="2564904"/>
            <a:ext cx="201622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Дом\Desktop\_149267-22.jpg"/>
          <p:cNvPicPr/>
          <p:nvPr/>
        </p:nvPicPr>
        <p:blipFill>
          <a:blip r:embed="rId6" cstate="print"/>
          <a:srcRect l="11659" t="5430" r="9417" b="8597"/>
          <a:stretch>
            <a:fillRect/>
          </a:stretch>
        </p:blipFill>
        <p:spPr bwMode="auto">
          <a:xfrm>
            <a:off x="4427984" y="2492896"/>
            <a:ext cx="1656184" cy="2001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Дом\Desktop\787.970.jpg"/>
          <p:cNvPicPr/>
          <p:nvPr/>
        </p:nvPicPr>
        <p:blipFill>
          <a:blip r:embed="rId7" cstate="print"/>
          <a:srcRect l="3333" t="2392" r="3667" b="2871"/>
          <a:stretch>
            <a:fillRect/>
          </a:stretch>
        </p:blipFill>
        <p:spPr bwMode="auto">
          <a:xfrm>
            <a:off x="6300192" y="2492896"/>
            <a:ext cx="265747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23528" y="3105835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>
              <a:solidFill>
                <a:schemeClr val="bg1"/>
              </a:solidFill>
            </a:endParaRPr>
          </a:p>
          <a:p>
            <a:endParaRPr lang="ru-RU" i="1" dirty="0">
              <a:solidFill>
                <a:schemeClr val="bg1"/>
              </a:solidFill>
            </a:endParaRPr>
          </a:p>
          <a:p>
            <a:endParaRPr lang="ru-RU" i="1" dirty="0">
              <a:solidFill>
                <a:schemeClr val="bg1"/>
              </a:solidFill>
            </a:endParaRPr>
          </a:p>
          <a:p>
            <a:endParaRPr lang="ru-RU" i="1" dirty="0">
              <a:solidFill>
                <a:schemeClr val="bg1"/>
              </a:solidFill>
            </a:endParaRPr>
          </a:p>
          <a:p>
            <a:endParaRPr lang="ru-RU" i="1" dirty="0">
              <a:solidFill>
                <a:schemeClr val="bg1"/>
              </a:solidFill>
            </a:endParaRPr>
          </a:p>
          <a:p>
            <a:r>
              <a:rPr lang="ru-RU" i="1" dirty="0">
                <a:latin typeface="Arial Black" pitchFamily="34" charset="0"/>
              </a:rPr>
              <a:t>(Фото 2)              (Фото 3)                (Фото 4)                 (Фото 5)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3105835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Лист бумаги     Простой карандаш         Палитра и гуашь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51720" y="548681"/>
            <a:ext cx="62646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Arial Black" pitchFamily="34" charset="0"/>
              </a:rPr>
              <a:t>План занятия:</a:t>
            </a:r>
          </a:p>
          <a:p>
            <a:br>
              <a:rPr lang="ru-RU" sz="3600" dirty="0">
                <a:solidFill>
                  <a:srgbClr val="FF0000"/>
                </a:solidFill>
                <a:latin typeface="Arial Black" pitchFamily="34" charset="0"/>
              </a:rPr>
            </a:br>
            <a:endParaRPr lang="ru-RU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620688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>
                <a:latin typeface="Arial Black" pitchFamily="34" charset="0"/>
              </a:rPr>
              <a:t>I. Организационный момент.</a:t>
            </a:r>
            <a:endParaRPr lang="ru-RU" dirty="0">
              <a:latin typeface="Arial Black" pitchFamily="34" charset="0"/>
            </a:endParaRPr>
          </a:p>
          <a:p>
            <a:r>
              <a:rPr lang="ru-RU" b="1" dirty="0">
                <a:latin typeface="Arial Black" pitchFamily="34" charset="0"/>
              </a:rPr>
              <a:t>II. Проверка готовности рабочего места к уроку.</a:t>
            </a:r>
            <a:endParaRPr lang="ru-RU" dirty="0">
              <a:latin typeface="Arial Black" pitchFamily="34" charset="0"/>
            </a:endParaRPr>
          </a:p>
          <a:p>
            <a:r>
              <a:rPr lang="ru-RU" dirty="0">
                <a:latin typeface="Arial Black" pitchFamily="34" charset="0"/>
              </a:rPr>
              <a:t>Необходимо подготовить  принадлежности к занятию.</a:t>
            </a:r>
          </a:p>
          <a:p>
            <a:r>
              <a:rPr lang="ru-RU" b="1" dirty="0">
                <a:latin typeface="Arial Black" pitchFamily="34" charset="0"/>
              </a:rPr>
              <a:t>III. Изучение нового материала.</a:t>
            </a:r>
          </a:p>
          <a:p>
            <a:r>
              <a:rPr lang="ru-RU" b="1" dirty="0">
                <a:latin typeface="Arial Black" pitchFamily="34" charset="0"/>
              </a:rPr>
              <a:t>Что такое иллюстрация?</a:t>
            </a:r>
          </a:p>
          <a:p>
            <a:r>
              <a:rPr lang="ru-RU" b="1" dirty="0">
                <a:latin typeface="Arial Black" pitchFamily="34" charset="0"/>
              </a:rPr>
              <a:t>Рассказ о художнике -  иллюстраторе </a:t>
            </a:r>
            <a:r>
              <a:rPr lang="ru-RU" dirty="0">
                <a:latin typeface="Arial Black" pitchFamily="34" charset="0"/>
              </a:rPr>
              <a:t>Чижиков Виктор Александрович </a:t>
            </a:r>
            <a:r>
              <a:rPr lang="ru-RU" b="1" dirty="0">
                <a:latin typeface="Arial Black" pitchFamily="34" charset="0"/>
              </a:rPr>
              <a:t>.</a:t>
            </a:r>
          </a:p>
          <a:p>
            <a:r>
              <a:rPr lang="ru-RU" b="1" dirty="0">
                <a:latin typeface="Arial Black" pitchFamily="34" charset="0"/>
              </a:rPr>
              <a:t>Беседа по произведению Корнея Ивановича Чуковского «Доктор Айболит. </a:t>
            </a:r>
            <a:endParaRPr lang="ru-RU" dirty="0">
              <a:latin typeface="Arial Black" pitchFamily="34" charset="0"/>
            </a:endParaRPr>
          </a:p>
          <a:p>
            <a:r>
              <a:rPr lang="ru-RU" dirty="0">
                <a:latin typeface="Arial Black" pitchFamily="34" charset="0"/>
              </a:rPr>
              <a:t>Объяснение последовательности выполнения работы.</a:t>
            </a:r>
          </a:p>
          <a:p>
            <a:r>
              <a:rPr lang="en-US" b="1" dirty="0">
                <a:latin typeface="Arial Black" pitchFamily="34" charset="0"/>
              </a:rPr>
              <a:t>IV</a:t>
            </a:r>
            <a:r>
              <a:rPr lang="ru-RU" b="1" dirty="0">
                <a:latin typeface="Arial Black" pitchFamily="34" charset="0"/>
              </a:rPr>
              <a:t>. Самостоятельная работа учащихся.</a:t>
            </a:r>
            <a:endParaRPr lang="ru-RU" dirty="0">
              <a:latin typeface="Arial Black" pitchFamily="34" charset="0"/>
            </a:endParaRPr>
          </a:p>
          <a:p>
            <a:r>
              <a:rPr lang="ru-RU" dirty="0">
                <a:latin typeface="Arial Black" pitchFamily="34" charset="0"/>
              </a:rPr>
              <a:t>Руководство процессом изобразительной деятельности.</a:t>
            </a:r>
          </a:p>
          <a:p>
            <a:r>
              <a:rPr lang="en-US" b="1" dirty="0">
                <a:latin typeface="Arial Black" pitchFamily="34" charset="0"/>
              </a:rPr>
              <a:t>V</a:t>
            </a:r>
            <a:r>
              <a:rPr lang="ru-RU" b="1" dirty="0">
                <a:latin typeface="Arial Black" pitchFamily="34" charset="0"/>
              </a:rPr>
              <a:t>. Выставка работ учащихся.</a:t>
            </a:r>
            <a:endParaRPr lang="ru-RU" dirty="0">
              <a:latin typeface="Arial Black" pitchFamily="34" charset="0"/>
            </a:endParaRPr>
          </a:p>
          <a:p>
            <a:r>
              <a:rPr lang="ru-RU" dirty="0">
                <a:latin typeface="Arial Black" pitchFamily="34" charset="0"/>
              </a:rPr>
              <a:t>Просмотр и анализ работ учащихся.</a:t>
            </a:r>
          </a:p>
          <a:p>
            <a:r>
              <a:rPr lang="en-US" b="1" dirty="0">
                <a:latin typeface="Arial Black" pitchFamily="34" charset="0"/>
              </a:rPr>
              <a:t>VI</a:t>
            </a:r>
            <a:r>
              <a:rPr lang="ru-RU" b="1" dirty="0">
                <a:latin typeface="Arial Black" pitchFamily="34" charset="0"/>
              </a:rPr>
              <a:t>. Итог занятия.</a:t>
            </a:r>
            <a:endParaRPr lang="ru-RU" dirty="0">
              <a:latin typeface="Arial Black" pitchFamily="34" charset="0"/>
            </a:endParaRPr>
          </a:p>
          <a:p>
            <a:r>
              <a:rPr lang="ru-RU" dirty="0">
                <a:latin typeface="Arial Black" pitchFamily="34" charset="0"/>
              </a:rPr>
              <a:t>Выставка работ.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8031753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-243408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87624" y="-1467544"/>
            <a:ext cx="7704856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Arial Black" pitchFamily="34" charset="0"/>
            </a:endParaRPr>
          </a:p>
          <a:p>
            <a:endParaRPr lang="ru-RU" b="1" dirty="0">
              <a:latin typeface="Arial Black" pitchFamily="34" charset="0"/>
            </a:endParaRPr>
          </a:p>
          <a:p>
            <a:endParaRPr lang="ru-RU" b="1" dirty="0">
              <a:latin typeface="Arial Black" pitchFamily="34" charset="0"/>
            </a:endParaRPr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algn="ctr" fontAlgn="base"/>
            <a:r>
              <a:rPr lang="ru-RU" sz="2400" b="1" dirty="0">
                <a:latin typeface="Arial Black" pitchFamily="34" charset="0"/>
              </a:rPr>
              <a:t>Так что такое иллюстрация?</a:t>
            </a:r>
          </a:p>
          <a:p>
            <a:pPr algn="ctr" fontAlgn="base"/>
            <a:r>
              <a:rPr lang="ru-RU" sz="2400" b="1" dirty="0">
                <a:latin typeface="Arial Black" pitchFamily="34" charset="0"/>
              </a:rPr>
              <a:t> </a:t>
            </a:r>
          </a:p>
          <a:p>
            <a:pPr fontAlgn="base"/>
            <a:r>
              <a:rPr lang="ru-RU" sz="2400" dirty="0">
                <a:latin typeface="Arial Black" pitchFamily="34" charset="0"/>
              </a:rPr>
              <a:t>Это любой рисунок или изображение, поясняющее или дополняющее текст произведения. Книги с картинками уже давно стали привычны всем. Они лучше воспринимаются и более интересны, особенно для детей. Эти картинки к произведениям называются </a:t>
            </a:r>
            <a:r>
              <a:rPr lang="ru-RU" sz="2400" b="1" dirty="0">
                <a:solidFill>
                  <a:srgbClr val="FF0000"/>
                </a:solidFill>
                <a:latin typeface="Arial Black" pitchFamily="34" charset="0"/>
              </a:rPr>
              <a:t>иллюстрациями</a:t>
            </a:r>
            <a:r>
              <a:rPr lang="ru-RU" sz="2400" dirty="0">
                <a:solidFill>
                  <a:srgbClr val="FF0000"/>
                </a:solidFill>
                <a:latin typeface="Arial Black" pitchFamily="34" charset="0"/>
              </a:rPr>
              <a:t>. </a:t>
            </a:r>
            <a:r>
              <a:rPr lang="ru-RU" sz="2400" dirty="0">
                <a:latin typeface="Arial Black" pitchFamily="34" charset="0"/>
              </a:rPr>
              <a:t>Когда книги были рукописными, рисунки тоже создавались от руки. Это было очень дорого и не всем доступно. 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9552" y="332656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  <a:t>Виктор Александрович Чижиков — самый добрый художник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23928" y="1628801"/>
            <a:ext cx="48965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/>
              <a:t>По мнению Виктора, в наше время дети, избалованные множеством игрушек и </a:t>
            </a:r>
            <a:r>
              <a:rPr lang="ru-RU" sz="2800" b="1" dirty="0" err="1"/>
              <a:t>гаджетов</a:t>
            </a:r>
            <a:r>
              <a:rPr lang="ru-RU" sz="2800" b="1" dirty="0"/>
              <a:t>, ценят искренность и добро. Хочется верить, что он прав и его дело продолжат новые художники, которые будут дарить детям новые добрые сказки.</a:t>
            </a:r>
          </a:p>
        </p:txBody>
      </p:sp>
      <p:pic>
        <p:nvPicPr>
          <p:cNvPr id="11" name="Рисунок 10" descr="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12776"/>
            <a:ext cx="345638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475656" y="3244334"/>
            <a:ext cx="41977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b="1" i="1" dirty="0">
                <a:latin typeface="Arial Black" pitchFamily="34" charset="0"/>
              </a:rPr>
              <a:t>(Фото 6) </a:t>
            </a:r>
            <a:endParaRPr lang="ru-RU" i="1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8031753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-243408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-1467544"/>
            <a:ext cx="856895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Arial Black" pitchFamily="34" charset="0"/>
            </a:endParaRPr>
          </a:p>
          <a:p>
            <a:endParaRPr lang="ru-RU" b="1" dirty="0">
              <a:latin typeface="Arial Black" pitchFamily="34" charset="0"/>
            </a:endParaRPr>
          </a:p>
          <a:p>
            <a:endParaRPr lang="ru-RU" b="1" dirty="0">
              <a:latin typeface="Arial Black" pitchFamily="34" charset="0"/>
            </a:endParaRPr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sz="2400" b="1" dirty="0"/>
          </a:p>
          <a:p>
            <a:pPr fontAlgn="base"/>
            <a:endParaRPr lang="ru-RU" sz="2400" b="1" dirty="0"/>
          </a:p>
          <a:p>
            <a:pPr algn="ctr" fontAlgn="base"/>
            <a:r>
              <a:rPr lang="ru-RU" sz="2800" b="1" dirty="0"/>
              <a:t>Чижиков Виктор Александрович — народный художник, рисовал иллюстрации в «Мурзилке», «Вокруг света», «Веселых картинках», работал над книгами и в различных периодических изданиях. Автор знаменитого Олимпийского Мишки — талисмана летних </a:t>
            </a:r>
            <a:r>
              <a:rPr lang="ru-RU" sz="2800" b="1" u="sng" dirty="0">
                <a:hlinkClick r:id="rId4"/>
              </a:rPr>
              <a:t>Олимпийских игр в Москве</a:t>
            </a:r>
            <a:r>
              <a:rPr lang="ru-RU" sz="2800" b="1" dirty="0"/>
              <a:t> </a:t>
            </a:r>
          </a:p>
          <a:p>
            <a:pPr algn="ctr" fontAlgn="base"/>
            <a:r>
              <a:rPr lang="ru-RU" sz="2800" b="1" dirty="0"/>
              <a:t>1980 года.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6" name="Рисунок 5" descr="Виктор Чижиков — российский детский иллюстратор, автор Олимпийского Мишк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916832"/>
            <a:ext cx="630019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23528" y="1"/>
            <a:ext cx="882047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 fontAlgn="base"/>
            <a:r>
              <a:rPr lang="ru-RU" sz="3200" dirty="0">
                <a:solidFill>
                  <a:srgbClr val="FF0000"/>
                </a:solidFill>
                <a:latin typeface="Arial Black" pitchFamily="34" charset="0"/>
              </a:rPr>
              <a:t>Виктор Чижиков — российский детский иллюстратор, автор Олимпийского Мишки</a:t>
            </a:r>
            <a:endParaRPr lang="ru-RU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17013" y="3244334"/>
            <a:ext cx="130997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endParaRPr lang="ru-RU" b="1" i="1" dirty="0">
              <a:latin typeface="Arial Black" pitchFamily="34" charset="0"/>
            </a:endParaRPr>
          </a:p>
          <a:p>
            <a:r>
              <a:rPr lang="ru-RU" b="1" i="1" dirty="0">
                <a:latin typeface="Arial Black" pitchFamily="34" charset="0"/>
              </a:rPr>
              <a:t>(Фото 7) </a:t>
            </a:r>
            <a:endParaRPr lang="ru-RU" i="1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764704"/>
            <a:ext cx="8820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en-US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en-US" sz="3200" b="1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  <a:t>«</a:t>
            </a:r>
            <a:r>
              <a:rPr lang="ru-RU" sz="3200" b="1" i="1" dirty="0">
                <a:solidFill>
                  <a:srgbClr val="FF0000"/>
                </a:solidFill>
                <a:latin typeface="Arial Black" pitchFamily="34" charset="0"/>
              </a:rPr>
              <a:t>Я часто встречаю людей, которые мне говорят: мы выросли на ваших книжках, спасибо, что вы нас веселили! Это для меня звучит как награда. … Детство должно быть беззаботным</a:t>
            </a:r>
            <a: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  <a:t>» – </a:t>
            </a:r>
            <a:r>
              <a:rPr lang="ru-RU" sz="3200" b="1" dirty="0">
                <a:latin typeface="Arial Black" pitchFamily="34" charset="0"/>
              </a:rPr>
              <a:t>говорил художник.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63688" y="836712"/>
            <a:ext cx="73803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latin typeface="Arial Black" pitchFamily="34" charset="0"/>
              </a:rPr>
              <a:t>	В наше время детские книжки содержат жестокие рисунки, а Виктор Чижиков старался сделать свои иллюстрации нестрашными, и у него, без сомнения, получилось. </a:t>
            </a:r>
          </a:p>
          <a:p>
            <a:pPr fontAlgn="base"/>
            <a:r>
              <a:rPr lang="ru-RU" sz="2400" dirty="0">
                <a:latin typeface="Arial Black" pitchFamily="34" charset="0"/>
              </a:rPr>
              <a:t>	Мир, который он создавал, был полон добра и гармонии, в нем можно находиться без страха. </a:t>
            </a:r>
          </a:p>
          <a:p>
            <a:pPr fontAlgn="base"/>
            <a:r>
              <a:rPr lang="ru-RU" sz="2400" dirty="0">
                <a:latin typeface="Arial Black" pitchFamily="34" charset="0"/>
              </a:rPr>
              <a:t>	Виктор Чижиков, художник с добрым сердцем, часто говорил, что встреча с жестоким миром вредит детям, по его словам, детская психика должна окрепнуть перед тем, как узнать о страшилках и ужастиках. Он старался сделать даже отрицательных героев смешными. </a:t>
            </a:r>
            <a:endParaRPr lang="ru-RU" sz="2400" b="1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07704" y="692697"/>
            <a:ext cx="684076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FF0000"/>
                </a:solidFill>
                <a:latin typeface="Arial Black" pitchFamily="34" charset="0"/>
              </a:rPr>
              <a:t>Виктор Чижиков, биография которого полна удивительных историй, часто читал Корнея Чуковского, повести которого сильно повлияли на его творчество. Один из примеров — «Доктор Айболит». В книжке, которая досталась художнику, было множество страшных картинок, особенно те моменты, где мальчик потерял отца, и сцены с пиратами. Чижиков до сих пор хранит ту самую книжку и признается, что читать ее было страшно. Своей дочери он читал книжку с собственными иллюстрациями, и она совсем не боялась! 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6" name="Picture 3" descr="C:\Users\Дом\Desktop\Чижиков. Чуковски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971052"/>
            <a:ext cx="4464496" cy="588694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87624" y="18864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Иллюстрации Виктора </a:t>
            </a:r>
            <a:r>
              <a:rPr lang="ru-RU" dirty="0" err="1">
                <a:solidFill>
                  <a:srgbClr val="FF0000"/>
                </a:solidFill>
                <a:latin typeface="Arial Black" pitchFamily="34" charset="0"/>
              </a:rPr>
              <a:t>Чижикова</a:t>
            </a: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к сказке </a:t>
            </a:r>
          </a:p>
          <a:p>
            <a:pPr algn="ctr" fontAlgn="base"/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Корнея Ивановича Чуковского «Доктор Айболит»</a:t>
            </a:r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78541" y="3244334"/>
            <a:ext cx="4695516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                                           (Фото  8) </a:t>
            </a:r>
            <a:endParaRPr lang="ru-RU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9552" y="332656"/>
            <a:ext cx="8604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dirty="0">
                <a:solidFill>
                  <a:srgbClr val="FF0000"/>
                </a:solidFill>
                <a:latin typeface="Arial Black" pitchFamily="34" charset="0"/>
              </a:rPr>
              <a:t>Иллюстрации Виктора </a:t>
            </a:r>
            <a:r>
              <a:rPr lang="ru-RU" sz="2000" dirty="0" err="1">
                <a:solidFill>
                  <a:srgbClr val="FF0000"/>
                </a:solidFill>
                <a:latin typeface="Arial Black" pitchFamily="34" charset="0"/>
              </a:rPr>
              <a:t>Чижикова</a:t>
            </a:r>
            <a:r>
              <a:rPr lang="ru-RU" sz="2000" dirty="0">
                <a:solidFill>
                  <a:srgbClr val="FF0000"/>
                </a:solidFill>
                <a:latin typeface="Arial Black" pitchFamily="34" charset="0"/>
              </a:rPr>
              <a:t> к сказке </a:t>
            </a:r>
          </a:p>
          <a:p>
            <a:pPr algn="ctr" fontAlgn="base"/>
            <a:r>
              <a:rPr lang="ru-RU" sz="2000" dirty="0">
                <a:solidFill>
                  <a:srgbClr val="FF0000"/>
                </a:solidFill>
                <a:latin typeface="Arial Black" pitchFamily="34" charset="0"/>
              </a:rPr>
              <a:t>Корнея Ивановича Чуковского «Доктор Айболит»</a:t>
            </a:r>
            <a:endParaRPr lang="ru-RU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http://img-fotki.yandex.ru/get/6507/157060903.6a/0_9c09b_56c82557_XXX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196752"/>
            <a:ext cx="252899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mg-fotki.yandex.ru/get/6606/157060903.6a/0_9c0a0_2ed1b2c8_XXX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24744"/>
            <a:ext cx="3127096" cy="3918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g-fotki.yandex.ru/get/6505/157060903.6a/0_9c0a3_839754a4_XXXL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196752"/>
            <a:ext cx="265982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11560" y="3105835"/>
            <a:ext cx="82089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(Фото  9)                               (Фото  10)                    (Фото 11)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23728" y="188640"/>
            <a:ext cx="7020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Иллюстрации Виктора </a:t>
            </a:r>
            <a:r>
              <a:rPr lang="ru-RU" dirty="0" err="1">
                <a:solidFill>
                  <a:srgbClr val="FF0000"/>
                </a:solidFill>
                <a:latin typeface="Arial Black" pitchFamily="34" charset="0"/>
              </a:rPr>
              <a:t>Чижикова</a:t>
            </a: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к сказке </a:t>
            </a:r>
          </a:p>
          <a:p>
            <a:pPr algn="ctr" fontAlgn="base"/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Корнея Ивановича Чуковского «Доктор Айболит»</a:t>
            </a:r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http://img-fotki.yandex.ru/get/6605/157060903.6a/0_9c09d_4fdd68a1_XXX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6712"/>
            <a:ext cx="309634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mg-fotki.yandex.ru/get/6509/157060903.6a/0_9c0a2_bee43301_XXX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908720"/>
            <a:ext cx="2746149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g-fotki.yandex.ru/get/6406/157060903.6b/0_9c0ca_af28fc82_XXXL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980728"/>
            <a:ext cx="244827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img-fotki.yandex.ru/get/6406/157060903.6a/0_9c09f_729e0b0e_XXL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4365104"/>
            <a:ext cx="5328592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683568" y="3105835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(Фото  12)                               (Фото 13)                    (Фото 14)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23425" y="3244334"/>
            <a:ext cx="2848857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Arial Black" pitchFamily="34" charset="0"/>
              </a:rPr>
              <a:t>                          </a:t>
            </a: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                   (Фото 15)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35696" y="188640"/>
            <a:ext cx="730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Иллюстрации Виктора </a:t>
            </a:r>
            <a:r>
              <a:rPr lang="ru-RU" dirty="0" err="1">
                <a:solidFill>
                  <a:srgbClr val="FF0000"/>
                </a:solidFill>
                <a:latin typeface="Arial Black" pitchFamily="34" charset="0"/>
              </a:rPr>
              <a:t>Чижикова</a:t>
            </a: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к сказке </a:t>
            </a:r>
          </a:p>
          <a:p>
            <a:pPr algn="ctr" fontAlgn="base"/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Корнея Ивановича Чуковского «Доктор Айболит»</a:t>
            </a:r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7" name="Рисунок 6" descr="http://img-fotki.yandex.ru/get/6509/157060903.6b/0_9c0a6_2c3ea0f_XXX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2487118" cy="303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fairyroom.ru/wp-content/uploads/2012/11/kn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908720"/>
            <a:ext cx="237626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g-fotki.yandex.ru/get/6608/157060903.6b/0_9c0c8_e6f167be_XXXL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836712"/>
            <a:ext cx="218050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mg-fotki.yandex.ru/get/6508/157060903.6b/0_9c0cd_551358b5_XXXL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3933056"/>
            <a:ext cx="2376264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img-fotki.yandex.ru/get/6508/157060903.6b/0_9c0ba_9ce200a_L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4077072"/>
            <a:ext cx="2952328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79512" y="3105835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  (Фото  16)                               (Фото 17)                    (Фото 18)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15816" y="3244334"/>
            <a:ext cx="234964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    </a:t>
            </a:r>
          </a:p>
          <a:p>
            <a:r>
              <a:rPr lang="ru-RU" i="1" dirty="0">
                <a:latin typeface="Arial Black" pitchFamily="34" charset="0"/>
              </a:rPr>
              <a:t>    (Фото 19)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23425" y="3244334"/>
            <a:ext cx="5157181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                                                 (Фото 20)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07704" y="188640"/>
            <a:ext cx="698477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Arial Black" pitchFamily="34" charset="0"/>
                <a:hlinkClick r:id="rId4"/>
              </a:rPr>
              <a:t>Виктор Александрович Чижиков</a:t>
            </a:r>
            <a:r>
              <a:rPr lang="ru-RU" sz="2400" dirty="0">
                <a:latin typeface="Arial Black" pitchFamily="34" charset="0"/>
              </a:rPr>
              <a:t> – Народный художник России, один из выдающихся мастеров российской детской книги. Из книг с его иллюстрациями можно составить «Золотую коллекцию» лучших произведений мировой детской литературы. За свою долгую творческую жизнь Виктор Чижиков проиллюстрировал около двухсот детских книг.</a:t>
            </a:r>
          </a:p>
          <a:p>
            <a:r>
              <a:rPr lang="ru-RU" sz="2400" dirty="0">
                <a:latin typeface="Arial Black" pitchFamily="34" charset="0"/>
              </a:rPr>
              <a:t>	Но точно можно сказать, что несколько миллионов маленьких читателей открывали для себя «Айболита», «</a:t>
            </a:r>
            <a:r>
              <a:rPr lang="ru-RU" sz="2400" dirty="0" err="1">
                <a:latin typeface="Arial Black" pitchFamily="34" charset="0"/>
              </a:rPr>
              <a:t>Винни</a:t>
            </a:r>
            <a:r>
              <a:rPr lang="ru-RU" sz="2400" dirty="0">
                <a:latin typeface="Arial Black" pitchFamily="34" charset="0"/>
              </a:rPr>
              <a:t> Пуха» и «Волшебника изумрудного города», глядя на героев этих книг глазами художника </a:t>
            </a:r>
            <a:r>
              <a:rPr lang="ru-RU" sz="2400" dirty="0" err="1">
                <a:latin typeface="Arial Black" pitchFamily="34" charset="0"/>
              </a:rPr>
              <a:t>Чижикова</a:t>
            </a:r>
            <a:r>
              <a:rPr lang="ru-RU" sz="2400" dirty="0">
                <a:latin typeface="Arial Black" pitchFamily="34" charset="0"/>
              </a:rPr>
              <a:t>.</a:t>
            </a:r>
          </a:p>
          <a:p>
            <a:pPr fontAlgn="base"/>
            <a:r>
              <a:rPr lang="ru-RU" sz="2400" dirty="0">
                <a:latin typeface="Arial Black" pitchFamily="34" charset="0"/>
              </a:rPr>
              <a:t>	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259632"/>
            <a:ext cx="9144000" cy="9300513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-2082025"/>
            <a:ext cx="1800200" cy="231408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3528" y="-2115615"/>
            <a:ext cx="864096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algn="ctr" fontAlgn="base"/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Именно за иллюстрации к </a:t>
            </a:r>
          </a:p>
          <a:p>
            <a:pPr algn="ctr" fontAlgn="base"/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«Доктору Айболиту» Виктору </a:t>
            </a:r>
            <a:r>
              <a:rPr lang="ru-RU" sz="2800" dirty="0" err="1">
                <a:solidFill>
                  <a:srgbClr val="FF0000"/>
                </a:solidFill>
                <a:latin typeface="Arial Black" pitchFamily="34" charset="0"/>
              </a:rPr>
              <a:t>Чижикову</a:t>
            </a:r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 позднее присудили </a:t>
            </a:r>
          </a:p>
          <a:p>
            <a:pPr algn="ctr" fontAlgn="base"/>
            <a:r>
              <a:rPr lang="ru-RU" sz="2800" b="1" u="sng" dirty="0">
                <a:latin typeface="Arial Black" pitchFamily="34" charset="0"/>
                <a:hlinkClick r:id="rId4"/>
              </a:rPr>
              <a:t>Диплом имени Андерсена.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</a:t>
            </a:r>
          </a:p>
          <a:p>
            <a:pPr algn="ctr" fontAlgn="base"/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Художник вспоминает, что на вручении ему отдали диплом и гвоздику, так полагалось по правилам. И он вспомнил, как в детстве встретил </a:t>
            </a:r>
          </a:p>
          <a:p>
            <a:pPr algn="ctr" fontAlgn="base"/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Корнея Чуковского, и тот подарил ему свой букет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132856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03648" y="836712"/>
            <a:ext cx="77403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Согласно легенде, царь Соломон мог понимать язык животных. Художник </a:t>
            </a:r>
          </a:p>
          <a:p>
            <a:pPr algn="ctr" fontAlgn="base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Виктор Чижиков </a:t>
            </a:r>
          </a:p>
          <a:p>
            <a:pPr algn="ctr" fontAlgn="base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с этим даром не родился, но последовательно занимался тем, что в течение всей своей жизни сам изобретал такой волшебный язык. 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pic>
        <p:nvPicPr>
          <p:cNvPr id="6" name="Рисунок 5" descr="https://www.labirint.ru/images/upl/descripts/pic_1532424831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764704"/>
            <a:ext cx="33843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907704" y="188640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Чуковский Корней Иванович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87624" y="2492896"/>
            <a:ext cx="7632848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latin typeface="Arial Black" pitchFamily="34" charset="0"/>
              </a:rPr>
              <a:t>Русский и советский поэт, писатель, критик, литературовед, переводчик </a:t>
            </a:r>
          </a:p>
          <a:p>
            <a:pPr algn="ctr"/>
            <a:r>
              <a:rPr lang="ru-RU" sz="2000" dirty="0">
                <a:latin typeface="Arial Black" pitchFamily="34" charset="0"/>
              </a:rPr>
              <a:t>Корней Иванович Чуковский </a:t>
            </a:r>
          </a:p>
          <a:p>
            <a:pPr algn="ctr"/>
            <a:r>
              <a:rPr lang="ru-RU" sz="2000" dirty="0">
                <a:latin typeface="Arial Black" pitchFamily="34" charset="0"/>
              </a:rPr>
              <a:t>(настоящее имя Николай Иванович Корнейчуков) родился 31 (19 по старому стилю) марта 1882 года в Санкт-Петербурге. </a:t>
            </a:r>
            <a:endParaRPr lang="ru-RU" sz="2000" b="1" dirty="0"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24128" y="2996952"/>
            <a:ext cx="34198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Arial Black" pitchFamily="34" charset="0"/>
              </a:rPr>
              <a:t>        </a:t>
            </a:r>
          </a:p>
          <a:p>
            <a:endParaRPr lang="ru-RU" i="1" dirty="0">
              <a:latin typeface="Arial Black" pitchFamily="34" charset="0"/>
            </a:endParaRPr>
          </a:p>
          <a:p>
            <a:endParaRPr lang="ru-RU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              (Фото 21)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0" y="1124745"/>
            <a:ext cx="8892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Arial Black" pitchFamily="34" charset="0"/>
            </a:endParaRPr>
          </a:p>
          <a:p>
            <a:endParaRPr lang="ru-RU" sz="2400" dirty="0">
              <a:latin typeface="Arial Black" pitchFamily="34" charset="0"/>
            </a:endParaRPr>
          </a:p>
          <a:p>
            <a:endParaRPr lang="ru-RU" sz="2400" dirty="0">
              <a:latin typeface="Arial Black" pitchFamily="34" charset="0"/>
            </a:endParaRPr>
          </a:p>
          <a:p>
            <a:r>
              <a:rPr lang="ru-RU" sz="2400" dirty="0">
                <a:latin typeface="Arial Black" pitchFamily="34" charset="0"/>
              </a:rPr>
              <a:t>	Главным в творческой судьбе писателя становятся не переводы и не литературная критика, а детская литература. Чуковский начал писать для детей довольно поздно, уже когда был знаменитым литературоведом и критиком. </a:t>
            </a:r>
          </a:p>
          <a:p>
            <a:r>
              <a:rPr lang="ru-RU" sz="2400" dirty="0">
                <a:latin typeface="Arial Black" pitchFamily="34" charset="0"/>
              </a:rPr>
              <a:t>	В 1916 он издал первый сборник для маленьких читателей под названием “Елка”. </a:t>
            </a:r>
          </a:p>
          <a:p>
            <a:r>
              <a:rPr lang="ru-RU" sz="2400" dirty="0">
                <a:latin typeface="Arial Black" pitchFamily="34" charset="0"/>
              </a:rPr>
              <a:t>	В 1923 – из-под его пера появляются на свет “</a:t>
            </a:r>
            <a:r>
              <a:rPr lang="ru-RU" sz="2400" dirty="0" err="1">
                <a:latin typeface="Arial Black" pitchFamily="34" charset="0"/>
              </a:rPr>
              <a:t>Мойдодыр</a:t>
            </a:r>
            <a:r>
              <a:rPr lang="ru-RU" sz="2400" dirty="0">
                <a:latin typeface="Arial Black" pitchFamily="34" charset="0"/>
              </a:rPr>
              <a:t>” и “</a:t>
            </a:r>
            <a:r>
              <a:rPr lang="ru-RU" sz="2400" dirty="0" err="1">
                <a:latin typeface="Arial Black" pitchFamily="34" charset="0"/>
              </a:rPr>
              <a:t>Тараканище</a:t>
            </a:r>
            <a:r>
              <a:rPr lang="ru-RU" sz="2400" dirty="0">
                <a:latin typeface="Arial Black" pitchFamily="34" charset="0"/>
              </a:rPr>
              <a:t>”, “Айболит”, “Муха-Цокотуха”, с кратким содержанием которых знакомы все дети. Творчество Чуковского изучается и в современной школе. 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036579" y="332656"/>
            <a:ext cx="3070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Black" pitchFamily="34" charset="0"/>
              </a:rPr>
              <a:t>Айболит</a:t>
            </a:r>
            <a:endParaRPr lang="ru-RU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980728"/>
            <a:ext cx="52565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Добрый доктор Айболит!</a:t>
            </a:r>
            <a:br>
              <a:rPr lang="ru-RU" sz="2400" dirty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Он под деревом сидит.</a:t>
            </a:r>
            <a:br>
              <a:rPr lang="ru-RU" sz="2400" dirty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Приходи к нему лечиться</a:t>
            </a:r>
            <a:br>
              <a:rPr lang="ru-RU" sz="2400" dirty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И корова, и волчица,</a:t>
            </a:r>
            <a:br>
              <a:rPr lang="ru-RU" sz="2400" dirty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И жучок, и червячок,</a:t>
            </a:r>
            <a:br>
              <a:rPr lang="ru-RU" sz="2400" dirty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И медведица!</a:t>
            </a:r>
          </a:p>
          <a:p>
            <a:endParaRPr lang="ru-RU" sz="2400" dirty="0">
              <a:latin typeface="Arial Black" pitchFamily="34" charset="0"/>
            </a:endParaRPr>
          </a:p>
          <a:p>
            <a:r>
              <a:rPr lang="ru-RU" sz="2400" dirty="0">
                <a:latin typeface="Arial Black" pitchFamily="34" charset="0"/>
              </a:rPr>
              <a:t>Всех излечит, исцелит</a:t>
            </a:r>
            <a:br>
              <a:rPr lang="ru-RU" sz="2400" dirty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>Добрый доктор Айболит!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492896"/>
            <a:ext cx="849694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2000" dirty="0">
                <a:latin typeface="Arial Black" pitchFamily="34" charset="0"/>
              </a:rPr>
              <a:t>Больше всего на свете доктор любил зверей.</a:t>
            </a:r>
            <a:br>
              <a:rPr lang="ru-RU" sz="2000" dirty="0">
                <a:latin typeface="Arial Black" pitchFamily="34" charset="0"/>
              </a:rPr>
            </a:br>
            <a:r>
              <a:rPr lang="ru-RU" sz="2000" dirty="0">
                <a:latin typeface="Arial Black" pitchFamily="34" charset="0"/>
              </a:rPr>
              <a:t>В комнате у него жили зайцы. В шкафу у него жила белка. В буфете жила ворона. На диване жил колючий еж. В сундуке жили белые мыши. Но из всех своих зверей доктор Айболит любил больше всего утку Кику, собаку </a:t>
            </a:r>
            <a:r>
              <a:rPr lang="ru-RU" sz="2000" dirty="0" err="1">
                <a:latin typeface="Arial Black" pitchFamily="34" charset="0"/>
              </a:rPr>
              <a:t>Авву</a:t>
            </a:r>
            <a:r>
              <a:rPr lang="ru-RU" sz="2000" dirty="0">
                <a:latin typeface="Arial Black" pitchFamily="34" charset="0"/>
              </a:rPr>
              <a:t>, маленькую свинку Хрю-Хрю, попугая </a:t>
            </a:r>
            <a:r>
              <a:rPr lang="ru-RU" sz="2000" dirty="0" err="1">
                <a:latin typeface="Arial Black" pitchFamily="34" charset="0"/>
              </a:rPr>
              <a:t>Карудо</a:t>
            </a:r>
            <a:r>
              <a:rPr lang="ru-RU" sz="2000" dirty="0">
                <a:latin typeface="Arial Black" pitchFamily="34" charset="0"/>
              </a:rPr>
              <a:t> и сову </a:t>
            </a:r>
            <a:r>
              <a:rPr lang="ru-RU" sz="2000" dirty="0" err="1">
                <a:latin typeface="Arial Black" pitchFamily="34" charset="0"/>
              </a:rPr>
              <a:t>Бумбу</a:t>
            </a:r>
            <a:r>
              <a:rPr lang="ru-RU" sz="2000" dirty="0">
                <a:latin typeface="Arial Black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07704" y="980729"/>
            <a:ext cx="70567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2400" dirty="0">
                <a:latin typeface="Arial Black" pitchFamily="34" charset="0"/>
              </a:rPr>
              <a:t>Со всех сторон к доктору приходили лечиться больные пастухи, больные рыбаки, дровосеки, крестьяне, и каждому давал он лекарство и каждый сразу становился здоров. Если какой-нибудь деревенский мальчишка ушибет себе руку или поцарапает нос, он сейчас же бежит к Айболиту – и, смотришь, через десять минут он как ни в чем не бывало, здоровый, веселый, играет в пятнашки с попугаем </a:t>
            </a:r>
            <a:r>
              <a:rPr lang="ru-RU" sz="2400" dirty="0" err="1">
                <a:latin typeface="Arial Black" pitchFamily="34" charset="0"/>
              </a:rPr>
              <a:t>Карудо</a:t>
            </a:r>
            <a:r>
              <a:rPr lang="ru-RU" sz="2400" dirty="0">
                <a:latin typeface="Arial Black" pitchFamily="34" charset="0"/>
              </a:rPr>
              <a:t>, а сова </a:t>
            </a:r>
            <a:r>
              <a:rPr lang="ru-RU" sz="2400" dirty="0" err="1">
                <a:latin typeface="Arial Black" pitchFamily="34" charset="0"/>
              </a:rPr>
              <a:t>Бумба</a:t>
            </a:r>
            <a:r>
              <a:rPr lang="ru-RU" sz="2400" dirty="0">
                <a:latin typeface="Arial Black" pitchFamily="34" charset="0"/>
              </a:rPr>
              <a:t> угощает его леденцами и яблоками.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95736" y="764704"/>
            <a:ext cx="5760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Black" pitchFamily="34" charset="0"/>
              </a:rPr>
              <a:t>Скоро в лесу на деревьях были расклеены такие объявления:</a:t>
            </a:r>
            <a:endParaRPr lang="en-US" sz="2400" b="1" dirty="0">
              <a:latin typeface="Arial Black" pitchFamily="34" charset="0"/>
            </a:endParaRPr>
          </a:p>
          <a:p>
            <a:pPr algn="ctr"/>
            <a:endParaRPr lang="en-US" sz="2400" b="1" dirty="0">
              <a:latin typeface="Arial Black" pitchFamily="34" charset="0"/>
            </a:endParaRPr>
          </a:p>
          <a:p>
            <a:pPr algn="ctr"/>
            <a:endParaRPr lang="ru-RU" sz="2400" dirty="0"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2708920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Arial Black" pitchFamily="34" charset="0"/>
            </a:endParaRPr>
          </a:p>
          <a:p>
            <a:endParaRPr lang="en-US" b="1" dirty="0">
              <a:latin typeface="Arial Black" pitchFamily="34" charset="0"/>
            </a:endParaRPr>
          </a:p>
          <a:p>
            <a:endParaRPr lang="en-US" b="1" dirty="0">
              <a:latin typeface="Arial Black" pitchFamily="34" charset="0"/>
            </a:endParaRPr>
          </a:p>
          <a:p>
            <a:endParaRPr lang="en-US" b="1" dirty="0">
              <a:latin typeface="Arial Black" pitchFamily="34" charset="0"/>
            </a:endParaRPr>
          </a:p>
          <a:p>
            <a:endParaRPr lang="en-US" b="1" dirty="0">
              <a:latin typeface="Arial Black" pitchFamily="34" charset="0"/>
            </a:endParaRPr>
          </a:p>
          <a:p>
            <a:endParaRPr lang="en-US" b="1" dirty="0">
              <a:latin typeface="Arial Black" pitchFamily="34" charset="0"/>
            </a:endParaRPr>
          </a:p>
          <a:p>
            <a:endParaRPr lang="en-US" b="1" dirty="0">
              <a:latin typeface="Arial Black" pitchFamily="34" charset="0"/>
            </a:endParaRPr>
          </a:p>
          <a:p>
            <a:endParaRPr lang="en-US" b="1" dirty="0">
              <a:latin typeface="Arial Black" pitchFamily="34" charset="0"/>
            </a:endParaRPr>
          </a:p>
          <a:p>
            <a:r>
              <a:rPr lang="ru-RU" sz="2400" b="1" dirty="0">
                <a:latin typeface="Arial Black" pitchFamily="34" charset="0"/>
              </a:rPr>
              <a:t>Расклеивали эти объявления Ваня и Таня, соседские дети, которых доктор вылечил</a:t>
            </a:r>
            <a:endParaRPr lang="en-US" sz="2400" b="1" dirty="0">
              <a:latin typeface="Arial Black" pitchFamily="34" charset="0"/>
            </a:endParaRPr>
          </a:p>
          <a:p>
            <a:r>
              <a:rPr lang="ru-RU" sz="2400" b="1" dirty="0">
                <a:latin typeface="Arial Black" pitchFamily="34" charset="0"/>
              </a:rPr>
              <a:t>когда-то от скарлатины и кори. Они очень любили доктора и охотно помогали ему.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771800" y="1916832"/>
            <a:ext cx="5400600" cy="20882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  <a:t>ОТКРЫТА БОЛЬНИЦА</a:t>
            </a:r>
            <a:b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  <a:t>ДЛЯ ПТИЦ И ЗВЕРЕЙ.</a:t>
            </a:r>
            <a:b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  <a:t>ИДИТЕ ЛЕЧИТЬСЯ</a:t>
            </a:r>
            <a:b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3200" b="1" dirty="0">
                <a:solidFill>
                  <a:srgbClr val="FF0000"/>
                </a:solidFill>
                <a:latin typeface="Arial Black" pitchFamily="34" charset="0"/>
              </a:rPr>
              <a:t>ТУДА ПОСКОРЕЙ!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6" name="Рисунок 5" descr="Корней Чуковский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92696"/>
            <a:ext cx="3168352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88675" y="4365105"/>
            <a:ext cx="1939301" cy="249289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59632" y="3244334"/>
            <a:ext cx="400582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endParaRPr lang="en-US" i="1" dirty="0">
              <a:latin typeface="Arial Black" pitchFamily="34" charset="0"/>
            </a:endParaRPr>
          </a:p>
          <a:p>
            <a:r>
              <a:rPr lang="ru-RU" i="1" dirty="0">
                <a:latin typeface="Arial Black" pitchFamily="34" charset="0"/>
              </a:rPr>
              <a:t>(Фото 2</a:t>
            </a:r>
            <a:r>
              <a:rPr lang="en-US" i="1" dirty="0">
                <a:latin typeface="Arial Black" pitchFamily="34" charset="0"/>
              </a:rPr>
              <a:t>2</a:t>
            </a:r>
            <a:r>
              <a:rPr lang="ru-RU" i="1" dirty="0">
                <a:latin typeface="Arial Black" pitchFamily="34" charset="0"/>
              </a:rPr>
              <a:t>)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19872" y="0"/>
            <a:ext cx="57241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                    </a:t>
            </a: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2400" b="1" dirty="0">
                <a:latin typeface="Arial Black" pitchFamily="34" charset="0"/>
              </a:rPr>
              <a:t>  «Чуковский - критик, поэт, историк и теоретик литературы, мемуарист, прозаик, переводчик, лингвист. Но иной раз кажется, что он все время пишет не в многих жанрах, а в одном. Не в мемуарном или критическом, </a:t>
            </a:r>
          </a:p>
          <a:p>
            <a:r>
              <a:rPr lang="ru-RU" sz="2400" b="1" dirty="0">
                <a:latin typeface="Arial Black" pitchFamily="34" charset="0"/>
              </a:rPr>
              <a:t>а в "</a:t>
            </a:r>
            <a:r>
              <a:rPr lang="ru-RU" sz="2400" b="1" dirty="0" err="1">
                <a:latin typeface="Arial Black" pitchFamily="34" charset="0"/>
              </a:rPr>
              <a:t>чуковском</a:t>
            </a:r>
            <a:r>
              <a:rPr lang="ru-RU" sz="2400" b="1" dirty="0">
                <a:latin typeface="Arial Black" pitchFamily="34" charset="0"/>
              </a:rPr>
              <a:t>"»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76672"/>
            <a:ext cx="896448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Стариковское спасибо, — пока я не умер,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За здоровье, за полуденное солнце, за этот неосязаемый воздух,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За жизнь, просто за жизнь…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За любовь, за дела и слова, за книги, за краски и формы,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Как солдат, что воротился домой по окончании войны,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Как путник, из тысяч, что озирается на пройденный путь,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На длинную процессию идущих за ним, —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Спасибо, …: говорю я, — веселое спасибо! — от путника,</a:t>
            </a: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от солдата спасибо!</a:t>
            </a:r>
          </a:p>
          <a:p>
            <a:pPr algn="ctr"/>
            <a:r>
              <a:rPr lang="ru-RU" sz="2000" dirty="0">
                <a:latin typeface="Arial Black" pitchFamily="34" charset="0"/>
              </a:rPr>
              <a:t>Но когда я беру в руки перо, меня до сих пор не покидает иллюзия, что я все еще молод и что тем, для кого я пишу, еще очень недавно исполнилось двадцать. И что у меня с ними общий язык.</a:t>
            </a:r>
          </a:p>
          <a:p>
            <a:pPr algn="ctr"/>
            <a:r>
              <a:rPr lang="ru-RU" sz="2000" dirty="0">
                <a:latin typeface="Arial Black" pitchFamily="34" charset="0"/>
              </a:rPr>
              <a:t>Наивная иллюзия, но без нее я не мог бы ни жить, ни писать, так как (нынче я чувствую это особенно ясно) быть с молодыми — наш радостный долг.</a:t>
            </a:r>
          </a:p>
          <a:p>
            <a:endParaRPr lang="ru-RU" sz="2000" dirty="0"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332656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 Black" pitchFamily="34" charset="0"/>
              </a:rPr>
              <a:t>Жизнь моя подходит к концу.</a:t>
            </a:r>
          </a:p>
          <a:p>
            <a:r>
              <a:rPr lang="ru-RU" sz="2000" b="1" dirty="0">
                <a:latin typeface="Arial Black" pitchFamily="34" charset="0"/>
              </a:rPr>
              <a:t>«И утро, и полдень, и вечер мои позади».</a:t>
            </a:r>
          </a:p>
          <a:p>
            <a:r>
              <a:rPr lang="ru-RU" sz="2000" b="1" dirty="0">
                <a:latin typeface="Arial Black" pitchFamily="34" charset="0"/>
              </a:rPr>
              <a:t>И мне все чаще вспоминаются строки </a:t>
            </a:r>
          </a:p>
          <a:p>
            <a:r>
              <a:rPr lang="ru-RU" sz="2000" b="1" dirty="0">
                <a:latin typeface="Arial Black" pitchFamily="34" charset="0"/>
              </a:rPr>
              <a:t>любимого моего Уолта Уитмена: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340768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76672"/>
            <a:ext cx="8964488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/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 В каком году родился Корней Чуковский?</a:t>
            </a: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1882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1889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1895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1903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2. Какая настоящая фамилия знаменитого детского писателя?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Чуковидзе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Корнейчуков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Корнилов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Чукович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3. Где прошло все детство будущего писателя?</a:t>
            </a: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Украина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Кавказ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Франция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Финляндия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4. По какой причине Корнея Чуковского отчислили из школы?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Плохое поведение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Низкая успеваемость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Кража школьных денег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Низкое происхождение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5. Какой была первая профессия Корнея Чуковского?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Молочник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Специалист типографии</a:t>
            </a: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Журналист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Преподаватель</a:t>
            </a: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188640"/>
            <a:ext cx="7668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Black" pitchFamily="34" charset="0"/>
              </a:rPr>
              <a:t>Тест по биографии Корнея Чуковского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26876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476672"/>
            <a:ext cx="89644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sz="1600" b="1" dirty="0"/>
              <a:t>6. Кто убедил Чуковского заняться литературой?</a:t>
            </a:r>
          </a:p>
          <a:p>
            <a:pPr lvl="0"/>
            <a:r>
              <a:rPr lang="ru-RU" sz="1600" dirty="0"/>
              <a:t>Михаил Булгаков</a:t>
            </a:r>
          </a:p>
          <a:p>
            <a:pPr lvl="0"/>
            <a:r>
              <a:rPr lang="ru-RU" sz="1600" b="1" dirty="0"/>
              <a:t>Илья Репин</a:t>
            </a:r>
            <a:endParaRPr lang="ru-RU" sz="1600" dirty="0"/>
          </a:p>
          <a:p>
            <a:pPr lvl="0"/>
            <a:r>
              <a:rPr lang="ru-RU" sz="1600" dirty="0"/>
              <a:t>Иван Бунин</a:t>
            </a:r>
          </a:p>
          <a:p>
            <a:pPr lvl="0"/>
            <a:r>
              <a:rPr lang="ru-RU" sz="1600" dirty="0"/>
              <a:t>Жена</a:t>
            </a:r>
          </a:p>
          <a:p>
            <a:r>
              <a:rPr lang="ru-RU" sz="1600" b="1" dirty="0"/>
              <a:t>7. Чем увлекся Чуковский во время своего пребывания в Лондоне?</a:t>
            </a:r>
          </a:p>
          <a:p>
            <a:pPr lvl="0"/>
            <a:r>
              <a:rPr lang="ru-RU" sz="1600" b="1" dirty="0"/>
              <a:t>Английской литературой</a:t>
            </a:r>
            <a:endParaRPr lang="ru-RU" sz="1600" dirty="0"/>
          </a:p>
          <a:p>
            <a:pPr lvl="0"/>
            <a:r>
              <a:rPr lang="ru-RU" sz="1600" dirty="0"/>
              <a:t>Скачками</a:t>
            </a:r>
          </a:p>
          <a:p>
            <a:pPr lvl="0"/>
            <a:r>
              <a:rPr lang="ru-RU" sz="1600" dirty="0"/>
              <a:t>Крикетом</a:t>
            </a:r>
          </a:p>
          <a:p>
            <a:pPr lvl="0"/>
            <a:r>
              <a:rPr lang="ru-RU" sz="1600" dirty="0"/>
              <a:t>Бильярдом</a:t>
            </a:r>
          </a:p>
          <a:p>
            <a:r>
              <a:rPr lang="ru-RU" sz="1600" b="1" dirty="0"/>
              <a:t>8. Как назывался альманах, который Чуковский издавал всю свою жизнь?</a:t>
            </a:r>
          </a:p>
          <a:p>
            <a:pPr lvl="0"/>
            <a:r>
              <a:rPr lang="ru-RU" sz="1600" b="1" dirty="0"/>
              <a:t>«</a:t>
            </a:r>
            <a:r>
              <a:rPr lang="ru-RU" sz="1600" b="1" dirty="0" err="1"/>
              <a:t>Чукоккала</a:t>
            </a:r>
            <a:r>
              <a:rPr lang="ru-RU" sz="1600" b="1" dirty="0"/>
              <a:t>»</a:t>
            </a:r>
            <a:endParaRPr lang="ru-RU" sz="1600" dirty="0"/>
          </a:p>
          <a:p>
            <a:pPr lvl="0"/>
            <a:r>
              <a:rPr lang="ru-RU" sz="1600" dirty="0"/>
              <a:t>«</a:t>
            </a:r>
            <a:r>
              <a:rPr lang="ru-RU" sz="1600" dirty="0" err="1"/>
              <a:t>Мухочука</a:t>
            </a:r>
            <a:r>
              <a:rPr lang="ru-RU" sz="1600" dirty="0"/>
              <a:t>»</a:t>
            </a:r>
          </a:p>
          <a:p>
            <a:pPr lvl="0"/>
            <a:r>
              <a:rPr lang="ru-RU" sz="1600" dirty="0"/>
              <a:t>«</a:t>
            </a:r>
            <a:r>
              <a:rPr lang="ru-RU" sz="1600" dirty="0" err="1"/>
              <a:t>Чуколон</a:t>
            </a:r>
            <a:r>
              <a:rPr lang="ru-RU" sz="1600" dirty="0"/>
              <a:t>»</a:t>
            </a:r>
          </a:p>
          <a:p>
            <a:pPr lvl="0"/>
            <a:r>
              <a:rPr lang="ru-RU" sz="1600" dirty="0"/>
              <a:t>«</a:t>
            </a:r>
            <a:r>
              <a:rPr lang="ru-RU" sz="1600" dirty="0" err="1"/>
              <a:t>Чихучка</a:t>
            </a:r>
            <a:r>
              <a:rPr lang="ru-RU" sz="1600" dirty="0"/>
              <a:t>»</a:t>
            </a:r>
          </a:p>
          <a:p>
            <a:r>
              <a:rPr lang="ru-RU" sz="1600" b="1" dirty="0"/>
              <a:t>9. Какая литературная деятельность стала основной в творческой биографии Чуковского?</a:t>
            </a:r>
          </a:p>
          <a:p>
            <a:pPr lvl="0"/>
            <a:r>
              <a:rPr lang="ru-RU" sz="1600" dirty="0"/>
              <a:t>Переводы</a:t>
            </a:r>
          </a:p>
          <a:p>
            <a:pPr lvl="0"/>
            <a:r>
              <a:rPr lang="ru-RU" sz="1600" dirty="0"/>
              <a:t>Литературная критика</a:t>
            </a:r>
          </a:p>
          <a:p>
            <a:pPr lvl="0"/>
            <a:r>
              <a:rPr lang="ru-RU" sz="1600" dirty="0"/>
              <a:t>Пьесы</a:t>
            </a:r>
          </a:p>
          <a:p>
            <a:pPr lvl="0"/>
            <a:r>
              <a:rPr lang="ru-RU" sz="1600" b="1" dirty="0"/>
              <a:t>Детская литература</a:t>
            </a:r>
            <a:endParaRPr lang="ru-RU" sz="1600" dirty="0"/>
          </a:p>
          <a:p>
            <a:r>
              <a:rPr lang="ru-RU" sz="1600" b="1" dirty="0"/>
              <a:t>10. Что стало причиной смерти Корнея Чуковского?</a:t>
            </a:r>
          </a:p>
          <a:p>
            <a:pPr lvl="0"/>
            <a:r>
              <a:rPr lang="ru-RU" sz="1600" b="1" dirty="0"/>
              <a:t>Гепатит</a:t>
            </a:r>
            <a:endParaRPr lang="ru-RU" sz="1600" dirty="0"/>
          </a:p>
          <a:p>
            <a:pPr lvl="0"/>
            <a:r>
              <a:rPr lang="ru-RU" sz="1600" dirty="0"/>
              <a:t>Пневмония</a:t>
            </a:r>
          </a:p>
          <a:p>
            <a:pPr lvl="0"/>
            <a:r>
              <a:rPr lang="ru-RU" sz="1600" dirty="0"/>
              <a:t>Сердечный приступ</a:t>
            </a:r>
          </a:p>
          <a:p>
            <a:pPr lvl="0"/>
            <a:r>
              <a:rPr lang="ru-RU" sz="1600" dirty="0"/>
              <a:t>Самоубийство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188640"/>
            <a:ext cx="7092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Arial Black" pitchFamily="34" charset="0"/>
              </a:rPr>
              <a:t>Тест по биографии Корнея Чуковского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pic>
        <p:nvPicPr>
          <p:cNvPr id="1028" name="Picture 4" descr="https://i.pinimg.com/564x/4a/a9/e3/4aa9e3ad183c72d402411921ca8df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1619672" cy="20820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1700808"/>
            <a:ext cx="871296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2400" dirty="0">
              <a:latin typeface="Arial Black" pitchFamily="34" charset="0"/>
            </a:endParaRPr>
          </a:p>
          <a:p>
            <a:endParaRPr lang="ru-RU" sz="2400" dirty="0">
              <a:latin typeface="Arial Black" pitchFamily="34" charset="0"/>
            </a:endParaRPr>
          </a:p>
          <a:p>
            <a:endParaRPr lang="ru-RU" sz="2400" dirty="0">
              <a:latin typeface="Arial Black" pitchFamily="34" charset="0"/>
            </a:endParaRPr>
          </a:p>
          <a:p>
            <a:endParaRPr lang="ru-RU" sz="2400" dirty="0">
              <a:latin typeface="Arial Black" pitchFamily="34" charset="0"/>
            </a:endParaRPr>
          </a:p>
          <a:p>
            <a:pPr algn="ctr"/>
            <a:r>
              <a:rPr lang="ru-RU" sz="2800" dirty="0">
                <a:latin typeface="Arial Black" pitchFamily="34" charset="0"/>
              </a:rPr>
              <a:t>Попробуйте создать свои иллюстрации к сказке Корнея Чуковского </a:t>
            </a:r>
          </a:p>
          <a:p>
            <a:pPr algn="ctr"/>
            <a:r>
              <a:rPr lang="ru-RU" sz="2800" dirty="0">
                <a:latin typeface="Arial Black" pitchFamily="34" charset="0"/>
              </a:rPr>
              <a:t>«Доктор Айболит»</a:t>
            </a:r>
          </a:p>
          <a:p>
            <a:pPr algn="ctr"/>
            <a:r>
              <a:rPr lang="ru-RU" sz="2800" dirty="0">
                <a:latin typeface="Arial Black" pitchFamily="34" charset="0"/>
              </a:rPr>
              <a:t>Желаю вам успехов в работе. 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твори доб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088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0"/>
            <a:ext cx="8784976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Интернет ресурсы: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Фон для презентации: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  <a:hlinkClick r:id="rId3"/>
              </a:rPr>
              <a:t>https://kartinkin.net/26218-fon-dobrye-dela.html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Вставка рисунка на фоне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презентации доктор  Айболит: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  <a:hlinkClick r:id="rId4"/>
              </a:rPr>
              <a:t>https://www.pinterest.fr/pin/548242954633882827/</a:t>
            </a:r>
            <a:br>
              <a:rPr lang="en-US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5"/>
              </a:rPr>
              <a:t>https://rgdb.ru/vystavki/virtualnye/vystavka-chizhikov</a:t>
            </a:r>
            <a:br>
              <a:rPr lang="ru-RU" sz="16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https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://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6"/>
              </a:rPr>
              <a:t>meduza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.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6"/>
              </a:rPr>
              <a:t>io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feature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/2020/07/30/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6"/>
              </a:rPr>
              <a:t>grustnaya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-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6"/>
              </a:rPr>
              <a:t>knizhka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-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6"/>
              </a:rPr>
              <a:t>dayte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-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6"/>
              </a:rPr>
              <a:t>chizhikovu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-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on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6"/>
              </a:rPr>
              <a:t>-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6"/>
              </a:rPr>
              <a:t>usmeshnit</a:t>
            </a:r>
            <a:br>
              <a:rPr lang="ru-RU" sz="16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7"/>
              </a:rPr>
              <a:t>https://www.chukfamily.ru/kornei/tales/ajbolit</a:t>
            </a:r>
            <a:br>
              <a:rPr lang="ru-RU" sz="16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8"/>
              </a:rPr>
              <a:t>http://audioskazki.net/archives/5317</a:t>
            </a:r>
            <a:br>
              <a:rPr lang="en-US" sz="16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9"/>
              </a:rPr>
              <a:t>https://www.labirint.ru/authors/14721/</a:t>
            </a:r>
            <a:br>
              <a:rPr lang="ru-RU" sz="16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https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://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www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.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10"/>
              </a:rPr>
              <a:t>chukfamily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.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ru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/</a:t>
            </a:r>
            <a:r>
              <a:rPr lang="en-US" sz="1600" b="1" u="sng" dirty="0" err="1">
                <a:latin typeface="Times New Roman" pitchFamily="18" charset="0"/>
                <a:cs typeface="Times New Roman" pitchFamily="18" charset="0"/>
                <a:hlinkClick r:id="rId10"/>
              </a:rPr>
              <a:t>kornei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/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10"/>
              </a:rPr>
              <a:t>about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11"/>
              </a:rPr>
              <a:t>https://obrazovaka.ru/test/biografiya-chukovskogo-s-otvetami.html#a788508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u="sng" dirty="0">
                <a:latin typeface="Times New Roman" pitchFamily="18" charset="0"/>
                <a:cs typeface="Times New Roman" pitchFamily="18" charset="0"/>
                <a:hlinkClick r:id="rId12"/>
              </a:rPr>
              <a:t>https://obrazovaka.ru/alpha/c/chukovskij-kornej-chukovsky-korney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(Фото 1)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13"/>
              </a:rPr>
              <a:t> http://www.fairyroom.ru/?p=8543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(Фото 2)</a:t>
            </a:r>
            <a:r>
              <a:rPr lang="en-US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https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://</a:t>
            </a:r>
            <a:r>
              <a:rPr lang="en-US" sz="16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sublimaticos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.</a:t>
            </a:r>
            <a:r>
              <a:rPr lang="en-US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com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.</a:t>
            </a:r>
            <a:r>
              <a:rPr lang="en-US" sz="16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br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/</a:t>
            </a:r>
            <a:r>
              <a:rPr lang="en-US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item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/100-</a:t>
            </a:r>
            <a:r>
              <a:rPr lang="en-US" sz="16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folhas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-</a:t>
            </a:r>
            <a:r>
              <a:rPr lang="en-US" sz="16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papel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-</a:t>
            </a:r>
            <a:r>
              <a:rPr lang="en-US" sz="16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cartao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-350</a:t>
            </a:r>
            <a:r>
              <a:rPr lang="en-US" sz="16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grs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-</a:t>
            </a:r>
            <a:r>
              <a:rPr lang="en-US" sz="1600" b="1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sublimacao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.</a:t>
            </a:r>
            <a:r>
              <a:rPr lang="en-US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html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(Фото 3)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http://hingan.ru/prostoy-karandash-koh-i-noor/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(Фото 4)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6"/>
              </a:rPr>
              <a:t>https://ru.freepik.com/premium-vector/art-palette-with-paint-brush-for-painting_5945030.htm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(Фото 5)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17"/>
              </a:rPr>
              <a:t>https://lavkahudozhnika76.ru/product/nabor-guash-master-klass-1240ml/</a:t>
            </a:r>
            <a:r>
              <a:rPr lang="ru-RU" sz="16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</a:p>
          <a:p>
            <a:pPr>
              <a:buNone/>
            </a:pP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(Фото 6)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18"/>
              </a:rPr>
              <a:t> https://ru.wikipedia.org/wiki/%D0%A7%D0%B8%D0%B6%D0%B8%D0%BA%D0%BE%D0%B2,_%D0%92%D0%B8%D0%BA%D1%82%D0%BE%D1%80_%D0%90%D0%BB%D0%B5%D0%BA%D1%81%D0%B0%D0%BD%D0%B4%D1%80%D0%BE%D0%B2%D0%B8%D1%87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(Фото 7)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19"/>
              </a:rPr>
              <a:t> https://autogear.ru/article/216/455/viktor-chijikov-rossiyskiy-detskiy-illyustrator-avtor-olimpiyskogo-mishki/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(Фото 8)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  <a:hlinkClick r:id="rId20"/>
              </a:rPr>
              <a:t> https://chukovskij.livejournal.com/70929.html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(Фото 9,10,11,12,13,14,15,16,17,18,19,20)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13"/>
              </a:rPr>
              <a:t> http://www.fairyroom.ru/?p=8543</a:t>
            </a:r>
            <a:endParaRPr lang="ru-RU" sz="1600" b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(Фото 21,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b="1" u="sng" dirty="0">
                <a:latin typeface="Times New Roman" pitchFamily="18" charset="0"/>
                <a:cs typeface="Times New Roman" pitchFamily="18" charset="0"/>
                <a:hlinkClick r:id="rId21"/>
              </a:rPr>
              <a:t> https://stuki-druki.com/authors/Chukovskiy.php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2195</Words>
  <Application>Microsoft Office PowerPoint</Application>
  <PresentationFormat>Экран (4:3)</PresentationFormat>
  <Paragraphs>403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Arial Black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Елена</cp:lastModifiedBy>
  <cp:revision>33</cp:revision>
  <dcterms:created xsi:type="dcterms:W3CDTF">2022-02-10T18:07:01Z</dcterms:created>
  <dcterms:modified xsi:type="dcterms:W3CDTF">2023-09-25T05:48:32Z</dcterms:modified>
</cp:coreProperties>
</file>