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-1134" y="-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E205C9-1936-4256-A3FF-8AA5329DAC8F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A34BF3-0BC8-4A0C-A0B9-816E8D7D7F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7607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A34BF3-0BC8-4A0C-A0B9-816E8D7D7F19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3C8E4-24AA-45B6-8B14-790C9167437F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02430EC-F263-4717-B942-41D4F70F46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3C8E4-24AA-45B6-8B14-790C9167437F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02430EC-F263-4717-B942-41D4F70F46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3C8E4-24AA-45B6-8B14-790C9167437F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430EC-F263-4717-B942-41D4F70F46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3C8E4-24AA-45B6-8B14-790C9167437F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430EC-F263-4717-B942-41D4F70F46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3C8E4-24AA-45B6-8B14-790C9167437F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D02430EC-F263-4717-B942-41D4F70F46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3C8E4-24AA-45B6-8B14-790C9167437F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430EC-F263-4717-B942-41D4F70F46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3C8E4-24AA-45B6-8B14-790C9167437F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430EC-F263-4717-B942-41D4F70F46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3C8E4-24AA-45B6-8B14-790C9167437F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430EC-F263-4717-B942-41D4F70F46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3C8E4-24AA-45B6-8B14-790C9167437F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430EC-F263-4717-B942-41D4F70F46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3C8E4-24AA-45B6-8B14-790C9167437F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430EC-F263-4717-B942-41D4F70F46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3C8E4-24AA-45B6-8B14-790C9167437F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430EC-F263-4717-B942-41D4F70F46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4E3C8E4-24AA-45B6-8B14-790C9167437F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02430EC-F263-4717-B942-41D4F70F46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1996_%D0%B3%D0%BE%D0%B4" TargetMode="External"/><Relationship Id="rId2" Type="http://schemas.openxmlformats.org/officeDocument/2006/relationships/hyperlink" Target="https://ru.wikipedia.org/wiki/23_%D0%B0%D0%BF%D1%80%D0%B5%D0%BB%D1%8F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book-d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404664"/>
            <a:ext cx="5279387" cy="5976664"/>
          </a:xfrm>
          <a:prstGeom prst="rect">
            <a:avLst/>
          </a:prstGeom>
          <a:ln w="889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23528" y="404664"/>
            <a:ext cx="8568952" cy="30243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400" b="1" dirty="0"/>
              <a:t>Всемирный день книг и авторского права</a:t>
            </a:r>
            <a:r>
              <a:rPr lang="ru-RU" sz="2400" dirty="0"/>
              <a:t> </a:t>
            </a:r>
            <a:r>
              <a:rPr lang="ru-RU" sz="2400" dirty="0" smtClean="0"/>
              <a:t>отмечается </a:t>
            </a:r>
            <a:r>
              <a:rPr lang="ru-RU" sz="2400" dirty="0"/>
              <a:t>ежегодно </a:t>
            </a:r>
            <a:r>
              <a:rPr lang="ru-RU" sz="2400" dirty="0">
                <a:hlinkClick r:id="rId2" tooltip="23 апреля"/>
              </a:rPr>
              <a:t>23 апреля</a:t>
            </a:r>
            <a:r>
              <a:rPr lang="ru-RU" sz="2400" dirty="0"/>
              <a:t>, начиная с </a:t>
            </a:r>
            <a:r>
              <a:rPr lang="ru-RU" sz="2400" dirty="0">
                <a:hlinkClick r:id="rId3" tooltip="1996 год"/>
              </a:rPr>
              <a:t>1996 года</a:t>
            </a:r>
            <a:r>
              <a:rPr lang="ru-RU" sz="2400" dirty="0"/>
              <a:t>. </a:t>
            </a:r>
          </a:p>
          <a:p>
            <a:pPr algn="ctr"/>
            <a:r>
              <a:rPr lang="ru-RU" sz="2400" dirty="0" smtClean="0"/>
              <a:t>Решение проводить «День книги» </a:t>
            </a:r>
            <a:r>
              <a:rPr lang="ru-RU" sz="2400" dirty="0"/>
              <a:t>было принято с целью просвещения и развития культурных традиций, а также с учётом того, что книги являются наиболее важным средством распространения знания и самым надёжным способом его сохранения. </a:t>
            </a:r>
            <a:endParaRPr lang="ru-RU" sz="2400" dirty="0" smtClean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043608" y="3429000"/>
            <a:ext cx="4032448" cy="31683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400" dirty="0" smtClean="0"/>
              <a:t>Наш земляк, писатель Максим Горький, говорил: «Две силы наиболее успешно содействуют воспитанию культурного человека: искусство и наука. Обе эти силы соединены в книге».</a:t>
            </a:r>
            <a:endParaRPr lang="ru-RU" sz="2400" dirty="0"/>
          </a:p>
          <a:p>
            <a:pPr algn="ctr"/>
            <a:endParaRPr lang="ru-RU" sz="2400" dirty="0" smtClean="0"/>
          </a:p>
        </p:txBody>
      </p:sp>
      <p:pic>
        <p:nvPicPr>
          <p:cNvPr id="5" name="Рисунок 4" descr="Gor_kii_A_M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36096" y="3212976"/>
            <a:ext cx="3074889" cy="3645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79512" y="260648"/>
            <a:ext cx="5400600" cy="25202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400" dirty="0" smtClean="0"/>
              <a:t>Сама же традиция празднования Дня книги родилась в Каталонии, где 23 апреля (в День Святого Георга) за каждую купленную книгу дарили розу.</a:t>
            </a:r>
            <a:endParaRPr lang="ru-RU" sz="2400" dirty="0"/>
          </a:p>
          <a:p>
            <a:pPr algn="ctr"/>
            <a:endParaRPr lang="ru-RU" sz="2400" dirty="0" smtClean="0"/>
          </a:p>
        </p:txBody>
      </p:sp>
      <p:pic>
        <p:nvPicPr>
          <p:cNvPr id="4" name="Рисунок 3" descr="c_1886_k04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2492896"/>
            <a:ext cx="4914900" cy="4114800"/>
          </a:xfrm>
          <a:prstGeom prst="rect">
            <a:avLst/>
          </a:prstGeom>
          <a:ln w="889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5364088" y="2492896"/>
            <a:ext cx="3600400" cy="38164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400" dirty="0" smtClean="0"/>
              <a:t>Своим праздником День книги по праву считают авторы, издатели, учителя, библиотекари и все, кто причастен к книжному делу.</a:t>
            </a:r>
            <a:endParaRPr lang="ru-RU" sz="2400" dirty="0"/>
          </a:p>
          <a:p>
            <a:pPr algn="ctr"/>
            <a:endParaRPr 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51520" y="836712"/>
            <a:ext cx="3744416" cy="55446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400" dirty="0" smtClean="0"/>
              <a:t>В </a:t>
            </a:r>
            <a:r>
              <a:rPr lang="ru-RU" sz="2400" dirty="0"/>
              <a:t>ряде стран мира в этот день, согласно традиции, принято устраивать разнообразные книжные ярмарки и выставки. Принято также дарить друг другу книги. В магазинах и библиотеках проходит большое количество встреч с писателями.</a:t>
            </a:r>
          </a:p>
          <a:p>
            <a:pPr algn="ctr"/>
            <a:endParaRPr lang="ru-RU" sz="2400" dirty="0" smtClean="0"/>
          </a:p>
        </p:txBody>
      </p:sp>
      <p:pic>
        <p:nvPicPr>
          <p:cNvPr id="3" name="Рисунок 2" descr="vsemirniydenknig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67944" y="1412776"/>
            <a:ext cx="4646788" cy="3519059"/>
          </a:xfrm>
          <a:prstGeom prst="rect">
            <a:avLst/>
          </a:prstGeom>
          <a:ln w="889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67544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ea typeface="+mj-ea"/>
                <a:cs typeface="+mj-cs"/>
              </a:rPr>
              <a:t>История книги</a:t>
            </a: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251520" y="908720"/>
            <a:ext cx="8568952" cy="23762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400" dirty="0" smtClean="0"/>
              <a:t>Устная передача — самый древний способ передачи знаний в истории человечества. После изобретения древними цивилизациями систем записи люди начали использовать для письма почти всё, на чём можно писать — глиняные таблички, кору дерева, листы металла и прочее.</a:t>
            </a:r>
          </a:p>
        </p:txBody>
      </p:sp>
      <p:pic>
        <p:nvPicPr>
          <p:cNvPr id="5" name="Рисунок 4" descr="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3284984"/>
            <a:ext cx="4379063" cy="3312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Копия 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3212976"/>
            <a:ext cx="4042734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5004048" y="5715000"/>
            <a:ext cx="398112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 smtClean="0">
                <a:solidFill>
                  <a:srgbClr val="800000"/>
                </a:solidFill>
                <a:ea typeface="+mj-ea"/>
                <a:cs typeface="+mj-cs"/>
              </a:rPr>
              <a:t>«Книги – плитки»</a:t>
            </a: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rgbClr val="800000"/>
              </a:solidFill>
              <a:effectLst/>
              <a:uLnTx/>
              <a:uFillTx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240792"/>
            <a:ext cx="8568951" cy="64304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252536" y="1381125"/>
            <a:ext cx="7298254" cy="5476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83568" y="188640"/>
            <a:ext cx="7848872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 smtClean="0">
                <a:solidFill>
                  <a:srgbClr val="800000"/>
                </a:solidFill>
                <a:ea typeface="+mj-ea"/>
                <a:cs typeface="+mj-cs"/>
              </a:rPr>
              <a:t>«Рукописные книги - манускрипты»</a:t>
            </a: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rgbClr val="800000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pic>
        <p:nvPicPr>
          <p:cNvPr id="5" name="Рисунок 4" descr="1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68144" y="1052736"/>
            <a:ext cx="3110746" cy="3888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32717"/>
            <a:ext cx="8710457" cy="65366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59" y="-171400"/>
            <a:ext cx="9141341" cy="7029400"/>
          </a:xfrm>
          <a:prstGeom prst="rect">
            <a:avLst/>
          </a:prstGeom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251520" y="5085184"/>
            <a:ext cx="4608512" cy="17728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400" dirty="0" smtClean="0"/>
              <a:t>В 15 веке первый в Европе использовал для печати типографский станок  с металлическими подвижными литерами (буквами).</a:t>
            </a:r>
            <a:endParaRPr lang="ru-RU" sz="2400" dirty="0"/>
          </a:p>
          <a:p>
            <a:pPr algn="ctr"/>
            <a:endParaRPr 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79512" y="1313384"/>
            <a:ext cx="4248472" cy="55446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400" dirty="0" smtClean="0"/>
              <a:t>Сегодня книги печатают на станках, с помощью лазерных принтеров и копировальных аппаратов (с использованием тонера, а не чернил).</a:t>
            </a:r>
          </a:p>
          <a:p>
            <a:pPr algn="ctr"/>
            <a:r>
              <a:rPr lang="ru-RU" sz="2400" dirty="0" smtClean="0"/>
              <a:t>Время не стоит на месте! Сейчас особую популярность завоевали аудиокниги и электронные книги, что привело к возникновению электронных библиотек.</a:t>
            </a:r>
          </a:p>
          <a:p>
            <a:pPr algn="ctr"/>
            <a:r>
              <a:rPr lang="ru-RU" sz="2400" dirty="0" smtClean="0"/>
              <a:t> </a:t>
            </a:r>
            <a:endParaRPr lang="ru-RU" sz="2400" dirty="0"/>
          </a:p>
          <a:p>
            <a:pPr algn="ctr"/>
            <a:endParaRPr lang="ru-RU" sz="2400" dirty="0" smtClean="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539552" y="0"/>
            <a:ext cx="7848872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 smtClean="0">
                <a:solidFill>
                  <a:srgbClr val="800000"/>
                </a:solidFill>
                <a:ea typeface="+mj-ea"/>
                <a:cs typeface="+mj-cs"/>
              </a:rPr>
              <a:t>Современные технологии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800000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pic>
        <p:nvPicPr>
          <p:cNvPr id="4" name="Рисунок 3" descr="ehlektronnaya-knig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2060848"/>
            <a:ext cx="4236610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476672"/>
            <a:ext cx="7956376" cy="59672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79700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964488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222</TotalTime>
  <Words>203</Words>
  <Application>Microsoft Office PowerPoint</Application>
  <PresentationFormat>Экран (4:3)</PresentationFormat>
  <Paragraphs>16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Трек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tukan</dc:creator>
  <cp:lastModifiedBy>RePack by Diakov</cp:lastModifiedBy>
  <cp:revision>18</cp:revision>
  <dcterms:created xsi:type="dcterms:W3CDTF">2017-04-18T17:36:47Z</dcterms:created>
  <dcterms:modified xsi:type="dcterms:W3CDTF">2023-04-19T05:27:21Z</dcterms:modified>
</cp:coreProperties>
</file>