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76" r:id="rId2"/>
    <p:sldId id="257" r:id="rId3"/>
    <p:sldId id="263" r:id="rId4"/>
    <p:sldId id="258" r:id="rId5"/>
    <p:sldId id="265" r:id="rId6"/>
    <p:sldId id="259" r:id="rId7"/>
    <p:sldId id="266" r:id="rId8"/>
    <p:sldId id="267" r:id="rId9"/>
    <p:sldId id="260" r:id="rId10"/>
    <p:sldId id="270" r:id="rId11"/>
    <p:sldId id="269" r:id="rId12"/>
    <p:sldId id="261" r:id="rId13"/>
    <p:sldId id="271" r:id="rId14"/>
    <p:sldId id="274" r:id="rId15"/>
    <p:sldId id="262" r:id="rId16"/>
    <p:sldId id="272" r:id="rId17"/>
    <p:sldId id="275" r:id="rId18"/>
    <p:sldId id="273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13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66442" y="1447801"/>
            <a:ext cx="662096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6442" y="4777380"/>
            <a:ext cx="662096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831F6-9F85-4278-B9DF-0967321B52B0}" type="datetimeFigureOut">
              <a:rPr lang="ru-RU" smtClean="0"/>
              <a:pPr/>
              <a:t>08.10.2023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78E16C-3472-4615-B12B-B0803204E15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9926493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831F6-9F85-4278-B9DF-0967321B52B0}" type="datetimeFigureOut">
              <a:rPr lang="ru-RU" smtClean="0"/>
              <a:pPr/>
              <a:t>08.10.2023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78E16C-3472-4615-B12B-B0803204E15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4430566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2861734"/>
            <a:ext cx="662096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831F6-9F85-4278-B9DF-0967321B52B0}" type="datetimeFigureOut">
              <a:rPr lang="ru-RU" smtClean="0"/>
              <a:pPr/>
              <a:t>08.10.2023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78E16C-3472-4615-B12B-B0803204E15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1089550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7700" y="2060576"/>
            <a:ext cx="3298113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41975" y="2056093"/>
            <a:ext cx="3298115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831F6-9F85-4278-B9DF-0967321B52B0}" type="datetimeFigureOut">
              <a:rPr lang="ru-RU" smtClean="0"/>
              <a:pPr/>
              <a:t>08.10.2023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78E16C-3472-4615-B12B-B0803204E15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2617125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700" y="1905000"/>
            <a:ext cx="32981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7700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41976" y="1905000"/>
            <a:ext cx="3298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241976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831F6-9F85-4278-B9DF-0967321B52B0}" type="datetimeFigureOut">
              <a:rPr lang="ru-RU" smtClean="0"/>
              <a:pPr/>
              <a:t>08.10.2023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78E16C-3472-4615-B12B-B0803204E15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2852211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831F6-9F85-4278-B9DF-0967321B52B0}" type="datetimeFigureOut">
              <a:rPr lang="ru-RU" smtClean="0"/>
              <a:pPr/>
              <a:t>08.10.2023</a:t>
            </a:fld>
            <a:endParaRPr lang="ru-RU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78E16C-3472-4615-B12B-B0803204E15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296611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831F6-9F85-4278-B9DF-0967321B52B0}" type="datetimeFigureOut">
              <a:rPr lang="ru-RU" smtClean="0"/>
              <a:pPr/>
              <a:t>08.10.2023</a:t>
            </a:fld>
            <a:endParaRPr lang="ru-RU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78E16C-3472-4615-B12B-B0803204E15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5776229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1447800"/>
            <a:ext cx="2551462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89397" y="1447800"/>
            <a:ext cx="3898013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129281"/>
            <a:ext cx="2551462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831F6-9F85-4278-B9DF-0967321B52B0}" type="datetimeFigureOut">
              <a:rPr lang="ru-RU" smtClean="0"/>
              <a:pPr/>
              <a:t>08.10.2023</a:t>
            </a:fld>
            <a:endParaRPr lang="ru-RU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78E16C-3472-4615-B12B-B0803204E15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5063316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5656" y="1854192"/>
            <a:ext cx="3820674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213517" y="1143000"/>
            <a:ext cx="2400925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657600"/>
            <a:ext cx="3814728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831F6-9F85-4278-B9DF-0967321B52B0}" type="datetimeFigureOut">
              <a:rPr lang="ru-RU" smtClean="0"/>
              <a:pPr/>
              <a:t>08.10.2023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78E16C-3472-4615-B12B-B0803204E15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0587495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4800587"/>
            <a:ext cx="66209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66442" y="685800"/>
            <a:ext cx="662096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3" y="5367325"/>
            <a:ext cx="662096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831F6-9F85-4278-B9DF-0967321B52B0}" type="datetimeFigureOut">
              <a:rPr lang="ru-RU" smtClean="0"/>
              <a:pPr/>
              <a:t>08.10.2023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78E16C-3472-4615-B12B-B0803204E15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0567859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2" y="1447800"/>
            <a:ext cx="6620968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3657600"/>
            <a:ext cx="6620968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831F6-9F85-4278-B9DF-0967321B52B0}" type="datetimeFigureOut">
              <a:rPr lang="ru-RU" smtClean="0"/>
              <a:pPr/>
              <a:t>08.10.2023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78E16C-3472-4615-B12B-B0803204E15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6022843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1409" y="1447800"/>
            <a:ext cx="6001049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448177" y="3771174"/>
            <a:ext cx="546115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4350657"/>
            <a:ext cx="6620968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831F6-9F85-4278-B9DF-0967321B52B0}" type="datetimeFigureOut">
              <a:rPr lang="ru-RU" smtClean="0"/>
              <a:pPr/>
              <a:t>08.10.2023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78E16C-3472-4615-B12B-B0803204E15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673897" y="971253"/>
            <a:ext cx="60159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2200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999690" y="2613787"/>
            <a:ext cx="60159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2200" dirty="0"/>
              <a:t>”</a:t>
            </a:r>
          </a:p>
        </p:txBody>
      </p:sp>
    </p:spTree>
    <p:extLst>
      <p:ext uri="{BB962C8B-B14F-4D97-AF65-F5344CB8AC3E}">
        <p14:creationId xmlns="" xmlns:p14="http://schemas.microsoft.com/office/powerpoint/2010/main" val="8068792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3124201"/>
            <a:ext cx="6620969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831F6-9F85-4278-B9DF-0967321B52B0}" type="datetimeFigureOut">
              <a:rPr lang="ru-RU" smtClean="0"/>
              <a:pPr/>
              <a:t>08.10.2023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78E16C-3472-4615-B12B-B0803204E15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66521225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4834" y="1981200"/>
            <a:ext cx="22107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489475" y="2667000"/>
            <a:ext cx="219608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3504" y="1981200"/>
            <a:ext cx="220275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2905586" y="2667000"/>
            <a:ext cx="2210671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1981200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5344917" y="2667000"/>
            <a:ext cx="2199658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2795334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5223030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831F6-9F85-4278-B9DF-0967321B52B0}" type="datetimeFigureOut">
              <a:rPr lang="ru-RU" smtClean="0"/>
              <a:pPr/>
              <a:t>08.10.2023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78E16C-3472-4615-B12B-B0803204E15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349821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9475" y="4250949"/>
            <a:ext cx="22056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489475" y="2209800"/>
            <a:ext cx="2205612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489475" y="4827212"/>
            <a:ext cx="2205612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7792" y="4250949"/>
            <a:ext cx="21984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2917791" y="2209800"/>
            <a:ext cx="2198466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2916776" y="4827211"/>
            <a:ext cx="2201378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4250949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344916" y="2209800"/>
            <a:ext cx="2199658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5344824" y="4827209"/>
            <a:ext cx="2202571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2795334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5223030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831F6-9F85-4278-B9DF-0967321B52B0}" type="datetimeFigureOut">
              <a:rPr lang="ru-RU" smtClean="0"/>
              <a:pPr/>
              <a:t>08.10.2023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78E16C-3472-4615-B12B-B0803204E15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05045629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831F6-9F85-4278-B9DF-0967321B52B0}" type="datetimeFigureOut">
              <a:rPr lang="ru-RU" smtClean="0"/>
              <a:pPr/>
              <a:t>08.10.2023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78E16C-3472-4615-B12B-B0803204E15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00864669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29782" y="430214"/>
            <a:ext cx="1314793" cy="5826125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89475" y="773205"/>
            <a:ext cx="5568812" cy="548313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831F6-9F85-4278-B9DF-0967321B52B0}" type="datetimeFigureOut">
              <a:rPr lang="ru-RU" smtClean="0"/>
              <a:pPr/>
              <a:t>08.10.2023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78E16C-3472-4615-B12B-B0803204E15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0870015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val 21"/>
          <p:cNvSpPr/>
          <p:nvPr/>
        </p:nvSpPr>
        <p:spPr>
          <a:xfrm>
            <a:off x="629943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3" name="Oval 22"/>
          <p:cNvSpPr/>
          <p:nvPr/>
        </p:nvSpPr>
        <p:spPr>
          <a:xfrm>
            <a:off x="5689832" y="-457200"/>
            <a:ext cx="1600200" cy="1600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14000"/>
                </a:schemeClr>
              </a:gs>
              <a:gs pos="73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7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4" name="Oval 23"/>
          <p:cNvSpPr/>
          <p:nvPr/>
        </p:nvSpPr>
        <p:spPr>
          <a:xfrm>
            <a:off x="6299432" y="6096000"/>
            <a:ext cx="990600" cy="9906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9000"/>
                </a:schemeClr>
              </a:gs>
              <a:gs pos="66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0" name="Oval 19"/>
          <p:cNvSpPr/>
          <p:nvPr/>
        </p:nvSpPr>
        <p:spPr>
          <a:xfrm>
            <a:off x="-153988" y="2667000"/>
            <a:ext cx="4191000" cy="41910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11000"/>
                </a:schemeClr>
              </a:gs>
              <a:gs pos="75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1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1" name="Oval 20"/>
          <p:cNvSpPr/>
          <p:nvPr/>
        </p:nvSpPr>
        <p:spPr>
          <a:xfrm>
            <a:off x="-839788" y="2895600"/>
            <a:ext cx="2362200" cy="2362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8000"/>
                </a:schemeClr>
              </a:gs>
              <a:gs pos="72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8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9" name="Rectangle 18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4710" y="452718"/>
            <a:ext cx="7055380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700" y="2052925"/>
            <a:ext cx="6711654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7494989" y="1828771"/>
            <a:ext cx="990599" cy="22865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725831F6-9F85-4278-B9DF-0967321B52B0}" type="datetimeFigureOut">
              <a:rPr lang="ru-RU" smtClean="0"/>
              <a:pPr/>
              <a:t>08.10.2023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6233335" y="3263371"/>
            <a:ext cx="3859795" cy="2286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7766431" y="295736"/>
            <a:ext cx="628813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1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78E16C-3472-4615-B12B-B0803204E15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70323252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</p:sldLayoutIdLst>
  <p:txStyles>
    <p:titleStyle>
      <a:lvl1pPr algn="l" defTabSz="457207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6" indent="-342906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62" indent="-285755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20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27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34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42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49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57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64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7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15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22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31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38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46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53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61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520" y="116632"/>
            <a:ext cx="8712968" cy="3672408"/>
          </a:xfrm>
        </p:spPr>
        <p:txBody>
          <a:bodyPr/>
          <a:lstStyle/>
          <a:p>
            <a:pPr algn="ctr"/>
            <a:r>
              <a:rPr lang="ru-RU" sz="6600" dirty="0" smtClean="0"/>
              <a:t>Деятельность </a:t>
            </a:r>
            <a:r>
              <a:rPr lang="ru-RU" sz="6600" dirty="0"/>
              <a:t>человека </a:t>
            </a:r>
            <a:r>
              <a:rPr lang="ru-RU" sz="6600" dirty="0" smtClean="0"/>
              <a:t>в природе</a:t>
            </a:r>
            <a:endParaRPr lang="ru-RU" sz="6600" dirty="0"/>
          </a:p>
        </p:txBody>
      </p:sp>
    </p:spTree>
    <p:extLst>
      <p:ext uri="{BB962C8B-B14F-4D97-AF65-F5344CB8AC3E}">
        <p14:creationId xmlns="" xmlns:p14="http://schemas.microsoft.com/office/powerpoint/2010/main" val="20399749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1484783"/>
            <a:ext cx="8856984" cy="5193107"/>
          </a:xfrm>
        </p:spPr>
        <p:txBody>
          <a:bodyPr/>
          <a:lstStyle/>
          <a:p>
            <a:pPr algn="ctr"/>
            <a:r>
              <a:rPr lang="ru-RU" sz="2400" b="1" dirty="0" smtClean="0">
                <a:solidFill>
                  <a:srgbClr val="FFFF00"/>
                </a:solidFill>
              </a:rPr>
              <a:t>Причины загрязнения:</a:t>
            </a:r>
            <a:br>
              <a:rPr lang="ru-RU" sz="2400" b="1" dirty="0" smtClean="0">
                <a:solidFill>
                  <a:srgbClr val="FFFF00"/>
                </a:solidFill>
              </a:rPr>
            </a:br>
            <a:r>
              <a:rPr lang="ru-RU" sz="2400" b="1" dirty="0" smtClean="0"/>
              <a:t/>
            </a:r>
            <a:br>
              <a:rPr lang="ru-RU" sz="2400" b="1" dirty="0" smtClean="0"/>
            </a:br>
            <a:r>
              <a:rPr lang="ru-RU" sz="2400" dirty="0" smtClean="0"/>
              <a:t>1 - сжигание природного топлива</a:t>
            </a:r>
            <a:br>
              <a:rPr lang="ru-RU" sz="2400" dirty="0" smtClean="0"/>
            </a:br>
            <a:r>
              <a:rPr lang="ru-RU" sz="2400" dirty="0" smtClean="0"/>
              <a:t>2 - металлургическое производство</a:t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b="1" dirty="0" smtClean="0">
                <a:solidFill>
                  <a:srgbClr val="FFFF00"/>
                </a:solidFill>
              </a:rPr>
              <a:t>Последствия  загрязнения  атмосферы:</a:t>
            </a:r>
            <a:br>
              <a:rPr lang="ru-RU" sz="2400" b="1" dirty="0" smtClean="0">
                <a:solidFill>
                  <a:srgbClr val="FFFF00"/>
                </a:solidFill>
              </a:rPr>
            </a:br>
            <a:r>
              <a:rPr lang="ru-RU" sz="2400" b="1" dirty="0" smtClean="0">
                <a:solidFill>
                  <a:srgbClr val="FFFF00"/>
                </a:solidFill>
              </a:rPr>
              <a:t/>
            </a:r>
            <a:br>
              <a:rPr lang="ru-RU" sz="2400" b="1" dirty="0" smtClean="0">
                <a:solidFill>
                  <a:srgbClr val="FFFF00"/>
                </a:solidFill>
              </a:rPr>
            </a:br>
            <a:r>
              <a:rPr lang="ru-RU" sz="2400" dirty="0" smtClean="0"/>
              <a:t>- увеличение содержания СО</a:t>
            </a:r>
            <a:r>
              <a:rPr lang="ru-RU" sz="1800" dirty="0" smtClean="0"/>
              <a:t>2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>- накопление ядовитых соединений </a:t>
            </a:r>
            <a:br>
              <a:rPr lang="ru-RU" sz="2400" dirty="0" smtClean="0"/>
            </a:br>
            <a:r>
              <a:rPr lang="ru-RU" sz="2400" dirty="0" smtClean="0"/>
              <a:t>- образование смога (ядовитого тумана)</a:t>
            </a:r>
            <a:br>
              <a:rPr lang="ru-RU" sz="2400" dirty="0" smtClean="0"/>
            </a:br>
            <a:r>
              <a:rPr lang="ru-RU" sz="2400" dirty="0" smtClean="0"/>
              <a:t>- уменьшение солнечного освещения</a:t>
            </a:r>
            <a:br>
              <a:rPr lang="ru-RU" sz="2400" dirty="0" smtClean="0"/>
            </a:br>
            <a:r>
              <a:rPr lang="ru-RU" sz="2400" dirty="0" smtClean="0"/>
              <a:t>- уменьшение ультрафиолетового излучения</a:t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1600" dirty="0" smtClean="0"/>
              <a:t/>
            </a:r>
            <a:br>
              <a:rPr lang="ru-RU" sz="1600" dirty="0" smtClean="0"/>
            </a:br>
            <a:endParaRPr lang="ru-RU" sz="1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548681"/>
            <a:ext cx="9144000" cy="936104"/>
          </a:xfrm>
        </p:spPr>
        <p:txBody>
          <a:bodyPr>
            <a:normAutofit/>
          </a:bodyPr>
          <a:lstStyle/>
          <a:p>
            <a:pPr algn="ctr"/>
            <a:r>
              <a:rPr lang="ru-RU" sz="4000" dirty="0" smtClean="0"/>
              <a:t>Загрязнение воздуха</a:t>
            </a:r>
          </a:p>
          <a:p>
            <a:pPr algn="ctr"/>
            <a:endParaRPr lang="ru-RU" sz="4000" dirty="0"/>
          </a:p>
        </p:txBody>
      </p:sp>
    </p:spTree>
    <p:extLst>
      <p:ext uri="{BB962C8B-B14F-4D97-AF65-F5344CB8AC3E}">
        <p14:creationId xmlns="" xmlns:p14="http://schemas.microsoft.com/office/powerpoint/2010/main" val="40894007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Ирина\Desktop\интернет\image13894166_1940798815715f6375356a3292daf9da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556792"/>
            <a:ext cx="4752528" cy="316835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Заголовок 3"/>
          <p:cNvSpPr>
            <a:spLocks noGrp="1"/>
          </p:cNvSpPr>
          <p:nvPr>
            <p:ph type="title" idx="4294967295"/>
          </p:nvPr>
        </p:nvSpPr>
        <p:spPr>
          <a:xfrm>
            <a:off x="-396552" y="116632"/>
            <a:ext cx="8568952" cy="1512168"/>
          </a:xfrm>
        </p:spPr>
        <p:txBody>
          <a:bodyPr/>
          <a:lstStyle/>
          <a:p>
            <a:pPr algn="ctr"/>
            <a:r>
              <a:rPr lang="ru-RU" sz="3600" dirty="0" smtClean="0">
                <a:solidFill>
                  <a:srgbClr val="FFFF00"/>
                </a:solidFill>
              </a:rPr>
              <a:t>Промышленное загрязнение атмосферы</a:t>
            </a:r>
            <a:endParaRPr lang="ru-RU" sz="3600" dirty="0">
              <a:solidFill>
                <a:srgbClr val="FFFF00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174004" y="3501008"/>
            <a:ext cx="4611978" cy="313125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540438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79512" y="1052736"/>
            <a:ext cx="8784976" cy="5472608"/>
          </a:xfrm>
        </p:spPr>
        <p:txBody>
          <a:bodyPr/>
          <a:lstStyle/>
          <a:p>
            <a:pPr algn="ctr"/>
            <a:r>
              <a:rPr lang="ru-RU" sz="2400" b="1" dirty="0" smtClean="0">
                <a:solidFill>
                  <a:srgbClr val="FFFF00"/>
                </a:solidFill>
              </a:rPr>
              <a:t>Причины роста  потребления  воды: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>1 – рост и развитие промышленности</a:t>
            </a:r>
            <a:br>
              <a:rPr lang="ru-RU" sz="2400" dirty="0" smtClean="0"/>
            </a:br>
            <a:r>
              <a:rPr lang="ru-RU" sz="2400" dirty="0" smtClean="0"/>
              <a:t>2  - рост населения</a:t>
            </a:r>
            <a:br>
              <a:rPr lang="ru-RU" sz="2400" dirty="0" smtClean="0"/>
            </a:br>
            <a:r>
              <a:rPr lang="ru-RU" sz="2400" dirty="0" smtClean="0"/>
              <a:t>3 – развитие орошаемого земледелия</a:t>
            </a:r>
            <a:br>
              <a:rPr lang="ru-RU" sz="2400" dirty="0" smtClean="0"/>
            </a:br>
            <a:r>
              <a:rPr lang="ru-RU" sz="2400" dirty="0" smtClean="0"/>
              <a:t>4 – рост потребления на хозяйственные нужды</a:t>
            </a:r>
            <a:br>
              <a:rPr lang="ru-RU" sz="2400" dirty="0" smtClean="0"/>
            </a:br>
            <a:r>
              <a:rPr lang="ru-RU" sz="2400" dirty="0"/>
              <a:t/>
            </a:r>
            <a:br>
              <a:rPr lang="ru-RU" sz="2400" dirty="0"/>
            </a:br>
            <a:r>
              <a:rPr lang="ru-RU" sz="2400" b="1" dirty="0" smtClean="0">
                <a:solidFill>
                  <a:srgbClr val="FFFF00"/>
                </a:solidFill>
              </a:rPr>
              <a:t>Причины загрязнения:</a:t>
            </a:r>
            <a:br>
              <a:rPr lang="ru-RU" sz="2400" b="1" dirty="0" smtClean="0">
                <a:solidFill>
                  <a:srgbClr val="FFFF00"/>
                </a:solidFill>
              </a:rPr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>- сливание отходов в воды</a:t>
            </a:r>
            <a:br>
              <a:rPr lang="ru-RU" sz="2400" dirty="0" smtClean="0"/>
            </a:br>
            <a:r>
              <a:rPr lang="ru-RU" sz="2400" dirty="0" smtClean="0"/>
              <a:t> - кислотные дожди</a:t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endParaRPr lang="ru-RU" sz="2400" dirty="0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79512" y="188640"/>
            <a:ext cx="8784976" cy="1080120"/>
          </a:xfrm>
        </p:spPr>
        <p:txBody>
          <a:bodyPr>
            <a:normAutofit/>
          </a:bodyPr>
          <a:lstStyle/>
          <a:p>
            <a:pPr algn="ctr"/>
            <a:r>
              <a:rPr lang="ru-RU" sz="4000" dirty="0" smtClean="0"/>
              <a:t>Загрязнение пресных вод</a:t>
            </a:r>
          </a:p>
          <a:p>
            <a:pPr algn="ctr"/>
            <a:endParaRPr lang="ru-RU" sz="4000" dirty="0"/>
          </a:p>
        </p:txBody>
      </p:sp>
    </p:spTree>
    <p:extLst>
      <p:ext uri="{BB962C8B-B14F-4D97-AF65-F5344CB8AC3E}">
        <p14:creationId xmlns="" xmlns:p14="http://schemas.microsoft.com/office/powerpoint/2010/main" val="3292469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Ирина\Desktop\интернет\images (3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412776"/>
            <a:ext cx="8424936" cy="514443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Заголовок 3"/>
          <p:cNvSpPr>
            <a:spLocks noGrp="1"/>
          </p:cNvSpPr>
          <p:nvPr>
            <p:ph type="title" idx="4294967295"/>
          </p:nvPr>
        </p:nvSpPr>
        <p:spPr>
          <a:xfrm>
            <a:off x="0" y="116632"/>
            <a:ext cx="7740352" cy="1296144"/>
          </a:xfrm>
        </p:spPr>
        <p:txBody>
          <a:bodyPr/>
          <a:lstStyle/>
          <a:p>
            <a:pPr algn="ctr"/>
            <a:r>
              <a:rPr lang="ru-RU" sz="6000" b="1" dirty="0" smtClean="0">
                <a:solidFill>
                  <a:srgbClr val="FFFF00"/>
                </a:solidFill>
              </a:rPr>
              <a:t>Сточные  воды</a:t>
            </a:r>
            <a:endParaRPr lang="ru-RU" sz="60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243825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79512" y="1412776"/>
            <a:ext cx="8784976" cy="4968552"/>
          </a:xfrm>
        </p:spPr>
        <p:txBody>
          <a:bodyPr/>
          <a:lstStyle/>
          <a:p>
            <a:pPr algn="ctr"/>
            <a:r>
              <a:rPr lang="ru-RU" sz="2400" b="1" dirty="0" smtClean="0">
                <a:solidFill>
                  <a:srgbClr val="FFFF00"/>
                </a:solidFill>
              </a:rPr>
              <a:t/>
            </a:r>
            <a:br>
              <a:rPr lang="ru-RU" sz="2400" b="1" dirty="0" smtClean="0">
                <a:solidFill>
                  <a:srgbClr val="FFFF00"/>
                </a:solidFill>
              </a:rPr>
            </a:br>
            <a:r>
              <a:rPr lang="ru-RU" sz="2400" b="1" dirty="0" smtClean="0">
                <a:solidFill>
                  <a:srgbClr val="FFFF00"/>
                </a:solidFill>
              </a:rPr>
              <a:t/>
            </a:r>
            <a:br>
              <a:rPr lang="ru-RU" sz="2400" b="1" dirty="0" smtClean="0">
                <a:solidFill>
                  <a:srgbClr val="FFFF00"/>
                </a:solidFill>
              </a:rPr>
            </a:br>
            <a:r>
              <a:rPr lang="ru-RU" sz="3600" b="1" dirty="0" smtClean="0">
                <a:solidFill>
                  <a:srgbClr val="FFFF00"/>
                </a:solidFill>
              </a:rPr>
              <a:t>Причины загрязнения</a:t>
            </a:r>
            <a:r>
              <a:rPr lang="ru-RU" sz="2400" b="1" dirty="0" smtClean="0">
                <a:solidFill>
                  <a:srgbClr val="FFFF00"/>
                </a:solidFill>
              </a:rPr>
              <a:t/>
            </a:r>
            <a:br>
              <a:rPr lang="ru-RU" sz="2400" b="1" dirty="0" smtClean="0">
                <a:solidFill>
                  <a:srgbClr val="FFFF00"/>
                </a:solidFill>
              </a:rPr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 smtClean="0"/>
              <a:t>- загрязнённые речные стоки</a:t>
            </a:r>
            <a:br>
              <a:rPr lang="ru-RU" sz="2400" dirty="0" smtClean="0"/>
            </a:br>
            <a:r>
              <a:rPr lang="ru-RU" sz="2400" dirty="0" smtClean="0"/>
              <a:t>- отходы морского транспорта</a:t>
            </a:r>
            <a:br>
              <a:rPr lang="ru-RU" sz="2400" dirty="0" smtClean="0"/>
            </a:br>
            <a:r>
              <a:rPr lang="ru-RU" sz="2400" dirty="0" smtClean="0"/>
              <a:t>- сливание бракованных нефтепродуктов</a:t>
            </a:r>
            <a:br>
              <a:rPr lang="ru-RU" sz="2400" dirty="0" smtClean="0"/>
            </a:br>
            <a:r>
              <a:rPr lang="ru-RU" sz="2400" dirty="0" smtClean="0"/>
              <a:t>- соли тяжёлых металлов</a:t>
            </a:r>
            <a:br>
              <a:rPr lang="ru-RU" sz="2400" dirty="0" smtClean="0"/>
            </a:br>
            <a:r>
              <a:rPr lang="ru-RU" sz="2400" dirty="0" smtClean="0"/>
              <a:t>- ядовитые органические соединения (пестициды)</a:t>
            </a:r>
            <a:br>
              <a:rPr lang="ru-RU" sz="2400" dirty="0" smtClean="0"/>
            </a:br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 smtClean="0"/>
              <a:t/>
            </a:r>
            <a:br>
              <a:rPr lang="ru-RU" sz="2400" dirty="0" smtClean="0"/>
            </a:br>
            <a:endParaRPr lang="ru-RU" sz="2400" dirty="0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23528" y="116633"/>
            <a:ext cx="7056784" cy="1872207"/>
          </a:xfrm>
        </p:spPr>
        <p:txBody>
          <a:bodyPr>
            <a:normAutofit/>
          </a:bodyPr>
          <a:lstStyle/>
          <a:p>
            <a:pPr algn="ctr"/>
            <a:r>
              <a:rPr lang="ru-RU" sz="4000" dirty="0" smtClean="0"/>
              <a:t>Загрязнение Мирового океана</a:t>
            </a:r>
            <a:endParaRPr lang="ru-RU" sz="4000" dirty="0"/>
          </a:p>
        </p:txBody>
      </p:sp>
    </p:spTree>
    <p:extLst>
      <p:ext uri="{BB962C8B-B14F-4D97-AF65-F5344CB8AC3E}">
        <p14:creationId xmlns="" xmlns:p14="http://schemas.microsoft.com/office/powerpoint/2010/main" val="19929651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Ирина\Desktop\интернет\разлитая-нефть-в-океане-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412776"/>
            <a:ext cx="8784976" cy="521543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Заголовок 3"/>
          <p:cNvSpPr>
            <a:spLocks noGrp="1"/>
          </p:cNvSpPr>
          <p:nvPr>
            <p:ph type="title" idx="4294967295"/>
          </p:nvPr>
        </p:nvSpPr>
        <p:spPr>
          <a:xfrm>
            <a:off x="179513" y="188640"/>
            <a:ext cx="7272807" cy="1152128"/>
          </a:xfrm>
        </p:spPr>
        <p:txBody>
          <a:bodyPr/>
          <a:lstStyle/>
          <a:p>
            <a:pPr algn="ctr"/>
            <a:r>
              <a:rPr lang="ru-RU" sz="4400" b="1" dirty="0" smtClean="0">
                <a:solidFill>
                  <a:srgbClr val="FFFF00"/>
                </a:solidFill>
              </a:rPr>
              <a:t>Разлив нефти в океане</a:t>
            </a:r>
            <a:endParaRPr lang="ru-RU" sz="44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787328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 descr="C:\Users\Ирина\Desktop\интернет\images (7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029" y="1477648"/>
            <a:ext cx="8767451" cy="513409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332656"/>
            <a:ext cx="7668344" cy="1000976"/>
          </a:xfrm>
        </p:spPr>
        <p:txBody>
          <a:bodyPr/>
          <a:lstStyle/>
          <a:p>
            <a:pPr algn="ctr"/>
            <a:r>
              <a:rPr lang="ru-RU" sz="4400" b="1" dirty="0" smtClean="0">
                <a:solidFill>
                  <a:srgbClr val="FFFF00"/>
                </a:solidFill>
              </a:rPr>
              <a:t>Птица в нефтяной плёнке</a:t>
            </a:r>
            <a:endParaRPr lang="ru-RU" sz="44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813190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79512" y="1412776"/>
            <a:ext cx="8784976" cy="5184575"/>
          </a:xfrm>
        </p:spPr>
        <p:txBody>
          <a:bodyPr/>
          <a:lstStyle/>
          <a:p>
            <a:r>
              <a:rPr lang="ru-RU" sz="2200" dirty="0" smtClean="0"/>
              <a:t>-</a:t>
            </a:r>
            <a:r>
              <a:rPr lang="ru-RU" sz="2200" b="1" dirty="0" smtClean="0"/>
              <a:t> </a:t>
            </a:r>
            <a:r>
              <a:rPr lang="ru-RU" sz="2200" dirty="0" smtClean="0"/>
              <a:t>истощение  сельскохозяйственных почв</a:t>
            </a:r>
            <a:br>
              <a:rPr lang="ru-RU" sz="2200" dirty="0" smtClean="0"/>
            </a:br>
            <a:r>
              <a:rPr lang="ru-RU" sz="2200" dirty="0" smtClean="0"/>
              <a:t/>
            </a:r>
            <a:br>
              <a:rPr lang="ru-RU" sz="2200" dirty="0" smtClean="0"/>
            </a:br>
            <a:r>
              <a:rPr lang="ru-RU" sz="2200" dirty="0" smtClean="0"/>
              <a:t>- эрозия (разрушение и снос почвенного покрова)</a:t>
            </a:r>
            <a:br>
              <a:rPr lang="ru-RU" sz="2200" dirty="0" smtClean="0"/>
            </a:br>
            <a:r>
              <a:rPr lang="ru-RU" sz="2200" dirty="0" smtClean="0"/>
              <a:t/>
            </a:r>
            <a:br>
              <a:rPr lang="ru-RU" sz="2200" dirty="0" smtClean="0"/>
            </a:br>
            <a:r>
              <a:rPr lang="ru-RU" sz="2200" dirty="0" smtClean="0"/>
              <a:t>- чрезмерный выпас скота</a:t>
            </a:r>
            <a:br>
              <a:rPr lang="ru-RU" sz="2200" dirty="0" smtClean="0"/>
            </a:br>
            <a:r>
              <a:rPr lang="ru-RU" sz="2200" dirty="0" smtClean="0"/>
              <a:t/>
            </a:r>
            <a:br>
              <a:rPr lang="ru-RU" sz="2200" dirty="0" smtClean="0"/>
            </a:br>
            <a:r>
              <a:rPr lang="ru-RU" sz="2200" dirty="0" smtClean="0"/>
              <a:t>- разработка полезных ископаемых открытым способом</a:t>
            </a:r>
            <a:br>
              <a:rPr lang="ru-RU" sz="2200" dirty="0" smtClean="0"/>
            </a:br>
            <a:r>
              <a:rPr lang="ru-RU" sz="2200" dirty="0" smtClean="0"/>
              <a:t/>
            </a:r>
            <a:br>
              <a:rPr lang="ru-RU" sz="2200" dirty="0" smtClean="0"/>
            </a:br>
            <a:r>
              <a:rPr lang="ru-RU" sz="2200" dirty="0"/>
              <a:t>- минеральные удобрения изготовленные из химических элементов </a:t>
            </a:r>
            <a:r>
              <a:rPr lang="ru-RU" sz="2200" dirty="0" smtClean="0"/>
              <a:t/>
            </a:r>
            <a:br>
              <a:rPr lang="ru-RU" sz="2200" dirty="0" smtClean="0"/>
            </a:br>
            <a:r>
              <a:rPr lang="ru-RU" sz="2200" dirty="0" smtClean="0"/>
              <a:t/>
            </a:r>
            <a:br>
              <a:rPr lang="ru-RU" sz="2200" dirty="0" smtClean="0"/>
            </a:br>
            <a:r>
              <a:rPr lang="ru-RU" sz="2200" dirty="0" smtClean="0"/>
              <a:t>- образование терриконов при закрытой добыче полезных ископаемых</a:t>
            </a:r>
            <a:br>
              <a:rPr lang="ru-RU" sz="2200" dirty="0" smtClean="0"/>
            </a:br>
            <a:r>
              <a:rPr lang="ru-RU" sz="2200" dirty="0" smtClean="0"/>
              <a:t/>
            </a:r>
            <a:br>
              <a:rPr lang="ru-RU" sz="2200" dirty="0" smtClean="0"/>
            </a:br>
            <a:r>
              <a:rPr lang="ru-RU" sz="2200" dirty="0" smtClean="0"/>
              <a:t>-  работа электростанций</a:t>
            </a:r>
            <a:endParaRPr lang="ru-RU" sz="2200" dirty="0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77379" y="17778"/>
            <a:ext cx="7416824" cy="1296144"/>
          </a:xfrm>
        </p:spPr>
        <p:txBody>
          <a:bodyPr>
            <a:noAutofit/>
          </a:bodyPr>
          <a:lstStyle/>
          <a:p>
            <a:pPr algn="ctr"/>
            <a:r>
              <a:rPr lang="ru-RU" sz="3200" dirty="0" smtClean="0">
                <a:solidFill>
                  <a:srgbClr val="FFFF00"/>
                </a:solidFill>
              </a:rPr>
              <a:t>Антропогенные изменения почвы </a:t>
            </a:r>
          </a:p>
          <a:p>
            <a:pPr marL="0" indent="0" algn="ctr">
              <a:buNone/>
            </a:pPr>
            <a:r>
              <a:rPr lang="ru-RU" sz="3200" dirty="0" smtClean="0">
                <a:solidFill>
                  <a:srgbClr val="FFFF00"/>
                </a:solidFill>
              </a:rPr>
              <a:t>или изменение состава почвы</a:t>
            </a:r>
            <a:endParaRPr lang="ru-RU" sz="32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4928005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Ирина\Desktop\интернет\59925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368590"/>
            <a:ext cx="8712968" cy="505430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Заголовок 3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7596336" cy="1340768"/>
          </a:xfrm>
        </p:spPr>
        <p:txBody>
          <a:bodyPr/>
          <a:lstStyle/>
          <a:p>
            <a:pPr algn="ctr"/>
            <a:r>
              <a:rPr lang="ru-RU" sz="3600" b="1" dirty="0" smtClean="0">
                <a:solidFill>
                  <a:srgbClr val="FFFF00"/>
                </a:solidFill>
              </a:rPr>
              <a:t>Обработка посевов пестицидами</a:t>
            </a:r>
            <a:endParaRPr lang="ru-RU" sz="36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47570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Ирина\Desktop\интернет\images (4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433" y="1448693"/>
            <a:ext cx="8820979" cy="504056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212374"/>
            <a:ext cx="7697761" cy="1223962"/>
          </a:xfrm>
        </p:spPr>
        <p:txBody>
          <a:bodyPr/>
          <a:lstStyle/>
          <a:p>
            <a:pPr algn="ctr"/>
            <a:r>
              <a:rPr lang="ru-RU" sz="4800" b="1" dirty="0" smtClean="0">
                <a:solidFill>
                  <a:srgbClr val="FFFF00"/>
                </a:solidFill>
              </a:rPr>
              <a:t>Загрязнение Арктики</a:t>
            </a:r>
            <a:endParaRPr lang="ru-RU" sz="48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60934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79512" y="1484784"/>
            <a:ext cx="8784976" cy="5256584"/>
          </a:xfrm>
        </p:spPr>
        <p:txBody>
          <a:bodyPr/>
          <a:lstStyle/>
          <a:p>
            <a:r>
              <a:rPr lang="ru-RU" sz="2400" dirty="0" smtClean="0"/>
              <a:t>- сплошная неконтролируемая вырубка лесов</a:t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>- </a:t>
            </a:r>
            <a:r>
              <a:rPr lang="ru-RU" sz="2400" dirty="0" err="1" smtClean="0"/>
              <a:t>вытаптывание</a:t>
            </a:r>
            <a:r>
              <a:rPr lang="ru-RU" sz="2400" dirty="0" smtClean="0"/>
              <a:t> травяного покрова</a:t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>- браконьерство </a:t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>- хозяйственная деятельность человека</a:t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>- разрушение природных биоценозов </a:t>
            </a:r>
            <a:r>
              <a:rPr lang="ru-RU" sz="2000" dirty="0"/>
              <a:t>(</a:t>
            </a:r>
            <a:r>
              <a:rPr lang="ru-RU" sz="2000" dirty="0" smtClean="0"/>
              <a:t>совокупность </a:t>
            </a:r>
            <a:r>
              <a:rPr lang="ru-RU" sz="2000" dirty="0"/>
              <a:t>животных, растений, грибов и микроорганизмов, населяющих </a:t>
            </a:r>
            <a:r>
              <a:rPr lang="ru-RU" sz="2000" dirty="0" smtClean="0"/>
              <a:t> </a:t>
            </a:r>
            <a:r>
              <a:rPr lang="ru-RU" sz="2000" dirty="0"/>
              <a:t>суши или </a:t>
            </a:r>
            <a:r>
              <a:rPr lang="ru-RU" sz="2000" dirty="0" smtClean="0"/>
              <a:t>акватории  </a:t>
            </a:r>
            <a:r>
              <a:rPr lang="ru-RU" sz="2000" dirty="0"/>
              <a:t>и связанных между собой окружающей их </a:t>
            </a:r>
            <a:r>
              <a:rPr lang="ru-RU" sz="2000" dirty="0" smtClean="0"/>
              <a:t>средой)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 smtClean="0"/>
              <a:t>- Создание </a:t>
            </a:r>
            <a:r>
              <a:rPr lang="ru-RU" sz="2400" dirty="0" err="1" smtClean="0"/>
              <a:t>агроценоза</a:t>
            </a:r>
            <a:r>
              <a:rPr lang="ru-RU" sz="2400" dirty="0" smtClean="0"/>
              <a:t> </a:t>
            </a:r>
            <a:r>
              <a:rPr lang="ru-RU" sz="2000" dirty="0" smtClean="0"/>
              <a:t>( искусственный биоценоз созданный </a:t>
            </a:r>
            <a:r>
              <a:rPr lang="ru-RU" sz="2000" dirty="0"/>
              <a:t>человеком </a:t>
            </a:r>
            <a:r>
              <a:rPr lang="ru-RU" sz="2000" dirty="0" smtClean="0"/>
              <a:t>)</a:t>
            </a:r>
            <a:endParaRPr lang="ru-RU" sz="2000" dirty="0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-396552" y="116632"/>
            <a:ext cx="8064896" cy="1728192"/>
          </a:xfrm>
        </p:spPr>
        <p:txBody>
          <a:bodyPr>
            <a:noAutofit/>
          </a:bodyPr>
          <a:lstStyle/>
          <a:p>
            <a:pPr algn="ctr"/>
            <a:r>
              <a:rPr lang="ru-RU" sz="3600" dirty="0" smtClean="0">
                <a:solidFill>
                  <a:srgbClr val="FFFF00"/>
                </a:solidFill>
              </a:rPr>
              <a:t>Влияние человека на растительный и животный  мир</a:t>
            </a:r>
            <a:endParaRPr lang="ru-RU" sz="36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8370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Ирина\Desktop\интернет\images (9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988840"/>
            <a:ext cx="8568951" cy="475252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Заголовок 3"/>
          <p:cNvSpPr>
            <a:spLocks noGrp="1"/>
          </p:cNvSpPr>
          <p:nvPr>
            <p:ph type="title" idx="4294967295"/>
          </p:nvPr>
        </p:nvSpPr>
        <p:spPr>
          <a:xfrm>
            <a:off x="0" y="-24434"/>
            <a:ext cx="7740352" cy="1295400"/>
          </a:xfrm>
        </p:spPr>
        <p:txBody>
          <a:bodyPr/>
          <a:lstStyle/>
          <a:p>
            <a:pPr algn="ctr"/>
            <a:r>
              <a:rPr lang="ru-RU" sz="4000" b="1" dirty="0" smtClean="0">
                <a:solidFill>
                  <a:srgbClr val="FFFF00"/>
                </a:solidFill>
              </a:rPr>
              <a:t>Пожар в тайге, вызванный человеком в целях </a:t>
            </a:r>
            <a:r>
              <a:rPr lang="ru-RU" sz="4000" b="1" dirty="0" err="1" smtClean="0">
                <a:solidFill>
                  <a:srgbClr val="FFFF00"/>
                </a:solidFill>
              </a:rPr>
              <a:t>добытия</a:t>
            </a:r>
            <a:r>
              <a:rPr lang="ru-RU" sz="4000" b="1" dirty="0" smtClean="0">
                <a:solidFill>
                  <a:srgbClr val="FFFF00"/>
                </a:solidFill>
              </a:rPr>
              <a:t> угля</a:t>
            </a:r>
            <a:endParaRPr lang="ru-RU" sz="40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118260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:\Users\Ирина\Desktop\интернет\скачанные файлы (1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556792"/>
            <a:ext cx="8784976" cy="511256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-34499" y="272780"/>
            <a:ext cx="7543800" cy="1441003"/>
          </a:xfrm>
        </p:spPr>
        <p:txBody>
          <a:bodyPr/>
          <a:lstStyle/>
          <a:p>
            <a:pPr algn="ctr"/>
            <a:r>
              <a:rPr lang="ru-RU" sz="5400" b="1" dirty="0" smtClean="0">
                <a:solidFill>
                  <a:srgbClr val="FFFF00"/>
                </a:solidFill>
              </a:rPr>
              <a:t>Браконьерство</a:t>
            </a:r>
            <a:endParaRPr lang="ru-RU" sz="54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30472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1540" y="1844824"/>
            <a:ext cx="9132460" cy="5184576"/>
          </a:xfrm>
        </p:spPr>
        <p:txBody>
          <a:bodyPr/>
          <a:lstStyle/>
          <a:p>
            <a:pPr algn="ctr"/>
            <a:r>
              <a:rPr lang="ru-RU" sz="2400" b="1" dirty="0" smtClean="0">
                <a:solidFill>
                  <a:srgbClr val="FFFF00"/>
                </a:solidFill>
              </a:rPr>
              <a:t>Причины радиоактивного загрязнения: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>- испытания ядерного оружия</a:t>
            </a:r>
            <a:br>
              <a:rPr lang="ru-RU" sz="2400" dirty="0" smtClean="0"/>
            </a:br>
            <a:r>
              <a:rPr lang="ru-RU" sz="2400" dirty="0" smtClean="0"/>
              <a:t>- аварии на атомных электростанциях</a:t>
            </a:r>
            <a:br>
              <a:rPr lang="ru-RU" sz="2400" dirty="0" smtClean="0"/>
            </a:br>
            <a:r>
              <a:rPr lang="ru-RU" sz="2400" dirty="0" smtClean="0"/>
              <a:t>- аварии на атомоходах</a:t>
            </a:r>
            <a:r>
              <a:rPr lang="ru-RU" sz="2400" dirty="0"/>
              <a:t> </a:t>
            </a:r>
            <a:r>
              <a:rPr lang="ru-RU" sz="2000" dirty="0" smtClean="0"/>
              <a:t>(судно </a:t>
            </a:r>
            <a:r>
              <a:rPr lang="ru-RU" sz="2000" dirty="0"/>
              <a:t>с двигателем, работающим на атомной </a:t>
            </a:r>
            <a:r>
              <a:rPr lang="ru-RU" sz="2000" dirty="0" smtClean="0"/>
              <a:t>энергии)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> </a:t>
            </a:r>
            <a:r>
              <a:rPr lang="ru-RU" sz="2400" b="1" dirty="0" smtClean="0">
                <a:solidFill>
                  <a:srgbClr val="FFFF00"/>
                </a:solidFill>
              </a:rPr>
              <a:t>Последствия радиоактивного загрязнения: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 smtClean="0"/>
              <a:t>- гибель  клеток у организмов</a:t>
            </a:r>
            <a:br>
              <a:rPr lang="ru-RU" sz="2400" dirty="0" smtClean="0"/>
            </a:br>
            <a:r>
              <a:rPr lang="ru-RU" sz="2400" dirty="0" smtClean="0"/>
              <a:t>- радиоактивная пыль поглощает солнечную радиацию</a:t>
            </a:r>
            <a:br>
              <a:rPr lang="ru-RU" sz="2400" dirty="0" smtClean="0"/>
            </a:br>
            <a:r>
              <a:rPr lang="ru-RU" sz="2400" dirty="0" smtClean="0"/>
              <a:t>(опасность наступления «ядерной зимы»)</a:t>
            </a:r>
            <a:br>
              <a:rPr lang="ru-RU" sz="2400" dirty="0" smtClean="0"/>
            </a:br>
            <a:r>
              <a:rPr lang="ru-RU" sz="2400" dirty="0" smtClean="0"/>
              <a:t>- мутации и гибель организмов</a:t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 smtClean="0"/>
              <a:t>- </a:t>
            </a:r>
            <a:endParaRPr lang="ru-RU" sz="2400" dirty="0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-468560" y="116632"/>
            <a:ext cx="8712968" cy="936103"/>
          </a:xfrm>
        </p:spPr>
        <p:txBody>
          <a:bodyPr>
            <a:noAutofit/>
          </a:bodyPr>
          <a:lstStyle/>
          <a:p>
            <a:pPr algn="ctr"/>
            <a:r>
              <a:rPr lang="ru-RU" sz="4000" dirty="0" smtClean="0"/>
              <a:t>Радиоактивное загрязнение биосферы</a:t>
            </a:r>
          </a:p>
          <a:p>
            <a:pPr algn="ctr"/>
            <a:endParaRPr lang="ru-RU" sz="4000" dirty="0"/>
          </a:p>
        </p:txBody>
      </p:sp>
    </p:spTree>
    <p:extLst>
      <p:ext uri="{BB962C8B-B14F-4D97-AF65-F5344CB8AC3E}">
        <p14:creationId xmlns="" xmlns:p14="http://schemas.microsoft.com/office/powerpoint/2010/main" val="4045540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Ирина\Desktop\интернет\скачанные файлы (4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628800"/>
            <a:ext cx="8712968" cy="516609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Заголовок 3"/>
          <p:cNvSpPr>
            <a:spLocks noGrp="1"/>
          </p:cNvSpPr>
          <p:nvPr>
            <p:ph type="title" idx="4294967295"/>
          </p:nvPr>
        </p:nvSpPr>
        <p:spPr>
          <a:xfrm>
            <a:off x="-108520" y="188640"/>
            <a:ext cx="7903840" cy="1295077"/>
          </a:xfrm>
        </p:spPr>
        <p:txBody>
          <a:bodyPr/>
          <a:lstStyle/>
          <a:p>
            <a:pPr algn="ctr"/>
            <a:r>
              <a:rPr lang="ru-RU" sz="6000" b="1" dirty="0" smtClean="0">
                <a:solidFill>
                  <a:srgbClr val="FFFF00"/>
                </a:solidFill>
              </a:rPr>
              <a:t>Атомный  взрыв</a:t>
            </a:r>
            <a:endParaRPr lang="ru-RU" sz="60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545062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C:\Users\Ирина\Desktop\интернет\328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260648"/>
            <a:ext cx="7056784" cy="626165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4983"/>
            <a:ext cx="9144000" cy="2016224"/>
          </a:xfrm>
        </p:spPr>
        <p:txBody>
          <a:bodyPr/>
          <a:lstStyle/>
          <a:p>
            <a:pPr algn="ctr"/>
            <a:r>
              <a:rPr lang="ru-RU" sz="6000" b="1" dirty="0" smtClean="0">
                <a:solidFill>
                  <a:srgbClr val="FFFF00"/>
                </a:solidFill>
              </a:rPr>
              <a:t>Мир - в наших руках!</a:t>
            </a:r>
            <a:endParaRPr lang="ru-RU" sz="60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27834457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260649"/>
            <a:ext cx="8712968" cy="6057024"/>
          </a:xfrm>
        </p:spPr>
        <p:txBody>
          <a:bodyPr>
            <a:normAutofit lnSpcReduction="10000"/>
          </a:bodyPr>
          <a:lstStyle/>
          <a:p>
            <a:pPr algn="ctr"/>
            <a:r>
              <a:rPr lang="ru-RU" dirty="0" smtClean="0"/>
              <a:t>В презентации использованы фотографии</a:t>
            </a:r>
            <a:r>
              <a:rPr lang="en-US" dirty="0" smtClean="0"/>
              <a:t>:</a:t>
            </a:r>
          </a:p>
          <a:p>
            <a:pPr algn="ctr"/>
            <a:endParaRPr lang="ru-RU" dirty="0" smtClean="0"/>
          </a:p>
          <a:p>
            <a:pPr algn="ctr"/>
            <a:r>
              <a:rPr lang="en-US" dirty="0" smtClean="0"/>
              <a:t>vedomosti-ural.ru</a:t>
            </a:r>
            <a:endParaRPr lang="ru-RU" dirty="0"/>
          </a:p>
          <a:p>
            <a:pPr algn="ctr"/>
            <a:endParaRPr lang="en-US" dirty="0" smtClean="0"/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US" sz="2400" dirty="0">
                <a:effectLst/>
                <a:latin typeface="Calibri"/>
                <a:ea typeface="Calibri"/>
                <a:cs typeface="Times New Roman"/>
              </a:rPr>
              <a:t>o-planete.ru</a:t>
            </a:r>
            <a:endParaRPr lang="ru-RU" sz="2400" dirty="0">
              <a:effectLst/>
              <a:latin typeface="Calibri"/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US" sz="2400" dirty="0">
                <a:effectLst/>
                <a:latin typeface="Calibri"/>
                <a:ea typeface="Calibri"/>
                <a:cs typeface="Times New Roman"/>
              </a:rPr>
              <a:t>first-billion.com</a:t>
            </a:r>
            <a:endParaRPr lang="ru-RU" sz="2400" dirty="0">
              <a:effectLst/>
              <a:latin typeface="Calibri"/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US" sz="2400" dirty="0">
                <a:effectLst/>
                <a:latin typeface="Calibri"/>
                <a:ea typeface="Calibri"/>
                <a:cs typeface="Times New Roman"/>
              </a:rPr>
              <a:t>arcticaou.ru</a:t>
            </a:r>
            <a:endParaRPr lang="ru-RU" sz="2400" dirty="0">
              <a:effectLst/>
              <a:latin typeface="Calibri"/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US" sz="2400" dirty="0">
                <a:effectLst/>
                <a:latin typeface="Calibri"/>
                <a:ea typeface="Calibri"/>
                <a:cs typeface="Times New Roman"/>
              </a:rPr>
              <a:t>ria.ru</a:t>
            </a:r>
            <a:endParaRPr lang="ru-RU" sz="2400" dirty="0">
              <a:effectLst/>
              <a:latin typeface="Calibri"/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US" sz="2400" dirty="0">
                <a:effectLst/>
                <a:latin typeface="Calibri"/>
                <a:ea typeface="Calibri"/>
                <a:cs typeface="Times New Roman"/>
              </a:rPr>
              <a:t>newsland.com</a:t>
            </a:r>
            <a:endParaRPr lang="ru-RU" sz="2400" dirty="0">
              <a:effectLst/>
              <a:latin typeface="Calibri"/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US" sz="2400" dirty="0" smtClean="0">
                <a:effectLst/>
                <a:latin typeface="Calibri"/>
                <a:ea typeface="Calibri"/>
                <a:cs typeface="Times New Roman"/>
              </a:rPr>
              <a:t>vesti.ru</a:t>
            </a:r>
            <a:endParaRPr lang="ru-RU" sz="2400" dirty="0" smtClean="0">
              <a:effectLst/>
              <a:latin typeface="Calibri"/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2400" dirty="0" smtClean="0">
                <a:latin typeface="Calibri"/>
                <a:ea typeface="Calibri"/>
                <a:cs typeface="Times New Roman"/>
              </a:rPr>
              <a:t>Информация  –  «</a:t>
            </a:r>
            <a:r>
              <a:rPr lang="ru-RU" sz="2400" dirty="0" err="1" smtClean="0">
                <a:latin typeface="Calibri"/>
                <a:ea typeface="Calibri"/>
                <a:cs typeface="Times New Roman"/>
              </a:rPr>
              <a:t>википедия</a:t>
            </a:r>
            <a:r>
              <a:rPr lang="ru-RU" sz="2400" dirty="0" smtClean="0">
                <a:latin typeface="Calibri"/>
                <a:ea typeface="Calibri"/>
                <a:cs typeface="Times New Roman"/>
              </a:rPr>
              <a:t>»</a:t>
            </a:r>
            <a:endParaRPr lang="ru-RU" sz="2400" dirty="0">
              <a:effectLst/>
              <a:latin typeface="Calibri"/>
              <a:ea typeface="Calibri"/>
              <a:cs typeface="Times New Roman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315276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он">
  <a:themeElements>
    <a:clrScheme name="Ион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F9C9D"/>
      </a:accent5>
      <a:accent6>
        <a:srgbClr val="9E5E9B"/>
      </a:accent6>
      <a:hlink>
        <a:srgbClr val="58C1BA"/>
      </a:hlink>
      <a:folHlink>
        <a:srgbClr val="9DD0CB"/>
      </a:folHlink>
    </a:clrScheme>
    <a:fontScheme name="Ион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он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253</TotalTime>
  <Words>104</Words>
  <Application>Microsoft Office PowerPoint</Application>
  <PresentationFormat>Экран (4:3)</PresentationFormat>
  <Paragraphs>35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Ион</vt:lpstr>
      <vt:lpstr>Деятельность человека в природе</vt:lpstr>
      <vt:lpstr>Причины загрязнения:  1 - сжигание природного топлива 2 - металлургическое производство  Последствия  загрязнения  атмосферы:  - увеличение содержания СО2 - накопление ядовитых соединений  - образование смога (ядовитого тумана) - уменьшение солнечного освещения - уменьшение ультрафиолетового излучения   </vt:lpstr>
      <vt:lpstr>Промышленное загрязнение атмосферы</vt:lpstr>
      <vt:lpstr>Причины роста  потребления  воды:  1 – рост и развитие промышленности 2  - рост населения 3 – развитие орошаемого земледелия 4 – рост потребления на хозяйственные нужды  Причины загрязнения:  - сливание отходов в воды  - кислотные дожди  </vt:lpstr>
      <vt:lpstr>Сточные  воды</vt:lpstr>
      <vt:lpstr>  Причины загрязнения   - загрязнённые речные стоки - отходы морского транспорта - сливание бракованных нефтепродуктов - соли тяжёлых металлов - ядовитые органические соединения (пестициды)   </vt:lpstr>
      <vt:lpstr>Разлив нефти в океане</vt:lpstr>
      <vt:lpstr>Птица в нефтяной плёнке</vt:lpstr>
      <vt:lpstr>- истощение  сельскохозяйственных почв  - эрозия (разрушение и снос почвенного покрова)  - чрезмерный выпас скота  - разработка полезных ископаемых открытым способом  - минеральные удобрения изготовленные из химических элементов   - образование терриконов при закрытой добыче полезных ископаемых  -  работа электростанций</vt:lpstr>
      <vt:lpstr>Обработка посевов пестицидами</vt:lpstr>
      <vt:lpstr>Загрязнение Арктики</vt:lpstr>
      <vt:lpstr>- сплошная неконтролируемая вырубка лесов  - вытаптывание травяного покрова  - браконьерство   - хозяйственная деятельность человека  - разрушение природных биоценозов (совокупность животных, растений, грибов и микроорганизмов, населяющих  суши или акватории  и связанных между собой окружающей их средой)  - Создание агроценоза ( искусственный биоценоз созданный человеком )</vt:lpstr>
      <vt:lpstr>Пожар в тайге, вызванный человеком в целях добытия угля</vt:lpstr>
      <vt:lpstr>Браконьерство</vt:lpstr>
      <vt:lpstr>Причины радиоактивного загрязнения: - испытания ядерного оружия - аварии на атомных электростанциях - аварии на атомоходах (судно с двигателем, работающим на атомной энергии)   Последствия радиоактивного загрязнения:  - гибель  клеток у организмов - радиоактивная пыль поглощает солнечную радиацию (опасность наступления «ядерной зимы») - мутации и гибель организмов   - </vt:lpstr>
      <vt:lpstr>Атомный  взрыв</vt:lpstr>
      <vt:lpstr>Мир - в наших руках!</vt:lpstr>
      <vt:lpstr>Слайд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Последствия хозяйственной деятельности человека для окружающей среды  Презентацию  подготовила Северина И.В., учитель биологии и химии  МОАУ «Усть – Нюкжинская СОШ»</dc:title>
  <dc:creator>Ирина</dc:creator>
  <cp:lastModifiedBy>user</cp:lastModifiedBy>
  <cp:revision>26</cp:revision>
  <dcterms:created xsi:type="dcterms:W3CDTF">2016-04-29T09:28:07Z</dcterms:created>
  <dcterms:modified xsi:type="dcterms:W3CDTF">2023-10-08T18:49:41Z</dcterms:modified>
</cp:coreProperties>
</file>