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  <p:sldId id="266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50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207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4449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4192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5444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8264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1278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69209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615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5441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5174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1076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200"/>
            </a:gs>
            <a:gs pos="45000">
              <a:srgbClr val="FF7A00"/>
            </a:gs>
            <a:gs pos="70000">
              <a:srgbClr val="FF0300"/>
            </a:gs>
            <a:gs pos="100000">
              <a:srgbClr val="4D0808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1C9E85-CC18-4376-AE9D-01E5C92C2500}" type="datetimeFigureOut">
              <a:rPr lang="ru-RU" smtClean="0"/>
              <a:t>27.01.2016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5C362-2221-4E17-B785-33D3DE1D946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742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340768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Обеспечение защиты населения от последствий аварий на взрывопожароопасных объектах</a:t>
            </a:r>
            <a:endParaRPr lang="ru-RU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140968"/>
            <a:ext cx="5034136" cy="33477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97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2362274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Федеральный закон «О промышленной безопасности опасных производственных объектов» (принят Государственной Думой 20 июня 1997 г.)</a:t>
            </a:r>
            <a:endParaRPr lang="ru-RU" sz="32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852936"/>
            <a:ext cx="83529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28650" algn="just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 опасные производственные объекты разделены на 2 категории и определены предельные нормы опасных веществ на объекте. 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99" y="4215636"/>
            <a:ext cx="3684271" cy="24537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9637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Первая категория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801336" y="1117918"/>
            <a:ext cx="54360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относятся объекты, на которых получают, хранят и транспортируют следующие опасные вещества: </a:t>
            </a:r>
            <a:endParaRPr lang="ru-RU" sz="2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58944" y="2348880"/>
            <a:ext cx="792088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воспламеняющиеся вещества (газы, которые при нормальном давлении и в смеси с воздухом становятся самовоспламеняющимися);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окисляющиеся вещества (вещества, поддерживающие горение);</a:t>
            </a:r>
          </a:p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горючие вещества (вещества, способные самовозгораться, а также возгораться от источника зажигания и гореть после его удаления); взрывчатые вещества.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4724315"/>
            <a:ext cx="3673544" cy="19450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075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Вторая категория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07704" y="980728"/>
            <a:ext cx="5328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u="sng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относятся объекты, использующие оборудование под высоким давлением (более 0,07 МПа) или с температурой воды более 115 °С.: </a:t>
            </a:r>
            <a:endParaRPr lang="ru-RU" sz="2400" b="1" u="sng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2992884"/>
            <a:ext cx="7992888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q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Такими взрывопожароопасными объектами могут быть не только промышленные, но также транспортные средства со взрывоопасными грузами.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7525" y="4055123"/>
            <a:ext cx="4488731" cy="2614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026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Предельное количество опасных веществ, определяющих обязательность разработки декларации промышленной безопасности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916832"/>
            <a:ext cx="7912967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3462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Планируемые меры по повышению безопасности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1556792"/>
            <a:ext cx="79928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перевод потенциально опасных объектов экономики на современные, более безопасные технологии и вывод их из населенных пунктов;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внедрение современных систем контроля и управления за опасными технологическими процессами;</a:t>
            </a:r>
          </a:p>
          <a:p>
            <a:pPr marL="285750" indent="-285750" algn="just">
              <a:buFont typeface="Arial" pitchFamily="34" charset="0"/>
              <a:buChar char="•"/>
            </a:pPr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 algn="just">
              <a:buFont typeface="Arial" pitchFamily="34" charset="0"/>
              <a:buChar char="•"/>
            </a:pPr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совершенствование системы подготовки производственного персонала и населения в условиях чрезвычайных ситуаций и ряд других мероприятий.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7864" y="4437112"/>
            <a:ext cx="3022077" cy="22665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7544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действовать при внезапном обрушении здания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01266" y="1916832"/>
            <a:ext cx="813690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Услышав взрыв или обнаружив, что здание теряет свою устойчивость, постарайтесь как можно быстрее покинуть его, взяв документы, деньги и предметы первой необходимости. 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Покидая помещение, спускайтесь по лестнице, а не в лифте, так как он в любой момент может выйти из строя. 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Оказавшись на улице, не стойте вблизи зданий, а перейдите на открытое пространство.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149080"/>
            <a:ext cx="3890963" cy="2590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6011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действовать при внезапном обрушении здания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772816"/>
            <a:ext cx="8222381" cy="23042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60" y="4509120"/>
            <a:ext cx="81503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угрозе взрыва ложитесь на живот подальше от окон, дверей и лестниц, прикрывая голову руками. Справа — стол (если под него спрятаться) может защитить от падающих предметов и обломков</a:t>
            </a:r>
            <a:endParaRPr lang="ru-RU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511911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действовать при внезапном обрушении здания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23528" y="2039937"/>
            <a:ext cx="8424936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вы находитесь в здании, то немедленно отключите воду, электричество и газ. При отсутствии возможности покинуть здание займите самое безопасное место: проемы капитальных внутренних стен, углы, образованные этими стенами, под балками каркаса. Если возможно, спрячьтесь под стол — он защитит вас от падающих предметов и обломков.</a:t>
            </a:r>
          </a:p>
          <a:p>
            <a:pPr indent="536575" algn="just"/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Откройте дверь из квартиры, чтобы обеспечить себе выход в случае необходимости. Не поддавайтесь панике и сохраняйте спокойствие. Держитесь подальше от окон, электроприборов.</a:t>
            </a:r>
          </a:p>
          <a:p>
            <a:pPr indent="536575" algn="just"/>
            <a:endParaRPr lang="ru-RU" sz="20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возник пожар, сразу же попытайтесь потушить его. Не выходите на балкон. Не пользуйтесь спичками, потому что может существовать опасность утечки газа и произойти взрыв.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497403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действовать в завале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155516"/>
            <a:ext cx="820891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Дышите глубоко, не поддавайтесь панике и не падайте духом. Сосредоточьтесь на самом важном. 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момент обрушения важно выбрать такое место и положение, чтобы не придавило какую-либо часть тела, особенно конечности, так как это приведет к потере кровообращения. 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Старайтесь выжить любой ценой, верьте, что помощь придет обязательно. При необходимости окажите себе первую медицинскую помощь.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Попытайтесь приспособиться к обстановке и осмотреться, поискать возможный выход. </a:t>
            </a:r>
          </a:p>
          <a:p>
            <a:pPr indent="536575" algn="just"/>
            <a:r>
              <a:rPr lang="ru-RU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Постарайтесь определить, где вы находитесь, нет ли рядом других людей: прислушайтесь, подайте голос. </a:t>
            </a:r>
            <a:endParaRPr lang="ru-RU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72"/>
          <a:stretch/>
        </p:blipFill>
        <p:spPr bwMode="auto">
          <a:xfrm>
            <a:off x="323528" y="4922789"/>
            <a:ext cx="2516510" cy="18086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941168"/>
            <a:ext cx="2399928" cy="1790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1808" y="4941168"/>
            <a:ext cx="3176376" cy="17902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31605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7384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Как действовать в завале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980728"/>
            <a:ext cx="82089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6575" algn="just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Поищите в карманах или поблизости предметы, которые могли бы помочь подать световые или звуковые сигналы (например, фонарик, зеркальце, а также металлические предметы, которыми можно постучать по трубе или стене и тем самым привлечь к себе внимание, например мобильный телефон, если он у вас есть). </a:t>
            </a:r>
          </a:p>
          <a:p>
            <a:pPr indent="536575" algn="just"/>
            <a:r>
              <a:rPr lang="ru-RU" sz="2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Если единственным путем выхода является узкий лаз, постарайтесь протиснуться через него. Для этого необходимо расслабить мышцы тела и двигаться, прижав локти к телу. </a:t>
            </a:r>
            <a:endParaRPr lang="ru-RU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6628" y="4221088"/>
            <a:ext cx="3073524" cy="2458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26458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85800"/>
            <a:ext cx="8229600" cy="11430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 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2404045"/>
            <a:ext cx="82089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Человек способен выдержать жажду до трех суток, а голод значительно дольше, если не будет бесполезно расходовать энергию. </a:t>
            </a:r>
            <a:endParaRPr lang="ru-RU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87199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Домашнее задание</a:t>
            </a:r>
            <a:endParaRPr lang="ru-RU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404045"/>
            <a:ext cx="820891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Составьте свой план эвакуации при взрыве на  взрывопожароопасном объекте</a:t>
            </a:r>
            <a:endParaRPr lang="ru-RU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15958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658</Words>
  <Application>Microsoft Office PowerPoint</Application>
  <PresentationFormat>Экран (4:3)</PresentationFormat>
  <Paragraphs>43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Обеспечение защиты населения от последствий аварий на взрывопожароопасных объектах</vt:lpstr>
      <vt:lpstr>Федеральный закон «О промышленной безопасности опасных производственных объектов» (принят Государственной Думой 20 июня 1997 г.)</vt:lpstr>
      <vt:lpstr>Первая категория</vt:lpstr>
      <vt:lpstr>Вторая категория</vt:lpstr>
      <vt:lpstr>Предельное количество опасных веществ, определяющих обязательность разработки декларации промышленной безопасности</vt:lpstr>
      <vt:lpstr>Планируемые меры по повышению безопасности</vt:lpstr>
      <vt:lpstr>Как действовать при внезапном обрушении здания</vt:lpstr>
      <vt:lpstr>Как действовать при внезапном обрушении здания</vt:lpstr>
      <vt:lpstr>Как действовать при внезапном обрушении здания</vt:lpstr>
      <vt:lpstr>Как действовать в завале</vt:lpstr>
      <vt:lpstr>Как действовать в завале</vt:lpstr>
      <vt:lpstr>Внимание! </vt:lpstr>
      <vt:lpstr>Домашнее задание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Обеспечение защиты населения от последствий аварий на взрывопожароопасных объектах</dc:title>
  <dc:creator>PC-305</dc:creator>
  <cp:lastModifiedBy>PC-305</cp:lastModifiedBy>
  <cp:revision>5</cp:revision>
  <dcterms:created xsi:type="dcterms:W3CDTF">2016-01-27T07:27:52Z</dcterms:created>
  <dcterms:modified xsi:type="dcterms:W3CDTF">2016-01-27T08:18:07Z</dcterms:modified>
</cp:coreProperties>
</file>