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383" r:id="rId4"/>
    <p:sldId id="338" r:id="rId5"/>
    <p:sldId id="370" r:id="rId6"/>
    <p:sldId id="371" r:id="rId7"/>
    <p:sldId id="372" r:id="rId8"/>
    <p:sldId id="373" r:id="rId9"/>
    <p:sldId id="374" r:id="rId10"/>
    <p:sldId id="375" r:id="rId11"/>
    <p:sldId id="376" r:id="rId12"/>
    <p:sldId id="377" r:id="rId13"/>
    <p:sldId id="378" r:id="rId14"/>
    <p:sldId id="379" r:id="rId15"/>
    <p:sldId id="380" r:id="rId16"/>
    <p:sldId id="38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472" autoAdjust="0"/>
    <p:restoredTop sz="90418" autoAdjust="0"/>
  </p:normalViewPr>
  <p:slideViewPr>
    <p:cSldViewPr snapToGrid="0">
      <p:cViewPr varScale="1">
        <p:scale>
          <a:sx n="62" d="100"/>
          <a:sy n="62" d="100"/>
        </p:scale>
        <p:origin x="-78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0027F-4763-44D6-B8B3-B089F0411D71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3586E-41B3-453E-9516-FE9D106C44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1660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Необходимо точно представлять своё поведение и действия в экстремальных ситуациях, психологически быть готовым к самозащите.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586E-41B3-453E-9516-FE9D106C44D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Так, если вы хотите </a:t>
            </a:r>
            <a:r>
              <a:rPr lang="ru-RU" sz="12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предвидеть опасность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всегда нужно обращать внимание на появление возле вашего жилища или места учёбы подозрительных, по вашему мнению, людей и автомобилей, предметов, сообщать о своих подозрениях родителям, учителям, сотрудникам правоохранительных органов.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586E-41B3-453E-9516-FE9D106C44D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19423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Подобные предметы обнаруживают на лестничных площадках и маршах, около дверей квартир, в местах общего пользования. Как вести себя при их обнаружении? Какие действия предпринять?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586E-41B3-453E-9516-FE9D106C44D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Любой человек по стечению обстоятельств может оказаться заложником у преступников. При этом преступники могут добиваться достижения политических целей, получения выкупа и т. п.</a:t>
            </a:r>
          </a:p>
          <a:p>
            <a:pPr marL="0" indent="0" algn="just">
              <a:buNone/>
            </a:pP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 всех случаях ваша жизнь становится предметом торга для террористов.</a:t>
            </a:r>
          </a:p>
          <a:p>
            <a:pPr marL="0" indent="0" algn="just">
              <a:buNone/>
            </a:pPr>
            <a:endParaRPr lang="ru-RU" sz="1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Захват может произойти в транспорте, в учреждении, на улице, в квартире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586E-41B3-453E-9516-FE9D106C44DC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Человек может оказаться в зоне перестрелки по самым разным причинам: криминальным, политическим, военным. В последнее время такая ситуация стала довольно частой и даже привычной. Поговорим о том, как вести себя в этой ситуации человеку, оказавшемуся в опасной зоне.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586E-41B3-453E-9516-FE9D106C44DC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В подобных случаях нет однозначных советов, решение необходимо принимать на месте.</a:t>
            </a:r>
          </a:p>
          <a:p>
            <a:pPr marL="0" indent="0" algn="just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Конечно, есть и безусловные вещи: не позволять зевакам стоять и наблюдать за перестрелкой, в первую очередь следует спасать детей, престарелых людей и женщин.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586E-41B3-453E-9516-FE9D106C44DC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Правоохранительным органам значительно помогут для предотвращения совершения преступлений и для розыска преступников следующие ваши действия.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586E-41B3-453E-9516-FE9D106C44DC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Постарайтесь добиться от звонящего максимально возможного промежутка времени для принятия вами и вашими родителями решений или совершения каких-либо действий.</a:t>
            </a:r>
          </a:p>
          <a:p>
            <a:pPr marL="0" indent="0" algn="just">
              <a:buNone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возможно, ещё в процессе разговора сообщите о нём родителям, если нет — немедленно по его окончании.</a:t>
            </a:r>
          </a:p>
          <a:p>
            <a:pPr marL="0" indent="0" algn="just">
              <a:buNone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распространяйтесь о факте разговора и его содержании. Максимально ограничьте число людей, владеющих полученной информацией.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586E-41B3-453E-9516-FE9D106C44DC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290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7277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8985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7530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0823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9710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3602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2248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7306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509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206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157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8757" y="564204"/>
            <a:ext cx="10622605" cy="459145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Arial" panose="020B0604020202020204" pitchFamily="34" charset="0"/>
              </a:rPr>
              <a:t>Правила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Arial" panose="020B0604020202020204" pitchFamily="34" charset="0"/>
              </a:rPr>
              <a:t>поведения    в различных ситуациях,      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Arial" panose="020B0604020202020204" pitchFamily="34" charset="0"/>
              </a:rPr>
              <a:t>связанных с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Arial" panose="020B0604020202020204" pitchFamily="34" charset="0"/>
              </a:rPr>
              <a:t>антитеррористической            опасностью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95160" y="5791200"/>
            <a:ext cx="445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Новикова Наталья Александровна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9385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8600" y="213360"/>
            <a:ext cx="5791200" cy="5963603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этого следует помнить </a:t>
            </a:r>
            <a:r>
              <a:rPr lang="ru-RU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пользоваться  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основными правилами безопасности </a:t>
            </a:r>
            <a:r>
              <a:rPr lang="ru-RU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жизнедеятельности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ru-RU" sz="3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предвидеть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опасность;  </a:t>
            </a:r>
            <a:endParaRPr lang="ru-RU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по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возможности её избегать;  </a:t>
            </a:r>
            <a:endParaRPr lang="ru-RU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при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необходимости действовать в соответствии со 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складывающейся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ситуацией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26" name="Picture 2" descr="C:\Users\радуга\Downloads\hostag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080760" y="701041"/>
            <a:ext cx="5855860" cy="5577840"/>
          </a:xfrm>
          <a:prstGeom prst="rect">
            <a:avLst/>
          </a:prstGeom>
          <a:noFill/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xmlns="" val="4212655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Задание: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38200" y="1477963"/>
          <a:ext cx="10515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Предвидеть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Избегать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Действовать</a:t>
                      </a:r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ОБНАРУЖЕНИЕ ПОДОЗРИТЕЛЬНОГО ПРЕДМЕТА</a:t>
                      </a:r>
                      <a:endParaRPr lang="ru-RU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74320" y="1036320"/>
            <a:ext cx="5745480" cy="551688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Font typeface="Wingdings" pitchFamily="2" charset="2"/>
              <a:buChar char="Ø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обнаруженный предмет не должен, по вашему мнению, находиться в этом месте, не оставляйте этот факт без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внимания.</a:t>
            </a:r>
          </a:p>
          <a:p>
            <a:pPr marL="0" indent="0" algn="just">
              <a:spcBef>
                <a:spcPts val="0"/>
              </a:spcBef>
              <a:buFont typeface="Wingdings" pitchFamily="2" charset="2"/>
              <a:buChar char="Ø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 обнаружили неизвестный предмет в подъезде своего дома, не трогайте его. Если владелец не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установлен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немедленно сообщите о находке вашим родителям или в ваше отделение полиции.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32298" y="155642"/>
            <a:ext cx="10778247" cy="10311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ОБНАРУЖЕНИЕ ПОДОЗРИТЕЛЬНОГО ПРЕДМЕТА, КОТОРЫЙ МОЖЕТ ОКАЗАТЬСЯ ВЗРЫВНЫМ УСТРОЙСТВОМ, В ДОМЕ И В ШКОЛЕ</a:t>
            </a:r>
          </a:p>
        </p:txBody>
      </p:sp>
      <p:pic>
        <p:nvPicPr>
          <p:cNvPr id="1027" name="Picture 3" descr="C:\Users\радуга\Downloads\zmd9LtEv2Z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142500" y="1295400"/>
            <a:ext cx="5835770" cy="5029200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218792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50520" y="944880"/>
            <a:ext cx="5669280" cy="5232083"/>
          </a:xfrm>
        </p:spPr>
        <p:txBody>
          <a:bodyPr>
            <a:noAutofit/>
          </a:bodyPr>
          <a:lstStyle/>
          <a:p>
            <a:pPr marL="0" indent="0" algn="just">
              <a:buFont typeface="Wingdings" pitchFamily="2" charset="2"/>
              <a:buChar char="Ø"/>
            </a:pPr>
            <a:r>
              <a:rPr lang="ru-RU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ЗАПОМНИТЕ!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Внешний вид предмета может скрывать его настоящее назначение. В качестве камуфляжа для взрывных устройств используются самые обычные быто-вые предметы: сумки, пакеты, коробки, игрушки и т.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предпринимайте самостоятельно никаких действий с находками или подозрительными предметами, которые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могут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оказаться взрывными устройствами, это может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привести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 их взрыву, многочисленным жертвам и разрушениям.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3115" y="155642"/>
            <a:ext cx="10739335" cy="10311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ОБНАРУЖЕНИЕ ПОДОЗРИТЕЛЬНОГО ПРЕДМЕТА, КОТОРЫЙ МОЖЕТ ОКАЗАТЬСЯ ВЗРЫВНЫМ УСТРОЙСТВОМ, В ДОМЕ И В ШКОЛЕ</a:t>
            </a:r>
          </a:p>
        </p:txBody>
      </p:sp>
      <p:pic>
        <p:nvPicPr>
          <p:cNvPr id="7" name="Picture 2" descr="C:\Users\радуга\Downloads\145061590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72200" y="1234440"/>
            <a:ext cx="5779774" cy="5105400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57087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0" y="1036320"/>
            <a:ext cx="6019800" cy="5608320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Неожиданное движение или шум могут повлечь жестокий отпор со стороны террористов. Не допускайте действий, которые могут спровоцировать террористов к применению оружия и привести к человеческим жертвам. 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Нельзя исключить возможность применения террористами по отношению к заложникам повязок на глаза, кляпов, наручников или верёвок. 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Переносите лишения, оскорбления и унижения, не смотрите преступникам в глаза (для нервного человека это сигнал к агрессии), не ведите себя вызывающе.  </a:t>
            </a:r>
          </a:p>
          <a:p>
            <a:endParaRPr lang="ru-RU" sz="24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3115" y="389105"/>
            <a:ext cx="10739335" cy="6225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ЗАХВАТ В ЗАЛОЖНИКИ</a:t>
            </a:r>
          </a:p>
        </p:txBody>
      </p:sp>
      <p:pic>
        <p:nvPicPr>
          <p:cNvPr id="2050" name="Picture 2" descr="C:\Users\радуга\Downloads\MV5BNzQ2ZmMyOWMtMjU1Yi00YzMyLThhMTgtMDEyMWJhZDBiNjQ0XkEyXkFqcGdeQXVyMTQ2NjA2NzM4._V1_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324600" y="1264920"/>
            <a:ext cx="5588048" cy="4998720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373392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4800" y="868680"/>
            <a:ext cx="5715000" cy="5308283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вас заставляют выйти из помещения, говоря, что вы взяты в заложники, при отсутствии возможности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незаметно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скрыться не сопротивляйтесь. 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Если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 вами находятся дети, найдите для них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безопасное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место, постарайтесь закрыть их от случайных пуль, по возможности находитесь рядом с ними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необходимости выполняйте требования преступников, не противоречьте им, не рискуйте жизнью окружающих и своей собственной, старайтесь не допускать истерики и паники. 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 случае когда необходима медицинская помощь, говорите спокойно и кратко, не нервируя бандитов, ничего не предпринимайте, пока не получите разрешения.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3114" y="0"/>
            <a:ext cx="10739335" cy="9435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ПОВЕДЕНИЯ, ЕСЛИ ВЫ ОКАЗАЛИСЬ В ЗАЛОЖНИКАХ</a:t>
            </a:r>
          </a:p>
        </p:txBody>
      </p:sp>
      <p:pic>
        <p:nvPicPr>
          <p:cNvPr id="3074" name="Picture 2" descr="C:\Users\радуга\Downloads\5089203_origina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72200" y="1127760"/>
            <a:ext cx="5468664" cy="5166360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96567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43840" y="883920"/>
            <a:ext cx="5775960" cy="5293043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2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Запомните</a:t>
            </a:r>
            <a:r>
              <a:rPr lang="ru-RU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Ваша цель — остаться в живых.  </a:t>
            </a:r>
            <a:endParaRPr lang="ru-RU" sz="26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Будьте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внимательны, постарайтесь запомнить приметы преступников, отличительные черты их лиц, одежду, 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имена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, клички, возможные шрамы и татуировки, 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особенности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речи и манеру поведения, тематику разговоров и т. п.  </a:t>
            </a:r>
            <a:endParaRPr lang="ru-RU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Помните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, что, получив сообщение о вашем захвате, спецслужбы уже начали действовать и предпримут всё необходимое для вашего освобождения.</a:t>
            </a:r>
            <a:endParaRPr lang="ru-RU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3114" y="0"/>
            <a:ext cx="10739335" cy="9435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ПОВЕДЕНИЯ, ЕСЛИ ВЫ ОКАЗАЛИСЬ В ЗАЛОЖНИКАХ</a:t>
            </a:r>
          </a:p>
        </p:txBody>
      </p:sp>
      <p:pic>
        <p:nvPicPr>
          <p:cNvPr id="4098" name="Picture 2" descr="C:\Users\радуга\Downloads\j5dFKbDBKKw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72200" y="1234440"/>
            <a:ext cx="5827482" cy="4968240"/>
          </a:xfrm>
          <a:prstGeom prst="rect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145262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0040" y="1310640"/>
            <a:ext cx="5699760" cy="4866323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Лежите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на полу лицом вниз, голову закройте руками и не двигайтесь.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Если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есть возможность, держитесь подальше от проёмов дверей и окон.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Никогда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не теряйте надежду на благополучный исход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ru-RU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Помните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чем больше времени пройдёт, тем больше у вас шансов на спасение.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3114" y="0"/>
            <a:ext cx="10739335" cy="14007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ПОВЕДЕНИЯ ВО ВРЕМЯ ПРОВЕДЕНИЯ СПЕЦСЛУЖБАМИ ОПЕРАЦИИ ПО ВАШЕМУ ОСВОБОЖДЕНИЮ</a:t>
            </a:r>
          </a:p>
        </p:txBody>
      </p:sp>
      <p:pic>
        <p:nvPicPr>
          <p:cNvPr id="5122" name="Picture 2" descr="C:\Users\радуга\Downloads\maxresdefaul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72200" y="1600200"/>
            <a:ext cx="5775678" cy="4465320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290720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0040" y="1310640"/>
            <a:ext cx="5699760" cy="4866323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Ни при каких обстоятельствах не поддавайтесь панике, не вскакивайте, оставайтесь сидеть в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кресле. Не вступайте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пререкания с террористами, не провоцируйте их на применение оружия. 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обсуждайте с пассажирами принадлежность (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национальную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религиозную и др.) террористов. 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Избегайте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всего, что может привлечь к вам внимание. 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верьте террористам. Они могут говорить всё что угодно, но преследуют только свои интересы. 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Ведите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себя достойно. Думайте не только о себе, но и о других пассажирах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739301" y="282102"/>
            <a:ext cx="10739335" cy="10116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ПОВЕДЕНИЯ ПРИ </a:t>
            </a:r>
            <a:endParaRPr lang="ru-RU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ЗАХВАТЕ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САМОЛЁТА ТЕРРОРИСТАМИ</a:t>
            </a:r>
          </a:p>
        </p:txBody>
      </p:sp>
      <p:pic>
        <p:nvPicPr>
          <p:cNvPr id="6146" name="Picture 2" descr="C:\Users\радуга\Downloads\188cae1ef5e10b4b91e0087b40b55ee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72200" y="1493520"/>
            <a:ext cx="5527334" cy="4709160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290506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9301" y="856034"/>
            <a:ext cx="10535056" cy="5591079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Если вы увидели, что кто-то из членов экипажа покинул самолёт, ни в коем случае не привлекайте к этому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факту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внимание других пассажиров. Действия экипажа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могут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заметить террористы.  </a:t>
            </a: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будет предпринята спасательная операция,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постарайтесь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принять такое положение, чтобы террористы не смогли вас схватить и использовать в качестве живого щита: падайте вниз либо спрячьтесь за спинкой кресла, обхватив голову руками, и оставайтесь там, пока вам не разрешат подняться. </a:t>
            </a: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ЗАПОМНИТЕ!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Силы безопасности могут принять за террориста любого, кто движется.  </a:t>
            </a: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Покидайте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самолёт как можно быстрее. Не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останавливайтесь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, чтобы отыскать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личные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вещи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Будьте готовы к тому, что вам предстоит отвечать на вопросы следователей, и заранее припомните детали произошедшего. Это поможет следствию и сэкономит ваше собственное время.</a:t>
            </a: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93581" y="0"/>
            <a:ext cx="10739335" cy="10116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ПОВЕДЕНИЯ ПРИ </a:t>
            </a:r>
            <a:endParaRPr lang="ru-RU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ЗАХВАТЕ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САМОЛЁТА ТЕРРОРИСТАМИ</a:t>
            </a:r>
          </a:p>
        </p:txBody>
      </p:sp>
    </p:spTree>
    <p:extLst>
      <p:ext uri="{BB962C8B-B14F-4D97-AF65-F5344CB8AC3E}">
        <p14:creationId xmlns:p14="http://schemas.microsoft.com/office/powerpoint/2010/main" xmlns="" val="397577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579120"/>
            <a:ext cx="6019800" cy="559784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6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Правила </a:t>
            </a:r>
            <a:r>
              <a:rPr lang="ru-RU" sz="26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поведения при </a:t>
            </a:r>
            <a:r>
              <a:rPr lang="ru-RU" sz="26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перестрелке:</a:t>
            </a:r>
            <a:r>
              <a:rPr lang="ru-RU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Нельзя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находиться в помещении рядом с окнами. Это опасно не только из-за угрозы прямого попадания пули, осколка, снаряда, но и из-за опасности рикошета. Опыт показывает, что пуля, залетев в комнату, может 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срикошетить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от стен и потолка не один раз, особенно в 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бетонных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домах.  </a:t>
            </a:r>
            <a:endParaRPr lang="ru-RU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Необходимо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немедленно отойти от окон. Если есть 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ванная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комната, то желательно укрыться там, лечь на пол или в ванну</a:t>
            </a: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739301" y="77822"/>
            <a:ext cx="10739335" cy="5836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БЕЗОПАСНОСТИ ПРИ ПЕРЕСТРЕЛКЕ</a:t>
            </a:r>
          </a:p>
        </p:txBody>
      </p:sp>
      <p:pic>
        <p:nvPicPr>
          <p:cNvPr id="7170" name="Picture 2" descr="C:\Users\радуга\Downloads\w1500_398436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065521" y="1021080"/>
            <a:ext cx="5819060" cy="5364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08716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9080" y="609600"/>
            <a:ext cx="5760720" cy="5567363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Находясь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 своём укрытии, нужно следить за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появлением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дыма и огня. Каждая 3—5-я пуля — трассирующая, поэтому риск пожара высок.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пожар начался, а стрельба не прекратилась,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необходимо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ползком покинуть горящую комнату (квартиру), прикрыв за собой двери. В подъезде лучше всего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спрятаться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подальше от окон, например в нише.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Опасно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подходить к окнам и выходить на балкон и в том случае, если стреляют далеко от вашего дома.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739301" y="77822"/>
            <a:ext cx="10739335" cy="5836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БЕЗОПАСНОСТИ ПРИ ПЕРЕСТРЕЛКЕ</a:t>
            </a:r>
          </a:p>
        </p:txBody>
      </p:sp>
      <p:pic>
        <p:nvPicPr>
          <p:cNvPr id="8194" name="Picture 2" descr="C:\Users\радуга\Downloads\81833A68E3D1333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72199" y="1097280"/>
            <a:ext cx="5666567" cy="46441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39898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8600" y="701040"/>
            <a:ext cx="5791200" cy="5475923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Находясь на улице, необходимо найти укрытие. Им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может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служить выступ здания, каменные ступени,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памятник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фонтан, бетонный столб, кирпичный забор или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бордюрный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камень. К укрытию необходимо пробираться ползком. Бежать опасно — могут принять за противника.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Если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вы спрятались за автомобилем, то учтите, что его металл тонкий, а в баке — горючее. В любом случае даже такое укрытие лучше, чем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никакое. 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739300" y="194554"/>
            <a:ext cx="10739335" cy="5836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БЕЗОПАСНОСТИ ПРИ ПЕРЕСТРЕЛКЕ</a:t>
            </a:r>
          </a:p>
        </p:txBody>
      </p:sp>
      <p:pic>
        <p:nvPicPr>
          <p:cNvPr id="9218" name="Picture 2" descr="C:\Users\радуга\Downloads\fonstola.ru_14004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172200" y="1295400"/>
            <a:ext cx="5639990" cy="4435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2938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0040" y="1188720"/>
            <a:ext cx="5699760" cy="498824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Постарайтесь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дословно запомнить разговор и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зафиксировать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его на бумаге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ходу разговора отметьте пол, возраст звонящего (звонящей) и особенности его (её) речи: 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голос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— громкий или тихий, низкий или высокий; 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темп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речи — быстрый или медленный; 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произношение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— отчётливое, искажённое, с заиканием, шепелявое, с акцентом или диалектом; 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манера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речи — развязная, с издёвкой, с нецензурными выражениями</a:t>
            </a: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37745" y="194554"/>
            <a:ext cx="11206259" cy="1284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ПОРЯДКЕ ПРИЁМА СООБЩЕНИЙ, СОДЕРЖАЩИХ УГРОЗЫ ТЕРРОРИСТИЧЕСКОГО ХАРАКТЕРА, ПО ТЕЛЕФОНУ</a:t>
            </a:r>
          </a:p>
        </p:txBody>
      </p:sp>
      <p:pic>
        <p:nvPicPr>
          <p:cNvPr id="10242" name="Picture 2" descr="C:\Users\радуга\Downloads\5da6cb8218ff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248399" y="1584960"/>
            <a:ext cx="5599693" cy="3972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8609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920" y="1235414"/>
            <a:ext cx="11858016" cy="554476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Обязательно отметьте звуковой фон (шум автомашин или железнодорожного транспорта, звуки теле- или радио-аппаратуры, голоса и др.). Обязательно зафиксируйте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точное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время начала разговора и его продолжительность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любом случае постарайтесь в ходе разговора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получить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ответы на следующие вопросы: 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Куда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кому, по какому телефону звонит этот человек? 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Какие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конкретные требования он (она) выдвигает? 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Выдвигает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ли требования он (она) лично, выступает ли в роли посредника или представляет какую-либо группу лиц? 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каких условиях он (она) или они согласны отказаться от задуманного?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Как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 когда с ним (с ней) можно связаться? 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Кому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вы можете или должны сообщить об этом звонке?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37745" y="194554"/>
            <a:ext cx="11206259" cy="1284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ПОРЯДКЕ ПРИЁМА СООБЩЕНИЙ, СОДЕРЖАЩИХ УГРОЗЫ ТЕРРОРИСТИЧЕСКОГО ХАРАКТЕРА, ПО ТЕЛЕФОНУ</a:t>
            </a:r>
          </a:p>
        </p:txBody>
      </p:sp>
    </p:spTree>
    <p:extLst>
      <p:ext uri="{BB962C8B-B14F-4D97-AF65-F5344CB8AC3E}">
        <p14:creationId xmlns:p14="http://schemas.microsoft.com/office/powerpoint/2010/main" xmlns="" val="340526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3549</TotalTime>
  <Words>1530</Words>
  <Application>Microsoft Office PowerPoint</Application>
  <PresentationFormat>Произвольный</PresentationFormat>
  <Paragraphs>103</Paragraphs>
  <Slides>16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Правила поведения    в различных ситуациях,       связанных с антитеррористической            опасностью</vt:lpstr>
      <vt:lpstr>Слайд 2</vt:lpstr>
      <vt:lpstr>Задание: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§3. Значение репродуктивного    здоровья для населения       страны</dc:title>
  <dc:creator>ПК</dc:creator>
  <cp:lastModifiedBy>радуга</cp:lastModifiedBy>
  <cp:revision>181</cp:revision>
  <dcterms:created xsi:type="dcterms:W3CDTF">2022-09-12T07:24:04Z</dcterms:created>
  <dcterms:modified xsi:type="dcterms:W3CDTF">2023-11-20T08:36:11Z</dcterms:modified>
</cp:coreProperties>
</file>