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83" r:id="rId3"/>
    <p:sldId id="384" r:id="rId4"/>
    <p:sldId id="338" r:id="rId5"/>
    <p:sldId id="385" r:id="rId6"/>
    <p:sldId id="386" r:id="rId7"/>
    <p:sldId id="387" r:id="rId8"/>
    <p:sldId id="370" r:id="rId9"/>
    <p:sldId id="371" r:id="rId10"/>
    <p:sldId id="388" r:id="rId11"/>
    <p:sldId id="389" r:id="rId12"/>
    <p:sldId id="372" r:id="rId13"/>
    <p:sldId id="373" r:id="rId14"/>
    <p:sldId id="390" r:id="rId15"/>
    <p:sldId id="391" r:id="rId16"/>
    <p:sldId id="393" r:id="rId17"/>
    <p:sldId id="392" r:id="rId18"/>
    <p:sldId id="39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386" autoAdjust="0"/>
    <p:restoredTop sz="90418" autoAdjust="0"/>
  </p:normalViewPr>
  <p:slideViewPr>
    <p:cSldViewPr snapToGrid="0">
      <p:cViewPr varScale="1">
        <p:scale>
          <a:sx n="62" d="100"/>
          <a:sy n="62" d="100"/>
        </p:scale>
        <p:origin x="-66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0027F-4763-44D6-B8B3-B089F0411D71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586E-41B3-453E-9516-FE9D106C44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166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последнее время наблюдается повышенный интерес со стороны организованных преступных группировок, сообществ и их членов к подросткам из общеобразовательных организаций, подверженным влиянию криминальной идеологии.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этом представители криминала манипулируют сознанием несовершеннолетних и молодёжи, используя отсутствие у них устойчивых морально-нравственных установок, полноценного жизненного опыта и умения критически отнестись к навязыванию общественно опасной, преступной модели поведения.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Также в качестве мотива для привлечения в криминальную деятельность используется тяга несовершеннолетних к приключениям и стремление повысить свою значимость, заслужить авторитет среди сверстников и старших.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этом для вовлечения и удержания в криминальном сообществе почти всегда используются страх, угрозы и запугивание жертв криминального воздействия.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8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Всё это делается для того, чтобы пополнять ряды организованных преступных сообществ и группировок полностью управляемыми исполнителями, расходным материалом преступной деятельности.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Сформировав группы своих сторонников в общеобразовательной организации и присвоив в знак принадлежности к криминальной группе каждому кличку, представители криминалитета начинают провоцировать подростков на осуществление преступлений и правонарушений (в том числе массовых беспорядков, актов вандализма, нападений на сотрудников правоохранительных органов, хулиганских действий).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27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Знание законодательства Российской Федерации поможет вам не попасть под влияние криминальных лидеров и не стать членом их преступных группировок.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Так или иначе, молодежь очень быстро заразилась новым увлечением.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586E-41B3-453E-9516-FE9D106C44D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87F1A7-4B28-4624-92C2-1524D8148E9E}" type="datetimeFigureOut">
              <a:rPr lang="ru-RU" smtClean="0"/>
              <a:pPr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E6645E-9246-499C-AF9C-6A8CE9878D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360" y="228600"/>
            <a:ext cx="11353800" cy="22098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Противодействие вовлечению в </a:t>
            </a: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криминальные сообщества</a:t>
            </a:r>
          </a:p>
        </p:txBody>
      </p:sp>
      <p:pic>
        <p:nvPicPr>
          <p:cNvPr id="1026" name="Picture 2" descr="C:\Users\радуга\Downloads\бан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1" y="1965961"/>
            <a:ext cx="11267684" cy="3977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086600" y="5974080"/>
            <a:ext cx="370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Учитель ОБЖ </a:t>
            </a:r>
          </a:p>
          <a:p>
            <a:r>
              <a:rPr lang="ru-RU" dirty="0" smtClean="0"/>
              <a:t>  Новикова Наталья Александровна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385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0040" y="1112520"/>
            <a:ext cx="5678424" cy="504444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Учащихся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пытаются вовлечь в свою деятельность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лидеры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деструктивных сообществ через своих представителей, </a:t>
            </a:r>
            <a:r>
              <a:rPr lang="ru-RU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пропагандирующих преступный образ жизни и </a:t>
            </a:r>
            <a:r>
              <a:rPr lang="ru-RU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навязывающих </a:t>
            </a:r>
            <a:r>
              <a:rPr lang="ru-RU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законы и порядки, принятые среди </a:t>
            </a:r>
            <a:r>
              <a:rPr lang="ru-RU" sz="28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представителей </a:t>
            </a:r>
            <a:r>
              <a:rPr lang="ru-RU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криминального мира, в том числе находящихся в местах лишения свободы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радуга\Downloads\671cdaa5-6636-574a-acc2-198932bddc6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76963" y="1234441"/>
            <a:ext cx="5387975" cy="490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4" descr="C:\Users\радуга\Downloads\671cdaa5-6636-574a-acc2-198932bddc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4603" y="1112521"/>
            <a:ext cx="5387975" cy="490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23468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того чтобы не попасть под влияние криминальных структур, необходимо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распознавать прямые и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косвенные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 воздействия криминальных сообществ как на отдельных учащихся, так и на школьные коллективы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 descr="C:\Users\радуга\Downloads\Rc7yi9EhCez-ofvPuYhI6rklhFtA5Txq9xwvGILChyWWHPNa4cYYSGsOUOPhBXQ-p8UK3A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02388" y="1216025"/>
            <a:ext cx="4937125" cy="4937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2067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632298" y="0"/>
            <a:ext cx="10778247" cy="914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ПРИЗНАКИ, УКАЗЫВАЮЩИЕ НА ВОВЛЕЧЕНИЕ НЕСОВЕРШЕННОЛЕТНИХ В КРИМИНАЛЬНЫЕ СООБЩЕСТВА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41139668"/>
              </p:ext>
            </p:extLst>
          </p:nvPr>
        </p:nvGraphicFramePr>
        <p:xfrm>
          <a:off x="1089497" y="1271149"/>
          <a:ext cx="9873576" cy="5416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788">
                  <a:extLst>
                    <a:ext uri="{9D8B030D-6E8A-4147-A177-3AD203B41FA5}">
                      <a16:colId xmlns="" xmlns:a16="http://schemas.microsoft.com/office/drawing/2014/main" val="1939756220"/>
                    </a:ext>
                  </a:extLst>
                </a:gridCol>
                <a:gridCol w="4936788">
                  <a:extLst>
                    <a:ext uri="{9D8B030D-6E8A-4147-A177-3AD203B41FA5}">
                      <a16:colId xmlns="" xmlns:a16="http://schemas.microsoft.com/office/drawing/2014/main" val="736912695"/>
                    </a:ext>
                  </a:extLst>
                </a:gridCol>
              </a:tblGrid>
              <a:tr h="84603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ysClr val="windowText" lastClr="000000"/>
                          </a:solidFill>
                        </a:rPr>
                        <a:t>Прямые признаки</a:t>
                      </a:r>
                      <a:endParaRPr lang="ru-RU" sz="3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Косвенные признаки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53623699"/>
                  </a:ext>
                </a:extLst>
              </a:tr>
              <a:tr h="2132082"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Повышенный интерес со стороны организованных преступных группировок к различным подростковым компаниям, в том числе подверженным криминальной идеологии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Предложение на изучение детьми и подростками, в том числе учащимися и подростками, материалов, содержащих криминальную идеологию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2451807"/>
                  </a:ext>
                </a:extLst>
              </a:tr>
              <a:tr h="2132082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Попытки со стороны криминальных структур (организованных преступных сообществ) установить связи с группами учащихся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Распространение учащимися материалов о деструктивных криминальных сообществах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369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8792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632298" y="0"/>
            <a:ext cx="10778247" cy="914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ПРИЗНАКИ, УКАЗЫВАЮЩИЕ НА ВОВЛЕЧЕНИЕ НЕСОВЕРШЕННОЛЕТНИХ В КРИМИНАЛЬНЫЕ СООБЩЕСТВА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238712293"/>
              </p:ext>
            </p:extLst>
          </p:nvPr>
        </p:nvGraphicFramePr>
        <p:xfrm>
          <a:off x="632297" y="1104894"/>
          <a:ext cx="10778248" cy="565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9512">
                  <a:extLst>
                    <a:ext uri="{9D8B030D-6E8A-4147-A177-3AD203B41FA5}">
                      <a16:colId xmlns="" xmlns:a16="http://schemas.microsoft.com/office/drawing/2014/main" val="1939756220"/>
                    </a:ext>
                  </a:extLst>
                </a:gridCol>
                <a:gridCol w="5248736">
                  <a:extLst>
                    <a:ext uri="{9D8B030D-6E8A-4147-A177-3AD203B41FA5}">
                      <a16:colId xmlns="" xmlns:a16="http://schemas.microsoft.com/office/drawing/2014/main" val="736912695"/>
                    </a:ext>
                  </a:extLst>
                </a:gridCol>
              </a:tblGrid>
              <a:tr h="64077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ysClr val="windowText" lastClr="000000"/>
                          </a:solidFill>
                        </a:rPr>
                        <a:t>Прямые признаки</a:t>
                      </a:r>
                      <a:endParaRPr lang="ru-RU" sz="3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Косвенные признаки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53623699"/>
                  </a:ext>
                </a:extLst>
              </a:tr>
              <a:tr h="2580509"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Изготовление и распространение среди учащихся материалов, содержащих призывы присоединяться к деструктивным сообществам, в том числе с помощью Интернета и средств массовой информации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Призывы и требования к учащимся о поддержке лиц, находящихся в тюремном заключении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2451807"/>
                  </a:ext>
                </a:extLst>
              </a:tr>
              <a:tr h="2354715"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Провоцирование и вовлечение детей и подростков в осуществление преступлений и правонарушений (в том числе массовых беспорядков, актов вандализма, нападений на сотрудников правоохранительных органов, хулиганских действий)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Инициирование противоправных действий со стороны несовершеннолетних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369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414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632298" y="353291"/>
            <a:ext cx="10778247" cy="914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ПРИЗНАКИ, УКАЗЫВАЮЩИЕ НА ВОВЛЕЧЕНИЕ НЕСОВЕРШЕННОЛЕТНИХ В КРИМИНАЛЬНЫЕ СООБЩЕСТВА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119340730"/>
              </p:ext>
            </p:extLst>
          </p:nvPr>
        </p:nvGraphicFramePr>
        <p:xfrm>
          <a:off x="820882" y="1603658"/>
          <a:ext cx="10589663" cy="4786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2763">
                  <a:extLst>
                    <a:ext uri="{9D8B030D-6E8A-4147-A177-3AD203B41FA5}">
                      <a16:colId xmlns="" xmlns:a16="http://schemas.microsoft.com/office/drawing/2014/main" val="1939756220"/>
                    </a:ext>
                  </a:extLst>
                </a:gridCol>
                <a:gridCol w="5156900">
                  <a:extLst>
                    <a:ext uri="{9D8B030D-6E8A-4147-A177-3AD203B41FA5}">
                      <a16:colId xmlns="" xmlns:a16="http://schemas.microsoft.com/office/drawing/2014/main" val="736912695"/>
                    </a:ext>
                  </a:extLst>
                </a:gridCol>
              </a:tblGrid>
              <a:tr h="64263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ysClr val="windowText" lastClr="000000"/>
                          </a:solidFill>
                        </a:rPr>
                        <a:t>Прямые признаки</a:t>
                      </a:r>
                      <a:endParaRPr lang="ru-RU" sz="3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Косвенные признаки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53623699"/>
                  </a:ext>
                </a:extLst>
              </a:tr>
              <a:tr h="1698634"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Быстрый количественный рост сторонников криминальных структур в вашей образовательной организации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Популяризация криминального образа жизни среди несовершеннолетних с помощью Интернета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2451807"/>
                  </a:ext>
                </a:extLst>
              </a:tr>
              <a:tr h="2445478">
                <a:tc>
                  <a:txBody>
                    <a:bodyPr/>
                    <a:lstStyle/>
                    <a:p>
                      <a:pPr algn="just"/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Дезинформация подростков и молодёжи о якобы готовящейся органами власти акции по ущемлению прав учащихся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369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951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632298" y="93518"/>
            <a:ext cx="10778247" cy="914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ПРИЗНАКИ, УКАЗЫВАЮЩИЕ НА ВОВЛЕЧЕНИЕ НЕСОВЕРШЕННОЛЕТНИХ В КРИМИНАЛЬНЫЕ СООБЩЕСТВА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980162946"/>
              </p:ext>
            </p:extLst>
          </p:nvPr>
        </p:nvGraphicFramePr>
        <p:xfrm>
          <a:off x="632298" y="1156849"/>
          <a:ext cx="11109429" cy="5632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7666">
                  <a:extLst>
                    <a:ext uri="{9D8B030D-6E8A-4147-A177-3AD203B41FA5}">
                      <a16:colId xmlns="" xmlns:a16="http://schemas.microsoft.com/office/drawing/2014/main" val="1939756220"/>
                    </a:ext>
                  </a:extLst>
                </a:gridCol>
                <a:gridCol w="6781763">
                  <a:extLst>
                    <a:ext uri="{9D8B030D-6E8A-4147-A177-3AD203B41FA5}">
                      <a16:colId xmlns="" xmlns:a16="http://schemas.microsoft.com/office/drawing/2014/main" val="736912695"/>
                    </a:ext>
                  </a:extLst>
                </a:gridCol>
              </a:tblGrid>
              <a:tr h="79413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ysClr val="windowText" lastClr="000000"/>
                          </a:solidFill>
                        </a:rPr>
                        <a:t>Прямые признаки</a:t>
                      </a:r>
                      <a:endParaRPr lang="ru-RU" sz="3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Косвенные признаки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53623699"/>
                  </a:ext>
                </a:extLst>
              </a:tr>
              <a:tr h="1729179"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Маркировка на различных предметах, в том числе использующихся для общения и связи, символики криминальных сообществ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2451807"/>
                  </a:ext>
                </a:extLst>
              </a:tr>
              <a:tr h="3021974"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для общения и распространения материалов конспиративных способов связи — незарегистрированных сим-карт, неконтролируемых сервисов и точек доступа в Интернет (Скайп, форумы, электронные объявления, мессенджеры, использующие методы шифрования передачи данных, закрытые группы в социальных сетях) и др.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3697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3707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17123" y="357050"/>
            <a:ext cx="10622605" cy="61552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ЗАПОМНИТЕ!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Любой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из перечисленных признаков, с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которыми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вы сталкиваетесь, должен стать для вас </a:t>
            </a:r>
            <a:r>
              <a:rPr 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сигналом к обращению за помощью к учителям, правоохранителям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для принятия необходимых мер по защите от влияния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криминала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на вас и ваш коллектив и противодействию ему.</a:t>
            </a:r>
            <a:endParaRPr lang="ru-RU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8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4855" y="1159140"/>
            <a:ext cx="11263745" cy="5480651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 возможности избегайте непосредственных личных контактов с лидерами криминальных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сообществ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 их представителями. 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играть в азартные игры и не принимать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никакой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материальной помощи от представителей криминальных структур, чтобы не стать должником криминала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Если личный контакт с представителями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криминала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состоялся, не проявляя агрессии, уклоняться от прямых ответов на предложения о вовлечении в криминальные сообщества или отвечать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спокойным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уверенным отказом. 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Сети появился контакт с модератором криминальной направленности, то такой контакт нужно прекратить и не возобновлять.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4855" y="0"/>
            <a:ext cx="11263745" cy="1159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снижения риска попасть под влияние </a:t>
            </a:r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криминальных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 следует соблюдать ряд </a:t>
            </a:r>
            <a:r>
              <a:rPr lang="ru-RU" sz="3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73392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4855" y="1044840"/>
            <a:ext cx="11263745" cy="569886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Постараться сформировать группу сверстников, не склонных к восприятию криминального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влияния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 Не проявлять интереса, любопытства к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представителям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криминальных структур при их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попытках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контактов с вами и с вашими школьными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товарищами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Избегать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также случайного присутствия при подобных контактах, так как это может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привести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 стремлению оказать на вас давление как на свидетеля каких-то криминальных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договорённостей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или действий. 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Включаться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участие в различных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общественных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объединениях, не связанных с криминалом (например, волонтёрское движение,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патриотические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клубы, Добровольное российское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детско-юношеское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движение «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Юнармия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4855" y="0"/>
            <a:ext cx="11263745" cy="1159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снижения риска попасть под влияние </a:t>
            </a:r>
            <a:r>
              <a:rPr lang="ru-RU" sz="3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криминальных 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 следует соблюдать ряд </a:t>
            </a:r>
            <a:r>
              <a:rPr lang="ru-RU" sz="3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56454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05244" y="0"/>
            <a:ext cx="11346873" cy="67021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ЗАПОМНИТЕ!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По мере возможности не вступайте ни в личные контакты, ни в переписку в Интернете с теми, кто предлагает участие в чём-либо имеющем прямые или косвенные признаки вовлечения в криминальное сообщество. Если представители криминала оказывают на вас воздействие, следует обратиться за советом и 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помощью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 учителям, родителям и в правоохранительные органы.</a:t>
            </a:r>
          </a:p>
          <a:p>
            <a:pPr marL="0" indent="0" algn="just">
              <a:buNone/>
            </a:pP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077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07522" y="1236342"/>
            <a:ext cx="10408596" cy="52849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Уголовном кодексе Российской Федерации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предусмотрена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ответственность, в том числе для лиц, которым исполнилось на момент совершения преступления </a:t>
            </a:r>
            <a:r>
              <a:rPr lang="ru-RU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14 лет.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зависимости от тяжести и характера преступления могут быть назначены длительные сроки заключения.</a:t>
            </a:r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113" y="201405"/>
            <a:ext cx="10739335" cy="12221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Преступления, за которые 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уголовная </a:t>
            </a:r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наступает </a:t>
            </a:r>
            <a:r>
              <a:rPr lang="ru-RU" sz="36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14 лет</a:t>
            </a:r>
          </a:p>
        </p:txBody>
      </p:sp>
    </p:spTree>
    <p:extLst>
      <p:ext uri="{BB962C8B-B14F-4D97-AF65-F5344CB8AC3E}">
        <p14:creationId xmlns="" xmlns:p14="http://schemas.microsoft.com/office/powerpoint/2010/main" val="96567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29936" y="114300"/>
            <a:ext cx="11087100" cy="663979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убийство (статья 105);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умышленное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причинение тяжкого вреда здоровью (статья 111);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умышленное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причинение средней тяжести вреда здоровью (статья 112); 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изнасилование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(статья 131);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насильственные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действия сексуального характера (статья 132); 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кражу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(статья 158);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грабёж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(статья 161); разбой (статья 162); 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 массовых беспорядках (часть вторая статьи 212);  хулиганство при отягчающих обстоятельствах (части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вторая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и третья статьи 213); вандализм (статья 214); 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хищение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либо вымогательство наркотических средств или психотропных веществ (статья 229).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262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8145" y="405246"/>
            <a:ext cx="10744200" cy="60163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Решением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Судебной коллегии по административным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делам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Верховного суда Российской Федерации от 17 августа 2020 года деятельность криминального движения АУЕ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признана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запрещённой в нашей стране по мотивам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экстремистской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направленности. Любое участие в деятельности указанной организации является уголовно наказуемым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деянием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, ответственность за которое предусмотрено статьёй 282.1 «Организация экстремистского сообщества»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Уголовного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кодекса Российской Федерации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411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АУЕ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АУЕ имеет несколько расшифровок: арестантское </a:t>
            </a:r>
            <a:r>
              <a:rPr lang="ru-RU" dirty="0" err="1" smtClean="0"/>
              <a:t>уркаганское</a:t>
            </a:r>
            <a:r>
              <a:rPr lang="ru-RU" dirty="0" smtClean="0"/>
              <a:t> единство; арестантский уклад един; арестанты, </a:t>
            </a:r>
            <a:r>
              <a:rPr lang="ru-RU" dirty="0" err="1" smtClean="0"/>
              <a:t>уркаганы</a:t>
            </a:r>
            <a:r>
              <a:rPr lang="ru-RU" dirty="0" smtClean="0"/>
              <a:t> едины.</a:t>
            </a:r>
          </a:p>
          <a:p>
            <a:r>
              <a:rPr lang="ru-RU" dirty="0" smtClean="0"/>
              <a:t>АУЕ впервые прозвучала в 2010 году в ходе массового погрома, устроенного несовершеннолетними осужденными в </a:t>
            </a:r>
            <a:r>
              <a:rPr lang="ru-RU" dirty="0" err="1" smtClean="0"/>
              <a:t>Белореченской</a:t>
            </a:r>
            <a:r>
              <a:rPr lang="ru-RU" dirty="0" smtClean="0"/>
              <a:t> воспитательной колонии Краснодарского края. </a:t>
            </a:r>
          </a:p>
          <a:p>
            <a:endParaRPr lang="ru-RU" dirty="0"/>
          </a:p>
        </p:txBody>
      </p:sp>
      <p:pic>
        <p:nvPicPr>
          <p:cNvPr id="3074" name="Picture 2" descr="C:\Users\радуга\Downloads\oa-fjpavxB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02388" y="1216025"/>
            <a:ext cx="4937125" cy="4937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Цель данной организации вернуть традицию пополнять «</a:t>
            </a:r>
            <a:r>
              <a:rPr lang="ru-RU" dirty="0" err="1" smtClean="0"/>
              <a:t>общак</a:t>
            </a:r>
            <a:r>
              <a:rPr lang="ru-RU" dirty="0" smtClean="0"/>
              <a:t>» с помощью школьников, попутно насаждая среди подростков воровскую идеологию. </a:t>
            </a:r>
          </a:p>
          <a:p>
            <a:r>
              <a:rPr lang="ru-RU" dirty="0" smtClean="0"/>
              <a:t>Кодекс АУЕ фактически копирует блатной закон, запрещая любое сотрудничество с полицией и властями. «</a:t>
            </a:r>
            <a:r>
              <a:rPr lang="ru-RU" dirty="0" err="1" smtClean="0"/>
              <a:t>Ауешники</a:t>
            </a:r>
            <a:r>
              <a:rPr lang="ru-RU" dirty="0" smtClean="0"/>
              <a:t>» исповедуют культ силы, воровства и тунеядства. В их задачи также входит вербовка новых членов банды и регулярный сбор подати, которую они передают криминальным авторитетам, в том числе и отбывающим свой срок на зоне.</a:t>
            </a:r>
            <a:endParaRPr lang="ru-RU" dirty="0"/>
          </a:p>
        </p:txBody>
      </p:sp>
      <p:pic>
        <p:nvPicPr>
          <p:cNvPr id="4098" name="Picture 2" descr="C:\Users\радуга\Downloads\HNEBPc3dodI_jpKloR7PGWfmOSWay1Guu_6H3pf09slfsisswQxJqr9nCqWshSh8sp9HmBSh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02388" y="1216025"/>
            <a:ext cx="4937125" cy="4937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Сегодня к АУЕ себя причисляют в основном молодые люди в возрасте от 13 до 17 лет, чаще всего из неблагополучных семей. </a:t>
            </a:r>
          </a:p>
          <a:p>
            <a:r>
              <a:rPr lang="ru-RU" dirty="0" smtClean="0"/>
              <a:t>Субкультура АУЕ в считанные годы охватила почти всю Россию.</a:t>
            </a:r>
          </a:p>
          <a:p>
            <a:endParaRPr lang="ru-RU" dirty="0"/>
          </a:p>
        </p:txBody>
      </p:sp>
      <p:pic>
        <p:nvPicPr>
          <p:cNvPr id="5122" name="Picture 2" descr="C:\Users\радуга\Downloads\1585745126_maxresdefault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6963" y="2169219"/>
            <a:ext cx="5387975" cy="3030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Охарактеризуйте криминальные группировки экстремистской и террористической направленности. В чем их опасность?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Сформулируйте своими словами правила безопасности, которые необходимо соблюдать, чтобы не попасть под влияние преступных группировок.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 каким признакам вы можете понять, что ваш одноклассник попал </a:t>
            </a:r>
            <a:r>
              <a:rPr lang="ru-RU" smtClean="0"/>
              <a:t>под влияние </a:t>
            </a:r>
            <a:r>
              <a:rPr lang="ru-RU" dirty="0" smtClean="0"/>
              <a:t>криминальных сообществ?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2192</TotalTime>
  <Words>1122</Words>
  <Application>Microsoft Office PowerPoint</Application>
  <PresentationFormat>Произвольный</PresentationFormat>
  <Paragraphs>76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Начальная</vt:lpstr>
      <vt:lpstr>Противодействие вовлечению в криминальные сообщества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АУЕ</vt:lpstr>
      <vt:lpstr>Слайд 16</vt:lpstr>
      <vt:lpstr>Слайд 17</vt:lpstr>
      <vt:lpstr>Вопросы: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§3. Значение репродуктивного    здоровья для населения       страны</dc:title>
  <dc:creator>ПК</dc:creator>
  <cp:lastModifiedBy>радуга</cp:lastModifiedBy>
  <cp:revision>191</cp:revision>
  <dcterms:created xsi:type="dcterms:W3CDTF">2022-09-12T07:24:04Z</dcterms:created>
  <dcterms:modified xsi:type="dcterms:W3CDTF">2023-11-20T08:32:59Z</dcterms:modified>
</cp:coreProperties>
</file>