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  <p:sldMasterId id="2147483660" r:id="rId2"/>
  </p:sldMasterIdLst>
  <p:notesMasterIdLst>
    <p:notesMasterId r:id="rId26"/>
  </p:notesMasterIdLst>
  <p:sldIdLst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3" d="100"/>
          <a:sy n="103" d="100"/>
        </p:scale>
        <p:origin x="234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Shape 4"/>
          <p:cNvSpPr txBox="1">
            <a:spLocks noGrp="1"/>
          </p:cNvSpPr>
          <p:nvPr>
            <p:ph type="dt" idx="10"/>
          </p:nvPr>
        </p:nvSpPr>
        <p:spPr>
          <a:xfrm>
            <a:off x="3884612" y="0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Shape 5"/>
          <p:cNvSpPr>
            <a:spLocks noGrp="1" noRot="1" noChangeAspect="1"/>
          </p:cNvSpPr>
          <p:nvPr>
            <p:ph type="sldImg" idx="3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ftr" idx="11"/>
          </p:nvPr>
        </p:nvSpPr>
        <p:spPr>
          <a:xfrm>
            <a:off x="0" y="8685212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3884612" y="8685212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70365279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Shape 111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492496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" name="Shape 135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128563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Shape 151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Shape 152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717182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Shape 173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4" name="Shape 174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166591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Shape 195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" name="Shape 196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122130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Shape 217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" name="Shape 218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424812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Shape 238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9" name="Shape 239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517154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Shape 264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5" name="Shape 265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785449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Shape 281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2" name="Shape 282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8937578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Shape 304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5" name="Shape 305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1652486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Shape 327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8" name="Shape 328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4503912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Shape 351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2" name="Shape 352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3480142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Shape 374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5" name="Shape 375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8331616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Shape 397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8" name="Shape 398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5338545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Shape 422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3" name="Shape 42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930568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Shape 445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6" name="Shape 446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5232889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Shape 468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9" name="Shape 469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2718926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Shape 491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2" name="Shape 492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197058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Shape 514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5" name="Shape 515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0944956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Shape 537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8" name="Shape 538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6706809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Shape 560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1" name="Shape 561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0998042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Shape 582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3" name="Shape 58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0682268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" name="Shape 606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7" name="Shape 607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949083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 type="blank">
  <p:cSld name="BLANK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 type="obj">
  <p:cSld name="OBJECT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" name="Shape 2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06400" algn="l" rtl="0">
              <a:spcBef>
                <a:spcPts val="560"/>
              </a:spcBef>
              <a:spcAft>
                <a:spcPts val="0"/>
              </a:spcAft>
              <a:buClr>
                <a:srgbClr val="0000CC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CC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rgbClr val="0000CC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CC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rgbClr val="0000CC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CC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rgbClr val="0000CC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CC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rgbClr val="0000CC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CC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8" name="Shape 2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 type="vertTitleAndTx">
  <p:cSld name="VERTICAL_TITLE_AND_VERTICAL_TEX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 txBox="1">
            <a:spLocks noGrp="1"/>
          </p:cNvSpPr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" name="Shape 3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3" name="Shape 3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VERTICAL_TEXT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9"/>
            <a:ext cx="4525962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type="picTx">
  <p:cSld name="PICTURE_WITH_CAPTION_TEX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" name="Shape 43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" name="Shape 44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" name="Shape 4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OBJECT_WITH_CAPTION_TEXT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" name="Shape 50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" name="Shape 51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2" name="Shape 5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3" name="Shape 5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4" name="Shape 5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ólo el título" type="titleOnly">
  <p:cSld name="TITLE_ONLY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7" name="Shape 5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8" name="Shape 5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9" name="Shape 5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TWO_OBJECTS_WITH_TEXT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Shape 6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2" name="Shape 62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marR="0" lvl="0" indent="-2286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3" name="Shape 63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" name="Shape 64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marR="0" lvl="0" indent="-2286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5" name="Shape 65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6" name="Shape 6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7" name="Shape 6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8" name="Shape 6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 type="twoObj">
  <p:cSld name="TWO_OBJECTS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1" name="Shape 7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2" name="Shape 72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3" name="Shape 7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4" name="Shape 7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5" name="Shape 7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 type="secHead">
  <p:cSld name="SECTION_HEADER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Shape 77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8" name="Shape 78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marR="0" lvl="0" indent="-228600" algn="l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9" name="Shape 7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0" name="Shape 8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1" name="Shape 8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 type="title">
  <p:cSld name="TITLE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5" name="Shape 95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ctr" rtl="0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" name="Shape 9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7" name="Shape 9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8" name="Shape 9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Shape 1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</a:endParaRPr>
          </a:p>
        </p:txBody>
      </p:sp>
      <p:pic>
        <p:nvPicPr>
          <p:cNvPr id="15" name="Shape 15" descr="Dibujo.bmp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6" name="Shape 16"/>
          <p:cNvGrpSpPr/>
          <p:nvPr/>
        </p:nvGrpSpPr>
        <p:grpSpPr>
          <a:xfrm>
            <a:off x="0" y="0"/>
            <a:ext cx="9144000" cy="7010400"/>
            <a:chOff x="0" y="0"/>
            <a:chExt cx="9144000" cy="7010400"/>
          </a:xfrm>
        </p:grpSpPr>
        <p:pic>
          <p:nvPicPr>
            <p:cNvPr id="17" name="Shape 17"/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0" y="0"/>
              <a:ext cx="9144000" cy="7010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" name="Shape 18"/>
            <p:cNvSpPr txBox="1"/>
            <p:nvPr/>
          </p:nvSpPr>
          <p:spPr>
            <a:xfrm>
              <a:off x="0" y="0"/>
              <a:ext cx="9144000" cy="7010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Shape 83" descr="Dibujo.bmp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4" name="Shape 84"/>
          <p:cNvGrpSpPr/>
          <p:nvPr/>
        </p:nvGrpSpPr>
        <p:grpSpPr>
          <a:xfrm>
            <a:off x="0" y="0"/>
            <a:ext cx="9144000" cy="7010400"/>
            <a:chOff x="0" y="0"/>
            <a:chExt cx="9144000" cy="7010400"/>
          </a:xfrm>
        </p:grpSpPr>
        <p:pic>
          <p:nvPicPr>
            <p:cNvPr id="85" name="Shape 85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0" y="0"/>
              <a:ext cx="9144000" cy="7010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6" name="Shape 86"/>
            <p:cNvSpPr txBox="1"/>
            <p:nvPr/>
          </p:nvSpPr>
          <p:spPr>
            <a:xfrm>
              <a:off x="0" y="0"/>
              <a:ext cx="9144000" cy="7010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87" name="Shape 87" descr="Dibujo.bmp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Shape 88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9" name="Shape 89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0" name="Shape 9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1" name="Shape 9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2" name="Shape 9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8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g"/><Relationship Id="rId5" Type="http://schemas.openxmlformats.org/officeDocument/2006/relationships/image" Target="../media/image11.png"/><Relationship Id="rId4" Type="http://schemas.openxmlformats.org/officeDocument/2006/relationships/image" Target="../media/image10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hyperlink" Target="https://ru.wikipedia.org/wiki/%D0%A1%D0%BA%D1%83%D1%82%D0%B5%D1%80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3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g"/><Relationship Id="rId5" Type="http://schemas.openxmlformats.org/officeDocument/2006/relationships/image" Target="../media/image11.png"/><Relationship Id="rId4" Type="http://schemas.openxmlformats.org/officeDocument/2006/relationships/image" Target="../media/image10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g"/><Relationship Id="rId3" Type="http://schemas.openxmlformats.org/officeDocument/2006/relationships/image" Target="../media/image13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26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27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Shape 1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940425" y="4913312"/>
            <a:ext cx="2897187" cy="17732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Shape 114" descr="4320-31бар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65137" y="5194300"/>
            <a:ext cx="2516187" cy="1335087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Shape 115"/>
          <p:cNvSpPr txBox="1"/>
          <p:nvPr/>
        </p:nvSpPr>
        <p:spPr>
          <a:xfrm>
            <a:off x="8531225" y="0"/>
            <a:ext cx="612775" cy="420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8725" tIns="49350" rIns="98725" bIns="4935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alibri"/>
              <a:buNone/>
            </a:pPr>
            <a:fld id="{00000000-1234-1234-1234-123412341234}" type="slidenum">
              <a:rPr lang="en-US" sz="1900" b="1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fld>
            <a:endParaRPr/>
          </a:p>
        </p:txBody>
      </p:sp>
      <p:grpSp>
        <p:nvGrpSpPr>
          <p:cNvPr id="116" name="Shape 116"/>
          <p:cNvGrpSpPr/>
          <p:nvPr/>
        </p:nvGrpSpPr>
        <p:grpSpPr>
          <a:xfrm>
            <a:off x="-12700" y="-52387"/>
            <a:ext cx="9147176" cy="698500"/>
            <a:chOff x="0" y="0"/>
            <a:chExt cx="2147483647" cy="2147483647"/>
          </a:xfrm>
        </p:grpSpPr>
        <p:sp>
          <p:nvSpPr>
            <p:cNvPr id="117" name="Shape 117"/>
            <p:cNvSpPr txBox="1"/>
            <p:nvPr/>
          </p:nvSpPr>
          <p:spPr>
            <a:xfrm>
              <a:off x="745395" y="170823860"/>
              <a:ext cx="2146738251" cy="1537402441"/>
            </a:xfrm>
            <a:prstGeom prst="rect">
              <a:avLst/>
            </a:prstGeom>
            <a:solidFill>
              <a:srgbClr val="17375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18" name="Shape 118"/>
            <p:cNvCxnSpPr/>
            <p:nvPr/>
          </p:nvCxnSpPr>
          <p:spPr>
            <a:xfrm rot="10800000">
              <a:off x="745190" y="1857695271"/>
              <a:ext cx="2146738251" cy="0"/>
            </a:xfrm>
            <a:prstGeom prst="straightConnector1">
              <a:avLst/>
            </a:prstGeom>
            <a:noFill/>
            <a:ln w="57150" cap="flat" cmpd="thickThin">
              <a:solidFill>
                <a:schemeClr val="dk2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  <p:pic>
          <p:nvPicPr>
            <p:cNvPr id="119" name="Shape 119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0" y="0"/>
              <a:ext cx="400277238" cy="214748364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20" name="Shape 120"/>
          <p:cNvGrpSpPr/>
          <p:nvPr/>
        </p:nvGrpSpPr>
        <p:grpSpPr>
          <a:xfrm>
            <a:off x="-12700" y="6242050"/>
            <a:ext cx="9147175" cy="630237"/>
            <a:chOff x="0" y="0"/>
            <a:chExt cx="2147483647" cy="2147483647"/>
          </a:xfrm>
        </p:grpSpPr>
        <p:sp>
          <p:nvSpPr>
            <p:cNvPr id="121" name="Shape 121"/>
            <p:cNvSpPr/>
            <p:nvPr/>
          </p:nvSpPr>
          <p:spPr>
            <a:xfrm>
              <a:off x="745395" y="0"/>
              <a:ext cx="301139683" cy="1979794647"/>
            </a:xfrm>
            <a:custGeom>
              <a:avLst/>
              <a:gdLst/>
              <a:ahLst/>
              <a:cxnLst/>
              <a:rect l="0" t="0" r="0" b="0"/>
              <a:pathLst>
                <a:path w="179" h="81" extrusionOk="0">
                  <a:moveTo>
                    <a:pt x="0" y="81"/>
                  </a:moveTo>
                  <a:lnTo>
                    <a:pt x="0" y="67"/>
                  </a:lnTo>
                  <a:cubicBezTo>
                    <a:pt x="1" y="67"/>
                    <a:pt x="4" y="68"/>
                    <a:pt x="5" y="68"/>
                  </a:cubicBezTo>
                  <a:cubicBezTo>
                    <a:pt x="5" y="68"/>
                    <a:pt x="5" y="68"/>
                    <a:pt x="5" y="68"/>
                  </a:cubicBezTo>
                  <a:cubicBezTo>
                    <a:pt x="7" y="68"/>
                    <a:pt x="8" y="68"/>
                    <a:pt x="8" y="66"/>
                  </a:cubicBezTo>
                  <a:cubicBezTo>
                    <a:pt x="10" y="67"/>
                    <a:pt x="10" y="67"/>
                    <a:pt x="13" y="67"/>
                  </a:cubicBezTo>
                  <a:cubicBezTo>
                    <a:pt x="14" y="68"/>
                    <a:pt x="14" y="69"/>
                    <a:pt x="14" y="69"/>
                  </a:cubicBezTo>
                  <a:cubicBezTo>
                    <a:pt x="15" y="69"/>
                    <a:pt x="16" y="69"/>
                    <a:pt x="17" y="69"/>
                  </a:cubicBezTo>
                  <a:cubicBezTo>
                    <a:pt x="17" y="67"/>
                    <a:pt x="17" y="66"/>
                    <a:pt x="20" y="67"/>
                  </a:cubicBezTo>
                  <a:cubicBezTo>
                    <a:pt x="20" y="68"/>
                    <a:pt x="20" y="68"/>
                    <a:pt x="20" y="69"/>
                  </a:cubicBezTo>
                  <a:cubicBezTo>
                    <a:pt x="20" y="69"/>
                    <a:pt x="21" y="69"/>
                    <a:pt x="22" y="69"/>
                  </a:cubicBezTo>
                  <a:cubicBezTo>
                    <a:pt x="22" y="68"/>
                    <a:pt x="21" y="67"/>
                    <a:pt x="21" y="66"/>
                  </a:cubicBezTo>
                  <a:cubicBezTo>
                    <a:pt x="22" y="66"/>
                    <a:pt x="22" y="66"/>
                    <a:pt x="22" y="66"/>
                  </a:cubicBezTo>
                  <a:cubicBezTo>
                    <a:pt x="22" y="65"/>
                    <a:pt x="22" y="65"/>
                    <a:pt x="23" y="65"/>
                  </a:cubicBezTo>
                  <a:cubicBezTo>
                    <a:pt x="23" y="65"/>
                    <a:pt x="23" y="66"/>
                    <a:pt x="23" y="66"/>
                  </a:cubicBezTo>
                  <a:cubicBezTo>
                    <a:pt x="25" y="67"/>
                    <a:pt x="27" y="67"/>
                    <a:pt x="29" y="67"/>
                  </a:cubicBezTo>
                  <a:cubicBezTo>
                    <a:pt x="29" y="67"/>
                    <a:pt x="29" y="66"/>
                    <a:pt x="29" y="66"/>
                  </a:cubicBezTo>
                  <a:cubicBezTo>
                    <a:pt x="34" y="66"/>
                    <a:pt x="35" y="69"/>
                    <a:pt x="36" y="64"/>
                  </a:cubicBezTo>
                  <a:cubicBezTo>
                    <a:pt x="39" y="62"/>
                    <a:pt x="38" y="55"/>
                    <a:pt x="38" y="55"/>
                  </a:cubicBezTo>
                  <a:cubicBezTo>
                    <a:pt x="38" y="55"/>
                    <a:pt x="39" y="55"/>
                    <a:pt x="39" y="55"/>
                  </a:cubicBezTo>
                  <a:cubicBezTo>
                    <a:pt x="39" y="53"/>
                    <a:pt x="39" y="51"/>
                    <a:pt x="38" y="48"/>
                  </a:cubicBezTo>
                  <a:lnTo>
                    <a:pt x="40" y="48"/>
                  </a:lnTo>
                  <a:cubicBezTo>
                    <a:pt x="40" y="48"/>
                    <a:pt x="40" y="45"/>
                    <a:pt x="41" y="43"/>
                  </a:cubicBezTo>
                  <a:lnTo>
                    <a:pt x="41" y="36"/>
                  </a:lnTo>
                  <a:lnTo>
                    <a:pt x="40" y="36"/>
                  </a:lnTo>
                  <a:lnTo>
                    <a:pt x="43" y="35"/>
                  </a:lnTo>
                  <a:lnTo>
                    <a:pt x="44" y="4"/>
                  </a:lnTo>
                  <a:lnTo>
                    <a:pt x="46" y="35"/>
                  </a:lnTo>
                  <a:lnTo>
                    <a:pt x="48" y="36"/>
                  </a:lnTo>
                  <a:lnTo>
                    <a:pt x="47" y="36"/>
                  </a:lnTo>
                  <a:lnTo>
                    <a:pt x="47" y="43"/>
                  </a:lnTo>
                  <a:cubicBezTo>
                    <a:pt x="48" y="45"/>
                    <a:pt x="49" y="46"/>
                    <a:pt x="49" y="48"/>
                  </a:cubicBezTo>
                  <a:lnTo>
                    <a:pt x="50" y="48"/>
                  </a:lnTo>
                  <a:cubicBezTo>
                    <a:pt x="49" y="51"/>
                    <a:pt x="49" y="52"/>
                    <a:pt x="50" y="55"/>
                  </a:cubicBezTo>
                  <a:cubicBezTo>
                    <a:pt x="50" y="55"/>
                    <a:pt x="51" y="55"/>
                    <a:pt x="51" y="55"/>
                  </a:cubicBezTo>
                  <a:cubicBezTo>
                    <a:pt x="50" y="59"/>
                    <a:pt x="51" y="61"/>
                    <a:pt x="52" y="64"/>
                  </a:cubicBezTo>
                  <a:cubicBezTo>
                    <a:pt x="53" y="64"/>
                    <a:pt x="54" y="65"/>
                    <a:pt x="54" y="65"/>
                  </a:cubicBezTo>
                  <a:cubicBezTo>
                    <a:pt x="55" y="62"/>
                    <a:pt x="57" y="64"/>
                    <a:pt x="58" y="63"/>
                  </a:cubicBezTo>
                  <a:cubicBezTo>
                    <a:pt x="59" y="59"/>
                    <a:pt x="59" y="57"/>
                    <a:pt x="61" y="55"/>
                  </a:cubicBezTo>
                  <a:cubicBezTo>
                    <a:pt x="61" y="53"/>
                    <a:pt x="61" y="52"/>
                    <a:pt x="62" y="50"/>
                  </a:cubicBezTo>
                  <a:cubicBezTo>
                    <a:pt x="64" y="52"/>
                    <a:pt x="62" y="56"/>
                    <a:pt x="66" y="57"/>
                  </a:cubicBezTo>
                  <a:cubicBezTo>
                    <a:pt x="66" y="57"/>
                    <a:pt x="66" y="57"/>
                    <a:pt x="66" y="58"/>
                  </a:cubicBezTo>
                  <a:cubicBezTo>
                    <a:pt x="67" y="56"/>
                    <a:pt x="67" y="54"/>
                    <a:pt x="68" y="53"/>
                  </a:cubicBezTo>
                  <a:cubicBezTo>
                    <a:pt x="69" y="54"/>
                    <a:pt x="68" y="56"/>
                    <a:pt x="70" y="58"/>
                  </a:cubicBezTo>
                  <a:cubicBezTo>
                    <a:pt x="70" y="60"/>
                    <a:pt x="70" y="60"/>
                    <a:pt x="70" y="61"/>
                  </a:cubicBezTo>
                  <a:cubicBezTo>
                    <a:pt x="70" y="61"/>
                    <a:pt x="71" y="61"/>
                    <a:pt x="71" y="61"/>
                  </a:cubicBezTo>
                  <a:cubicBezTo>
                    <a:pt x="71" y="62"/>
                    <a:pt x="71" y="62"/>
                    <a:pt x="72" y="63"/>
                  </a:cubicBezTo>
                  <a:cubicBezTo>
                    <a:pt x="73" y="63"/>
                    <a:pt x="74" y="63"/>
                    <a:pt x="76" y="64"/>
                  </a:cubicBezTo>
                  <a:cubicBezTo>
                    <a:pt x="76" y="64"/>
                    <a:pt x="76" y="64"/>
                    <a:pt x="76" y="64"/>
                  </a:cubicBezTo>
                  <a:cubicBezTo>
                    <a:pt x="77" y="65"/>
                    <a:pt x="78" y="65"/>
                    <a:pt x="79" y="65"/>
                  </a:cubicBezTo>
                  <a:cubicBezTo>
                    <a:pt x="78" y="64"/>
                    <a:pt x="78" y="63"/>
                    <a:pt x="78" y="62"/>
                  </a:cubicBezTo>
                  <a:cubicBezTo>
                    <a:pt x="79" y="62"/>
                    <a:pt x="79" y="61"/>
                    <a:pt x="79" y="61"/>
                  </a:cubicBezTo>
                  <a:cubicBezTo>
                    <a:pt x="79" y="63"/>
                    <a:pt x="80" y="64"/>
                    <a:pt x="80" y="65"/>
                  </a:cubicBezTo>
                  <a:cubicBezTo>
                    <a:pt x="80" y="65"/>
                    <a:pt x="81" y="66"/>
                    <a:pt x="82" y="66"/>
                  </a:cubicBezTo>
                  <a:cubicBezTo>
                    <a:pt x="82" y="66"/>
                    <a:pt x="82" y="65"/>
                    <a:pt x="82" y="65"/>
                  </a:cubicBezTo>
                  <a:cubicBezTo>
                    <a:pt x="85" y="66"/>
                    <a:pt x="92" y="65"/>
                    <a:pt x="94" y="67"/>
                  </a:cubicBezTo>
                  <a:cubicBezTo>
                    <a:pt x="96" y="64"/>
                    <a:pt x="95" y="60"/>
                    <a:pt x="95" y="56"/>
                  </a:cubicBezTo>
                  <a:cubicBezTo>
                    <a:pt x="96" y="56"/>
                    <a:pt x="96" y="56"/>
                    <a:pt x="96" y="56"/>
                  </a:cubicBezTo>
                  <a:cubicBezTo>
                    <a:pt x="96" y="57"/>
                    <a:pt x="96" y="58"/>
                    <a:pt x="96" y="59"/>
                  </a:cubicBezTo>
                  <a:cubicBezTo>
                    <a:pt x="97" y="59"/>
                    <a:pt x="97" y="59"/>
                    <a:pt x="97" y="58"/>
                  </a:cubicBezTo>
                  <a:cubicBezTo>
                    <a:pt x="97" y="59"/>
                    <a:pt x="98" y="60"/>
                    <a:pt x="98" y="61"/>
                  </a:cubicBezTo>
                  <a:cubicBezTo>
                    <a:pt x="99" y="62"/>
                    <a:pt x="99" y="62"/>
                    <a:pt x="100" y="61"/>
                  </a:cubicBezTo>
                  <a:cubicBezTo>
                    <a:pt x="100" y="62"/>
                    <a:pt x="100" y="63"/>
                    <a:pt x="100" y="63"/>
                  </a:cubicBezTo>
                  <a:cubicBezTo>
                    <a:pt x="101" y="63"/>
                    <a:pt x="102" y="64"/>
                    <a:pt x="103" y="64"/>
                  </a:cubicBezTo>
                  <a:cubicBezTo>
                    <a:pt x="103" y="62"/>
                    <a:pt x="103" y="60"/>
                    <a:pt x="103" y="59"/>
                  </a:cubicBezTo>
                  <a:cubicBezTo>
                    <a:pt x="103" y="59"/>
                    <a:pt x="104" y="59"/>
                    <a:pt x="104" y="59"/>
                  </a:cubicBezTo>
                  <a:cubicBezTo>
                    <a:pt x="104" y="58"/>
                    <a:pt x="104" y="57"/>
                    <a:pt x="104" y="56"/>
                  </a:cubicBezTo>
                  <a:cubicBezTo>
                    <a:pt x="105" y="56"/>
                    <a:pt x="105" y="56"/>
                    <a:pt x="105" y="56"/>
                  </a:cubicBezTo>
                  <a:cubicBezTo>
                    <a:pt x="105" y="57"/>
                    <a:pt x="106" y="58"/>
                    <a:pt x="106" y="59"/>
                  </a:cubicBezTo>
                  <a:cubicBezTo>
                    <a:pt x="106" y="59"/>
                    <a:pt x="106" y="59"/>
                    <a:pt x="107" y="59"/>
                  </a:cubicBezTo>
                  <a:cubicBezTo>
                    <a:pt x="107" y="60"/>
                    <a:pt x="107" y="60"/>
                    <a:pt x="107" y="61"/>
                  </a:cubicBezTo>
                  <a:cubicBezTo>
                    <a:pt x="108" y="60"/>
                    <a:pt x="109" y="60"/>
                    <a:pt x="110" y="60"/>
                  </a:cubicBezTo>
                  <a:cubicBezTo>
                    <a:pt x="110" y="60"/>
                    <a:pt x="111" y="60"/>
                    <a:pt x="111" y="60"/>
                  </a:cubicBezTo>
                  <a:cubicBezTo>
                    <a:pt x="111" y="60"/>
                    <a:pt x="111" y="60"/>
                    <a:pt x="112" y="60"/>
                  </a:cubicBezTo>
                  <a:cubicBezTo>
                    <a:pt x="112" y="59"/>
                    <a:pt x="112" y="59"/>
                    <a:pt x="112" y="58"/>
                  </a:cubicBezTo>
                  <a:cubicBezTo>
                    <a:pt x="114" y="58"/>
                    <a:pt x="114" y="58"/>
                    <a:pt x="115" y="59"/>
                  </a:cubicBezTo>
                  <a:cubicBezTo>
                    <a:pt x="121" y="48"/>
                    <a:pt x="126" y="37"/>
                    <a:pt x="132" y="26"/>
                  </a:cubicBezTo>
                  <a:cubicBezTo>
                    <a:pt x="131" y="26"/>
                    <a:pt x="130" y="25"/>
                    <a:pt x="129" y="24"/>
                  </a:cubicBezTo>
                  <a:cubicBezTo>
                    <a:pt x="132" y="25"/>
                    <a:pt x="132" y="25"/>
                    <a:pt x="134" y="27"/>
                  </a:cubicBezTo>
                  <a:cubicBezTo>
                    <a:pt x="139" y="27"/>
                    <a:pt x="144" y="28"/>
                    <a:pt x="148" y="28"/>
                  </a:cubicBezTo>
                  <a:cubicBezTo>
                    <a:pt x="146" y="26"/>
                    <a:pt x="143" y="25"/>
                    <a:pt x="140" y="23"/>
                  </a:cubicBezTo>
                  <a:cubicBezTo>
                    <a:pt x="140" y="23"/>
                    <a:pt x="140" y="23"/>
                    <a:pt x="140" y="23"/>
                  </a:cubicBezTo>
                  <a:cubicBezTo>
                    <a:pt x="140" y="23"/>
                    <a:pt x="139" y="23"/>
                    <a:pt x="138" y="23"/>
                  </a:cubicBezTo>
                  <a:cubicBezTo>
                    <a:pt x="138" y="22"/>
                    <a:pt x="138" y="22"/>
                    <a:pt x="139" y="22"/>
                  </a:cubicBezTo>
                  <a:cubicBezTo>
                    <a:pt x="138" y="22"/>
                    <a:pt x="138" y="22"/>
                    <a:pt x="138" y="21"/>
                  </a:cubicBezTo>
                  <a:cubicBezTo>
                    <a:pt x="138" y="21"/>
                    <a:pt x="138" y="21"/>
                    <a:pt x="138" y="21"/>
                  </a:cubicBezTo>
                  <a:cubicBezTo>
                    <a:pt x="142" y="23"/>
                    <a:pt x="145" y="25"/>
                    <a:pt x="149" y="27"/>
                  </a:cubicBezTo>
                  <a:cubicBezTo>
                    <a:pt x="151" y="27"/>
                    <a:pt x="151" y="28"/>
                    <a:pt x="153" y="28"/>
                  </a:cubicBezTo>
                  <a:cubicBezTo>
                    <a:pt x="153" y="28"/>
                    <a:pt x="153" y="29"/>
                    <a:pt x="153" y="29"/>
                  </a:cubicBezTo>
                  <a:cubicBezTo>
                    <a:pt x="153" y="29"/>
                    <a:pt x="153" y="29"/>
                    <a:pt x="154" y="29"/>
                  </a:cubicBezTo>
                  <a:cubicBezTo>
                    <a:pt x="148" y="40"/>
                    <a:pt x="143" y="51"/>
                    <a:pt x="140" y="62"/>
                  </a:cubicBezTo>
                  <a:cubicBezTo>
                    <a:pt x="147" y="61"/>
                    <a:pt x="154" y="62"/>
                    <a:pt x="161" y="63"/>
                  </a:cubicBezTo>
                  <a:cubicBezTo>
                    <a:pt x="161" y="63"/>
                    <a:pt x="162" y="63"/>
                    <a:pt x="162" y="64"/>
                  </a:cubicBezTo>
                  <a:cubicBezTo>
                    <a:pt x="164" y="64"/>
                    <a:pt x="165" y="63"/>
                    <a:pt x="169" y="64"/>
                  </a:cubicBezTo>
                  <a:cubicBezTo>
                    <a:pt x="169" y="63"/>
                    <a:pt x="169" y="63"/>
                    <a:pt x="169" y="63"/>
                  </a:cubicBezTo>
                  <a:cubicBezTo>
                    <a:pt x="173" y="65"/>
                    <a:pt x="175" y="66"/>
                    <a:pt x="179" y="67"/>
                  </a:cubicBezTo>
                  <a:lnTo>
                    <a:pt x="179" y="81"/>
                  </a:lnTo>
                  <a:lnTo>
                    <a:pt x="0" y="81"/>
                  </a:lnTo>
                  <a:close/>
                  <a:moveTo>
                    <a:pt x="161" y="58"/>
                  </a:moveTo>
                  <a:cubicBezTo>
                    <a:pt x="160" y="54"/>
                    <a:pt x="160" y="54"/>
                    <a:pt x="160" y="45"/>
                  </a:cubicBezTo>
                  <a:cubicBezTo>
                    <a:pt x="159" y="45"/>
                    <a:pt x="159" y="45"/>
                    <a:pt x="158" y="45"/>
                  </a:cubicBezTo>
                  <a:cubicBezTo>
                    <a:pt x="158" y="44"/>
                    <a:pt x="158" y="44"/>
                    <a:pt x="158" y="43"/>
                  </a:cubicBezTo>
                  <a:cubicBezTo>
                    <a:pt x="157" y="43"/>
                    <a:pt x="157" y="43"/>
                    <a:pt x="157" y="43"/>
                  </a:cubicBezTo>
                  <a:cubicBezTo>
                    <a:pt x="157" y="44"/>
                    <a:pt x="157" y="44"/>
                    <a:pt x="157" y="45"/>
                  </a:cubicBezTo>
                  <a:cubicBezTo>
                    <a:pt x="158" y="46"/>
                    <a:pt x="159" y="46"/>
                    <a:pt x="158" y="48"/>
                  </a:cubicBezTo>
                  <a:cubicBezTo>
                    <a:pt x="157" y="48"/>
                    <a:pt x="156" y="48"/>
                    <a:pt x="155" y="48"/>
                  </a:cubicBezTo>
                  <a:cubicBezTo>
                    <a:pt x="155" y="46"/>
                    <a:pt x="156" y="45"/>
                    <a:pt x="156" y="42"/>
                  </a:cubicBezTo>
                  <a:cubicBezTo>
                    <a:pt x="158" y="43"/>
                    <a:pt x="158" y="44"/>
                    <a:pt x="160" y="45"/>
                  </a:cubicBezTo>
                  <a:cubicBezTo>
                    <a:pt x="160" y="42"/>
                    <a:pt x="157" y="38"/>
                    <a:pt x="161" y="38"/>
                  </a:cubicBezTo>
                  <a:cubicBezTo>
                    <a:pt x="162" y="38"/>
                    <a:pt x="162" y="39"/>
                    <a:pt x="162" y="39"/>
                  </a:cubicBezTo>
                  <a:cubicBezTo>
                    <a:pt x="161" y="42"/>
                    <a:pt x="161" y="42"/>
                    <a:pt x="161" y="44"/>
                  </a:cubicBezTo>
                  <a:cubicBezTo>
                    <a:pt x="163" y="44"/>
                    <a:pt x="163" y="43"/>
                    <a:pt x="165" y="42"/>
                  </a:cubicBezTo>
                  <a:cubicBezTo>
                    <a:pt x="165" y="44"/>
                    <a:pt x="167" y="46"/>
                    <a:pt x="167" y="48"/>
                  </a:cubicBezTo>
                  <a:cubicBezTo>
                    <a:pt x="165" y="48"/>
                    <a:pt x="164" y="48"/>
                    <a:pt x="163" y="48"/>
                  </a:cubicBezTo>
                  <a:cubicBezTo>
                    <a:pt x="163" y="47"/>
                    <a:pt x="163" y="46"/>
                    <a:pt x="164" y="45"/>
                  </a:cubicBezTo>
                  <a:cubicBezTo>
                    <a:pt x="164" y="45"/>
                    <a:pt x="164" y="45"/>
                    <a:pt x="164" y="45"/>
                  </a:cubicBezTo>
                  <a:cubicBezTo>
                    <a:pt x="164" y="44"/>
                    <a:pt x="164" y="43"/>
                    <a:pt x="164" y="43"/>
                  </a:cubicBezTo>
                  <a:cubicBezTo>
                    <a:pt x="163" y="44"/>
                    <a:pt x="163" y="45"/>
                    <a:pt x="161" y="46"/>
                  </a:cubicBezTo>
                  <a:cubicBezTo>
                    <a:pt x="161" y="50"/>
                    <a:pt x="161" y="54"/>
                    <a:pt x="161" y="58"/>
                  </a:cubicBezTo>
                  <a:close/>
                  <a:moveTo>
                    <a:pt x="68" y="52"/>
                  </a:moveTo>
                  <a:cubicBezTo>
                    <a:pt x="68" y="52"/>
                    <a:pt x="68" y="52"/>
                    <a:pt x="68" y="51"/>
                  </a:cubicBezTo>
                  <a:cubicBezTo>
                    <a:pt x="68" y="51"/>
                    <a:pt x="68" y="51"/>
                    <a:pt x="68" y="51"/>
                  </a:cubicBezTo>
                  <a:cubicBezTo>
                    <a:pt x="68" y="52"/>
                    <a:pt x="68" y="52"/>
                    <a:pt x="68" y="52"/>
                  </a:cubicBezTo>
                  <a:cubicBezTo>
                    <a:pt x="68" y="52"/>
                    <a:pt x="68" y="52"/>
                    <a:pt x="68" y="52"/>
                  </a:cubicBezTo>
                  <a:close/>
                  <a:moveTo>
                    <a:pt x="128" y="24"/>
                  </a:moveTo>
                  <a:cubicBezTo>
                    <a:pt x="127" y="23"/>
                    <a:pt x="125" y="22"/>
                    <a:pt x="123" y="22"/>
                  </a:cubicBezTo>
                  <a:cubicBezTo>
                    <a:pt x="123" y="22"/>
                    <a:pt x="123" y="21"/>
                    <a:pt x="123" y="21"/>
                  </a:cubicBezTo>
                  <a:cubicBezTo>
                    <a:pt x="123" y="20"/>
                    <a:pt x="122" y="20"/>
                    <a:pt x="122" y="20"/>
                  </a:cubicBezTo>
                  <a:cubicBezTo>
                    <a:pt x="122" y="20"/>
                    <a:pt x="122" y="20"/>
                    <a:pt x="122" y="19"/>
                  </a:cubicBezTo>
                  <a:cubicBezTo>
                    <a:pt x="125" y="21"/>
                    <a:pt x="126" y="22"/>
                    <a:pt x="130" y="22"/>
                  </a:cubicBezTo>
                  <a:cubicBezTo>
                    <a:pt x="130" y="22"/>
                    <a:pt x="130" y="23"/>
                    <a:pt x="130" y="23"/>
                  </a:cubicBezTo>
                  <a:cubicBezTo>
                    <a:pt x="129" y="23"/>
                    <a:pt x="129" y="23"/>
                    <a:pt x="129" y="23"/>
                  </a:cubicBezTo>
                  <a:cubicBezTo>
                    <a:pt x="129" y="23"/>
                    <a:pt x="129" y="24"/>
                    <a:pt x="129" y="24"/>
                  </a:cubicBezTo>
                  <a:cubicBezTo>
                    <a:pt x="129" y="24"/>
                    <a:pt x="128" y="24"/>
                    <a:pt x="128" y="24"/>
                  </a:cubicBezTo>
                  <a:close/>
                  <a:moveTo>
                    <a:pt x="44" y="4"/>
                  </a:moveTo>
                  <a:cubicBezTo>
                    <a:pt x="44" y="3"/>
                    <a:pt x="44" y="3"/>
                    <a:pt x="44" y="3"/>
                  </a:cubicBezTo>
                  <a:cubicBezTo>
                    <a:pt x="44" y="3"/>
                    <a:pt x="44" y="2"/>
                    <a:pt x="44" y="2"/>
                  </a:cubicBezTo>
                  <a:cubicBezTo>
                    <a:pt x="44" y="3"/>
                    <a:pt x="44" y="3"/>
                    <a:pt x="44" y="4"/>
                  </a:cubicBezTo>
                  <a:cubicBezTo>
                    <a:pt x="44" y="4"/>
                    <a:pt x="44" y="4"/>
                    <a:pt x="44" y="4"/>
                  </a:cubicBezTo>
                  <a:close/>
                  <a:moveTo>
                    <a:pt x="44" y="2"/>
                  </a:moveTo>
                  <a:cubicBezTo>
                    <a:pt x="44" y="1"/>
                    <a:pt x="44" y="0"/>
                    <a:pt x="44" y="0"/>
                  </a:cubicBezTo>
                  <a:cubicBezTo>
                    <a:pt x="44" y="0"/>
                    <a:pt x="44" y="0"/>
                    <a:pt x="45" y="0"/>
                  </a:cubicBezTo>
                  <a:cubicBezTo>
                    <a:pt x="44" y="1"/>
                    <a:pt x="44" y="1"/>
                    <a:pt x="44" y="2"/>
                  </a:cubicBezTo>
                  <a:close/>
                </a:path>
              </a:pathLst>
            </a:custGeom>
            <a:solidFill>
              <a:srgbClr val="17375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" name="Shape 122"/>
            <p:cNvSpPr txBox="1"/>
            <p:nvPr/>
          </p:nvSpPr>
          <p:spPr>
            <a:xfrm>
              <a:off x="0" y="1682284596"/>
              <a:ext cx="2147483647" cy="465199050"/>
            </a:xfrm>
            <a:prstGeom prst="rect">
              <a:avLst/>
            </a:prstGeom>
            <a:solidFill>
              <a:srgbClr val="17375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23" name="Shape 123"/>
            <p:cNvCxnSpPr/>
            <p:nvPr/>
          </p:nvCxnSpPr>
          <p:spPr>
            <a:xfrm>
              <a:off x="277327892" y="1617354145"/>
              <a:ext cx="1867919697" cy="0"/>
            </a:xfrm>
            <a:prstGeom prst="straightConnector1">
              <a:avLst/>
            </a:prstGeom>
            <a:noFill/>
            <a:ln w="9525" cap="flat" cmpd="sng">
              <a:solidFill>
                <a:srgbClr val="0066FF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</p:grpSp>
      <p:pic>
        <p:nvPicPr>
          <p:cNvPr id="124" name="Shape 124" descr="C:\Documents and Settings\Прензов\Рабочий стол\Ролик-РЕКЛАМА вуза\Эмблемы ВАТТ, ВИ(ИТ), ЖДВ + физо, наука, досуг ВИ(ИТ)\Герб ВАТТ 2007_ прозр.gif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4925" y="23812"/>
            <a:ext cx="430212" cy="534987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Shape 125"/>
          <p:cNvSpPr txBox="1"/>
          <p:nvPr/>
        </p:nvSpPr>
        <p:spPr>
          <a:xfrm>
            <a:off x="892175" y="3717925"/>
            <a:ext cx="7997825" cy="181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449262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2000"/>
              <a:buFont typeface="Times New Roman"/>
              <a:buNone/>
            </a:pPr>
            <a:r>
              <a:rPr lang="en-US" sz="2000" b="1" i="0" u="none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УЧЕБНЫЕ ВОПРОСЫ:</a:t>
            </a:r>
            <a:endParaRPr/>
          </a:p>
          <a:p>
            <a:pPr marL="0" marR="0" lvl="0" indent="449262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200" b="1" i="0" u="none">
              <a:solidFill>
                <a:srgbClr val="C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49262" marR="0" lvl="0" indent="-44926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n-US" sz="20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Классификация коробок передач.</a:t>
            </a:r>
            <a:endParaRPr/>
          </a:p>
          <a:p>
            <a:pPr marL="449262" marR="0" lvl="0" indent="-44926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n-US" sz="20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Назначение и общее устройство механической коробки передач.</a:t>
            </a:r>
            <a:endParaRPr/>
          </a:p>
          <a:p>
            <a:pPr marL="449262" marR="0" lvl="0" indent="-44926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n-US" sz="20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Работа механической коробки передач.</a:t>
            </a:r>
            <a:endParaRPr/>
          </a:p>
        </p:txBody>
      </p:sp>
      <p:sp>
        <p:nvSpPr>
          <p:cNvPr id="126" name="Shape 126"/>
          <p:cNvSpPr txBox="1"/>
          <p:nvPr/>
        </p:nvSpPr>
        <p:spPr>
          <a:xfrm>
            <a:off x="908050" y="981075"/>
            <a:ext cx="7929562" cy="1230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2000"/>
              <a:buFont typeface="Times New Roman"/>
              <a:buNone/>
            </a:pPr>
            <a:r>
              <a:rPr lang="en-US" sz="2000" b="1" i="0" u="none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ЦЕЛЬ ЗАНЯТИЯ: </a:t>
            </a:r>
            <a:endParaRPr/>
          </a:p>
          <a:p>
            <a:pPr marL="0" marR="0" lvl="0" indent="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18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ознакомится с классификацией коробок передач;</a:t>
            </a:r>
            <a:endParaRPr/>
          </a:p>
          <a:p>
            <a:pPr marL="0" marR="0" lvl="0" indent="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18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изучить назначение, общее устройство и работу механической коробки передач.</a:t>
            </a:r>
            <a:endParaRPr/>
          </a:p>
        </p:txBody>
      </p:sp>
      <p:pic>
        <p:nvPicPr>
          <p:cNvPr id="127" name="Shape 127" descr="http://s14.rimg.info/c95c4adbf242d019e9bd94ee5daf0b0e.gif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 flipH="1">
            <a:off x="100012" y="981075"/>
            <a:ext cx="893762" cy="3603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Shape 128" descr="http://s14.rimg.info/c95c4adbf242d019e9bd94ee5daf0b0e.gif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 flipH="1">
            <a:off x="100012" y="3357562"/>
            <a:ext cx="893762" cy="3603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Shape 129" descr="http://class-fizika.narod.ru/BOOK9.gif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7308850" y="3213100"/>
            <a:ext cx="976312" cy="6731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30" name="Shape 130"/>
          <p:cNvGrpSpPr/>
          <p:nvPr/>
        </p:nvGrpSpPr>
        <p:grpSpPr>
          <a:xfrm>
            <a:off x="8656637" y="-36512"/>
            <a:ext cx="542925" cy="646112"/>
            <a:chOff x="8656637" y="-36512"/>
            <a:chExt cx="542925" cy="646112"/>
          </a:xfrm>
        </p:grpSpPr>
        <p:pic>
          <p:nvPicPr>
            <p:cNvPr id="131" name="Shape 131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8656637" y="-36512"/>
              <a:ext cx="542925" cy="6461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2" name="Shape 132"/>
            <p:cNvSpPr txBox="1"/>
            <p:nvPr/>
          </p:nvSpPr>
          <p:spPr>
            <a:xfrm>
              <a:off x="8801100" y="96837"/>
              <a:ext cx="254000" cy="25558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Calibri"/>
                <a:buNone/>
              </a:pPr>
              <a:r>
                <a:rPr lang="en-US" sz="2000" b="1" i="0" u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2</a:t>
              </a:r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Shape 137"/>
          <p:cNvSpPr txBox="1"/>
          <p:nvPr/>
        </p:nvSpPr>
        <p:spPr>
          <a:xfrm>
            <a:off x="385762" y="2576512"/>
            <a:ext cx="8353425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600"/>
              <a:buFont typeface="Arial"/>
              <a:buNone/>
            </a:pPr>
            <a:r>
              <a:rPr lang="en-US" sz="3600" b="1" i="0" u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b="1" i="0" u="sng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ПЕРВЫЙ УЧЕБНЫЙ ВОПРОС: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ts val="3600"/>
              <a:buFont typeface="Arial"/>
              <a:buNone/>
            </a:pPr>
            <a:r>
              <a:rPr lang="en-US" sz="3600" b="1" i="0" u="none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«</a:t>
            </a:r>
            <a:r>
              <a:rPr lang="en-US" sz="3600" b="1" i="1" u="none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Классификация коробок передач</a:t>
            </a:r>
            <a:r>
              <a:rPr lang="en-US" sz="3600" b="1" i="0" u="none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»</a:t>
            </a:r>
            <a:endParaRPr/>
          </a:p>
        </p:txBody>
      </p:sp>
      <p:pic>
        <p:nvPicPr>
          <p:cNvPr id="138" name="Shape 138" descr="4320-31бар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62" y="615950"/>
            <a:ext cx="2516187" cy="13350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Shape 139" descr="Рисунок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181850" y="5289550"/>
            <a:ext cx="1962150" cy="1301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Shape 140" descr="C:\Documents and Settings\Прензов\Рабочий стол\Ролик-РЕКЛАМА вуза\Эмблемы ВАТТ, ВИ(ИТ), ЖДВ + физо, наука, досуг ВИ(ИТ)\Герб ВАТТ 2007_ прозр.gif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045450" y="615950"/>
            <a:ext cx="936625" cy="116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Shape 14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0" y="4752975"/>
            <a:ext cx="1341437" cy="185896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42" name="Shape 142"/>
          <p:cNvGrpSpPr/>
          <p:nvPr/>
        </p:nvGrpSpPr>
        <p:grpSpPr>
          <a:xfrm>
            <a:off x="-12700" y="-52387"/>
            <a:ext cx="9147176" cy="698500"/>
            <a:chOff x="0" y="0"/>
            <a:chExt cx="2147483647" cy="2147483647"/>
          </a:xfrm>
        </p:grpSpPr>
        <p:sp>
          <p:nvSpPr>
            <p:cNvPr id="143" name="Shape 143"/>
            <p:cNvSpPr txBox="1"/>
            <p:nvPr/>
          </p:nvSpPr>
          <p:spPr>
            <a:xfrm>
              <a:off x="745395" y="170823860"/>
              <a:ext cx="2146738251" cy="1537402441"/>
            </a:xfrm>
            <a:prstGeom prst="rect">
              <a:avLst/>
            </a:prstGeom>
            <a:solidFill>
              <a:srgbClr val="17375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44" name="Shape 144"/>
            <p:cNvCxnSpPr/>
            <p:nvPr/>
          </p:nvCxnSpPr>
          <p:spPr>
            <a:xfrm rot="10800000">
              <a:off x="745190" y="1857695271"/>
              <a:ext cx="2146738251" cy="0"/>
            </a:xfrm>
            <a:prstGeom prst="straightConnector1">
              <a:avLst/>
            </a:prstGeom>
            <a:noFill/>
            <a:ln w="57150" cap="flat" cmpd="thickThin">
              <a:solidFill>
                <a:schemeClr val="dk2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  <p:pic>
          <p:nvPicPr>
            <p:cNvPr id="145" name="Shape 145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0" y="0"/>
              <a:ext cx="400277238" cy="214748364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46" name="Shape 146"/>
          <p:cNvGrpSpPr/>
          <p:nvPr/>
        </p:nvGrpSpPr>
        <p:grpSpPr>
          <a:xfrm>
            <a:off x="-12700" y="6242050"/>
            <a:ext cx="9147175" cy="630237"/>
            <a:chOff x="0" y="0"/>
            <a:chExt cx="2147483647" cy="2147483647"/>
          </a:xfrm>
        </p:grpSpPr>
        <p:sp>
          <p:nvSpPr>
            <p:cNvPr id="147" name="Shape 147"/>
            <p:cNvSpPr/>
            <p:nvPr/>
          </p:nvSpPr>
          <p:spPr>
            <a:xfrm>
              <a:off x="745395" y="0"/>
              <a:ext cx="301139683" cy="1979794647"/>
            </a:xfrm>
            <a:custGeom>
              <a:avLst/>
              <a:gdLst/>
              <a:ahLst/>
              <a:cxnLst/>
              <a:rect l="0" t="0" r="0" b="0"/>
              <a:pathLst>
                <a:path w="179" h="81" extrusionOk="0">
                  <a:moveTo>
                    <a:pt x="0" y="81"/>
                  </a:moveTo>
                  <a:lnTo>
                    <a:pt x="0" y="67"/>
                  </a:lnTo>
                  <a:cubicBezTo>
                    <a:pt x="1" y="67"/>
                    <a:pt x="4" y="68"/>
                    <a:pt x="5" y="68"/>
                  </a:cubicBezTo>
                  <a:cubicBezTo>
                    <a:pt x="5" y="68"/>
                    <a:pt x="5" y="68"/>
                    <a:pt x="5" y="68"/>
                  </a:cubicBezTo>
                  <a:cubicBezTo>
                    <a:pt x="7" y="68"/>
                    <a:pt x="8" y="68"/>
                    <a:pt x="8" y="66"/>
                  </a:cubicBezTo>
                  <a:cubicBezTo>
                    <a:pt x="10" y="67"/>
                    <a:pt x="10" y="67"/>
                    <a:pt x="13" y="67"/>
                  </a:cubicBezTo>
                  <a:cubicBezTo>
                    <a:pt x="14" y="68"/>
                    <a:pt x="14" y="69"/>
                    <a:pt x="14" y="69"/>
                  </a:cubicBezTo>
                  <a:cubicBezTo>
                    <a:pt x="15" y="69"/>
                    <a:pt x="16" y="69"/>
                    <a:pt x="17" y="69"/>
                  </a:cubicBezTo>
                  <a:cubicBezTo>
                    <a:pt x="17" y="67"/>
                    <a:pt x="17" y="66"/>
                    <a:pt x="20" y="67"/>
                  </a:cubicBezTo>
                  <a:cubicBezTo>
                    <a:pt x="20" y="68"/>
                    <a:pt x="20" y="68"/>
                    <a:pt x="20" y="69"/>
                  </a:cubicBezTo>
                  <a:cubicBezTo>
                    <a:pt x="20" y="69"/>
                    <a:pt x="21" y="69"/>
                    <a:pt x="22" y="69"/>
                  </a:cubicBezTo>
                  <a:cubicBezTo>
                    <a:pt x="22" y="68"/>
                    <a:pt x="21" y="67"/>
                    <a:pt x="21" y="66"/>
                  </a:cubicBezTo>
                  <a:cubicBezTo>
                    <a:pt x="22" y="66"/>
                    <a:pt x="22" y="66"/>
                    <a:pt x="22" y="66"/>
                  </a:cubicBezTo>
                  <a:cubicBezTo>
                    <a:pt x="22" y="65"/>
                    <a:pt x="22" y="65"/>
                    <a:pt x="23" y="65"/>
                  </a:cubicBezTo>
                  <a:cubicBezTo>
                    <a:pt x="23" y="65"/>
                    <a:pt x="23" y="66"/>
                    <a:pt x="23" y="66"/>
                  </a:cubicBezTo>
                  <a:cubicBezTo>
                    <a:pt x="25" y="67"/>
                    <a:pt x="27" y="67"/>
                    <a:pt x="29" y="67"/>
                  </a:cubicBezTo>
                  <a:cubicBezTo>
                    <a:pt x="29" y="67"/>
                    <a:pt x="29" y="66"/>
                    <a:pt x="29" y="66"/>
                  </a:cubicBezTo>
                  <a:cubicBezTo>
                    <a:pt x="34" y="66"/>
                    <a:pt x="35" y="69"/>
                    <a:pt x="36" y="64"/>
                  </a:cubicBezTo>
                  <a:cubicBezTo>
                    <a:pt x="39" y="62"/>
                    <a:pt x="38" y="55"/>
                    <a:pt x="38" y="55"/>
                  </a:cubicBezTo>
                  <a:cubicBezTo>
                    <a:pt x="38" y="55"/>
                    <a:pt x="39" y="55"/>
                    <a:pt x="39" y="55"/>
                  </a:cubicBezTo>
                  <a:cubicBezTo>
                    <a:pt x="39" y="53"/>
                    <a:pt x="39" y="51"/>
                    <a:pt x="38" y="48"/>
                  </a:cubicBezTo>
                  <a:lnTo>
                    <a:pt x="40" y="48"/>
                  </a:lnTo>
                  <a:cubicBezTo>
                    <a:pt x="40" y="48"/>
                    <a:pt x="40" y="45"/>
                    <a:pt x="41" y="43"/>
                  </a:cubicBezTo>
                  <a:lnTo>
                    <a:pt x="41" y="36"/>
                  </a:lnTo>
                  <a:lnTo>
                    <a:pt x="40" y="36"/>
                  </a:lnTo>
                  <a:lnTo>
                    <a:pt x="43" y="35"/>
                  </a:lnTo>
                  <a:lnTo>
                    <a:pt x="44" y="4"/>
                  </a:lnTo>
                  <a:lnTo>
                    <a:pt x="46" y="35"/>
                  </a:lnTo>
                  <a:lnTo>
                    <a:pt x="48" y="36"/>
                  </a:lnTo>
                  <a:lnTo>
                    <a:pt x="47" y="36"/>
                  </a:lnTo>
                  <a:lnTo>
                    <a:pt x="47" y="43"/>
                  </a:lnTo>
                  <a:cubicBezTo>
                    <a:pt x="48" y="45"/>
                    <a:pt x="49" y="46"/>
                    <a:pt x="49" y="48"/>
                  </a:cubicBezTo>
                  <a:lnTo>
                    <a:pt x="50" y="48"/>
                  </a:lnTo>
                  <a:cubicBezTo>
                    <a:pt x="49" y="51"/>
                    <a:pt x="49" y="52"/>
                    <a:pt x="50" y="55"/>
                  </a:cubicBezTo>
                  <a:cubicBezTo>
                    <a:pt x="50" y="55"/>
                    <a:pt x="51" y="55"/>
                    <a:pt x="51" y="55"/>
                  </a:cubicBezTo>
                  <a:cubicBezTo>
                    <a:pt x="50" y="59"/>
                    <a:pt x="51" y="61"/>
                    <a:pt x="52" y="64"/>
                  </a:cubicBezTo>
                  <a:cubicBezTo>
                    <a:pt x="53" y="64"/>
                    <a:pt x="54" y="65"/>
                    <a:pt x="54" y="65"/>
                  </a:cubicBezTo>
                  <a:cubicBezTo>
                    <a:pt x="55" y="62"/>
                    <a:pt x="57" y="64"/>
                    <a:pt x="58" y="63"/>
                  </a:cubicBezTo>
                  <a:cubicBezTo>
                    <a:pt x="59" y="59"/>
                    <a:pt x="59" y="57"/>
                    <a:pt x="61" y="55"/>
                  </a:cubicBezTo>
                  <a:cubicBezTo>
                    <a:pt x="61" y="53"/>
                    <a:pt x="61" y="52"/>
                    <a:pt x="62" y="50"/>
                  </a:cubicBezTo>
                  <a:cubicBezTo>
                    <a:pt x="64" y="52"/>
                    <a:pt x="62" y="56"/>
                    <a:pt x="66" y="57"/>
                  </a:cubicBezTo>
                  <a:cubicBezTo>
                    <a:pt x="66" y="57"/>
                    <a:pt x="66" y="57"/>
                    <a:pt x="66" y="58"/>
                  </a:cubicBezTo>
                  <a:cubicBezTo>
                    <a:pt x="67" y="56"/>
                    <a:pt x="67" y="54"/>
                    <a:pt x="68" y="53"/>
                  </a:cubicBezTo>
                  <a:cubicBezTo>
                    <a:pt x="69" y="54"/>
                    <a:pt x="68" y="56"/>
                    <a:pt x="70" y="58"/>
                  </a:cubicBezTo>
                  <a:cubicBezTo>
                    <a:pt x="70" y="60"/>
                    <a:pt x="70" y="60"/>
                    <a:pt x="70" y="61"/>
                  </a:cubicBezTo>
                  <a:cubicBezTo>
                    <a:pt x="70" y="61"/>
                    <a:pt x="71" y="61"/>
                    <a:pt x="71" y="61"/>
                  </a:cubicBezTo>
                  <a:cubicBezTo>
                    <a:pt x="71" y="62"/>
                    <a:pt x="71" y="62"/>
                    <a:pt x="72" y="63"/>
                  </a:cubicBezTo>
                  <a:cubicBezTo>
                    <a:pt x="73" y="63"/>
                    <a:pt x="74" y="63"/>
                    <a:pt x="76" y="64"/>
                  </a:cubicBezTo>
                  <a:cubicBezTo>
                    <a:pt x="76" y="64"/>
                    <a:pt x="76" y="64"/>
                    <a:pt x="76" y="64"/>
                  </a:cubicBezTo>
                  <a:cubicBezTo>
                    <a:pt x="77" y="65"/>
                    <a:pt x="78" y="65"/>
                    <a:pt x="79" y="65"/>
                  </a:cubicBezTo>
                  <a:cubicBezTo>
                    <a:pt x="78" y="64"/>
                    <a:pt x="78" y="63"/>
                    <a:pt x="78" y="62"/>
                  </a:cubicBezTo>
                  <a:cubicBezTo>
                    <a:pt x="79" y="62"/>
                    <a:pt x="79" y="61"/>
                    <a:pt x="79" y="61"/>
                  </a:cubicBezTo>
                  <a:cubicBezTo>
                    <a:pt x="79" y="63"/>
                    <a:pt x="80" y="64"/>
                    <a:pt x="80" y="65"/>
                  </a:cubicBezTo>
                  <a:cubicBezTo>
                    <a:pt x="80" y="65"/>
                    <a:pt x="81" y="66"/>
                    <a:pt x="82" y="66"/>
                  </a:cubicBezTo>
                  <a:cubicBezTo>
                    <a:pt x="82" y="66"/>
                    <a:pt x="82" y="65"/>
                    <a:pt x="82" y="65"/>
                  </a:cubicBezTo>
                  <a:cubicBezTo>
                    <a:pt x="85" y="66"/>
                    <a:pt x="92" y="65"/>
                    <a:pt x="94" y="67"/>
                  </a:cubicBezTo>
                  <a:cubicBezTo>
                    <a:pt x="96" y="64"/>
                    <a:pt x="95" y="60"/>
                    <a:pt x="95" y="56"/>
                  </a:cubicBezTo>
                  <a:cubicBezTo>
                    <a:pt x="96" y="56"/>
                    <a:pt x="96" y="56"/>
                    <a:pt x="96" y="56"/>
                  </a:cubicBezTo>
                  <a:cubicBezTo>
                    <a:pt x="96" y="57"/>
                    <a:pt x="96" y="58"/>
                    <a:pt x="96" y="59"/>
                  </a:cubicBezTo>
                  <a:cubicBezTo>
                    <a:pt x="97" y="59"/>
                    <a:pt x="97" y="59"/>
                    <a:pt x="97" y="58"/>
                  </a:cubicBezTo>
                  <a:cubicBezTo>
                    <a:pt x="97" y="59"/>
                    <a:pt x="98" y="60"/>
                    <a:pt x="98" y="61"/>
                  </a:cubicBezTo>
                  <a:cubicBezTo>
                    <a:pt x="99" y="62"/>
                    <a:pt x="99" y="62"/>
                    <a:pt x="100" y="61"/>
                  </a:cubicBezTo>
                  <a:cubicBezTo>
                    <a:pt x="100" y="62"/>
                    <a:pt x="100" y="63"/>
                    <a:pt x="100" y="63"/>
                  </a:cubicBezTo>
                  <a:cubicBezTo>
                    <a:pt x="101" y="63"/>
                    <a:pt x="102" y="64"/>
                    <a:pt x="103" y="64"/>
                  </a:cubicBezTo>
                  <a:cubicBezTo>
                    <a:pt x="103" y="62"/>
                    <a:pt x="103" y="60"/>
                    <a:pt x="103" y="59"/>
                  </a:cubicBezTo>
                  <a:cubicBezTo>
                    <a:pt x="103" y="59"/>
                    <a:pt x="104" y="59"/>
                    <a:pt x="104" y="59"/>
                  </a:cubicBezTo>
                  <a:cubicBezTo>
                    <a:pt x="104" y="58"/>
                    <a:pt x="104" y="57"/>
                    <a:pt x="104" y="56"/>
                  </a:cubicBezTo>
                  <a:cubicBezTo>
                    <a:pt x="105" y="56"/>
                    <a:pt x="105" y="56"/>
                    <a:pt x="105" y="56"/>
                  </a:cubicBezTo>
                  <a:cubicBezTo>
                    <a:pt x="105" y="57"/>
                    <a:pt x="106" y="58"/>
                    <a:pt x="106" y="59"/>
                  </a:cubicBezTo>
                  <a:cubicBezTo>
                    <a:pt x="106" y="59"/>
                    <a:pt x="106" y="59"/>
                    <a:pt x="107" y="59"/>
                  </a:cubicBezTo>
                  <a:cubicBezTo>
                    <a:pt x="107" y="60"/>
                    <a:pt x="107" y="60"/>
                    <a:pt x="107" y="61"/>
                  </a:cubicBezTo>
                  <a:cubicBezTo>
                    <a:pt x="108" y="60"/>
                    <a:pt x="109" y="60"/>
                    <a:pt x="110" y="60"/>
                  </a:cubicBezTo>
                  <a:cubicBezTo>
                    <a:pt x="110" y="60"/>
                    <a:pt x="111" y="60"/>
                    <a:pt x="111" y="60"/>
                  </a:cubicBezTo>
                  <a:cubicBezTo>
                    <a:pt x="111" y="60"/>
                    <a:pt x="111" y="60"/>
                    <a:pt x="112" y="60"/>
                  </a:cubicBezTo>
                  <a:cubicBezTo>
                    <a:pt x="112" y="59"/>
                    <a:pt x="112" y="59"/>
                    <a:pt x="112" y="58"/>
                  </a:cubicBezTo>
                  <a:cubicBezTo>
                    <a:pt x="114" y="58"/>
                    <a:pt x="114" y="58"/>
                    <a:pt x="115" y="59"/>
                  </a:cubicBezTo>
                  <a:cubicBezTo>
                    <a:pt x="121" y="48"/>
                    <a:pt x="126" y="37"/>
                    <a:pt x="132" y="26"/>
                  </a:cubicBezTo>
                  <a:cubicBezTo>
                    <a:pt x="131" y="26"/>
                    <a:pt x="130" y="25"/>
                    <a:pt x="129" y="24"/>
                  </a:cubicBezTo>
                  <a:cubicBezTo>
                    <a:pt x="132" y="25"/>
                    <a:pt x="132" y="25"/>
                    <a:pt x="134" y="27"/>
                  </a:cubicBezTo>
                  <a:cubicBezTo>
                    <a:pt x="139" y="27"/>
                    <a:pt x="144" y="28"/>
                    <a:pt x="148" y="28"/>
                  </a:cubicBezTo>
                  <a:cubicBezTo>
                    <a:pt x="146" y="26"/>
                    <a:pt x="143" y="25"/>
                    <a:pt x="140" y="23"/>
                  </a:cubicBezTo>
                  <a:cubicBezTo>
                    <a:pt x="140" y="23"/>
                    <a:pt x="140" y="23"/>
                    <a:pt x="140" y="23"/>
                  </a:cubicBezTo>
                  <a:cubicBezTo>
                    <a:pt x="140" y="23"/>
                    <a:pt x="139" y="23"/>
                    <a:pt x="138" y="23"/>
                  </a:cubicBezTo>
                  <a:cubicBezTo>
                    <a:pt x="138" y="22"/>
                    <a:pt x="138" y="22"/>
                    <a:pt x="139" y="22"/>
                  </a:cubicBezTo>
                  <a:cubicBezTo>
                    <a:pt x="138" y="22"/>
                    <a:pt x="138" y="22"/>
                    <a:pt x="138" y="21"/>
                  </a:cubicBezTo>
                  <a:cubicBezTo>
                    <a:pt x="138" y="21"/>
                    <a:pt x="138" y="21"/>
                    <a:pt x="138" y="21"/>
                  </a:cubicBezTo>
                  <a:cubicBezTo>
                    <a:pt x="142" y="23"/>
                    <a:pt x="145" y="25"/>
                    <a:pt x="149" y="27"/>
                  </a:cubicBezTo>
                  <a:cubicBezTo>
                    <a:pt x="151" y="27"/>
                    <a:pt x="151" y="28"/>
                    <a:pt x="153" y="28"/>
                  </a:cubicBezTo>
                  <a:cubicBezTo>
                    <a:pt x="153" y="28"/>
                    <a:pt x="153" y="29"/>
                    <a:pt x="153" y="29"/>
                  </a:cubicBezTo>
                  <a:cubicBezTo>
                    <a:pt x="153" y="29"/>
                    <a:pt x="153" y="29"/>
                    <a:pt x="154" y="29"/>
                  </a:cubicBezTo>
                  <a:cubicBezTo>
                    <a:pt x="148" y="40"/>
                    <a:pt x="143" y="51"/>
                    <a:pt x="140" y="62"/>
                  </a:cubicBezTo>
                  <a:cubicBezTo>
                    <a:pt x="147" y="61"/>
                    <a:pt x="154" y="62"/>
                    <a:pt x="161" y="63"/>
                  </a:cubicBezTo>
                  <a:cubicBezTo>
                    <a:pt x="161" y="63"/>
                    <a:pt x="162" y="63"/>
                    <a:pt x="162" y="64"/>
                  </a:cubicBezTo>
                  <a:cubicBezTo>
                    <a:pt x="164" y="64"/>
                    <a:pt x="165" y="63"/>
                    <a:pt x="169" y="64"/>
                  </a:cubicBezTo>
                  <a:cubicBezTo>
                    <a:pt x="169" y="63"/>
                    <a:pt x="169" y="63"/>
                    <a:pt x="169" y="63"/>
                  </a:cubicBezTo>
                  <a:cubicBezTo>
                    <a:pt x="173" y="65"/>
                    <a:pt x="175" y="66"/>
                    <a:pt x="179" y="67"/>
                  </a:cubicBezTo>
                  <a:lnTo>
                    <a:pt x="179" y="81"/>
                  </a:lnTo>
                  <a:lnTo>
                    <a:pt x="0" y="81"/>
                  </a:lnTo>
                  <a:close/>
                  <a:moveTo>
                    <a:pt x="161" y="58"/>
                  </a:moveTo>
                  <a:cubicBezTo>
                    <a:pt x="160" y="54"/>
                    <a:pt x="160" y="54"/>
                    <a:pt x="160" y="45"/>
                  </a:cubicBezTo>
                  <a:cubicBezTo>
                    <a:pt x="159" y="45"/>
                    <a:pt x="159" y="45"/>
                    <a:pt x="158" y="45"/>
                  </a:cubicBezTo>
                  <a:cubicBezTo>
                    <a:pt x="158" y="44"/>
                    <a:pt x="158" y="44"/>
                    <a:pt x="158" y="43"/>
                  </a:cubicBezTo>
                  <a:cubicBezTo>
                    <a:pt x="157" y="43"/>
                    <a:pt x="157" y="43"/>
                    <a:pt x="157" y="43"/>
                  </a:cubicBezTo>
                  <a:cubicBezTo>
                    <a:pt x="157" y="44"/>
                    <a:pt x="157" y="44"/>
                    <a:pt x="157" y="45"/>
                  </a:cubicBezTo>
                  <a:cubicBezTo>
                    <a:pt x="158" y="46"/>
                    <a:pt x="159" y="46"/>
                    <a:pt x="158" y="48"/>
                  </a:cubicBezTo>
                  <a:cubicBezTo>
                    <a:pt x="157" y="48"/>
                    <a:pt x="156" y="48"/>
                    <a:pt x="155" y="48"/>
                  </a:cubicBezTo>
                  <a:cubicBezTo>
                    <a:pt x="155" y="46"/>
                    <a:pt x="156" y="45"/>
                    <a:pt x="156" y="42"/>
                  </a:cubicBezTo>
                  <a:cubicBezTo>
                    <a:pt x="158" y="43"/>
                    <a:pt x="158" y="44"/>
                    <a:pt x="160" y="45"/>
                  </a:cubicBezTo>
                  <a:cubicBezTo>
                    <a:pt x="160" y="42"/>
                    <a:pt x="157" y="38"/>
                    <a:pt x="161" y="38"/>
                  </a:cubicBezTo>
                  <a:cubicBezTo>
                    <a:pt x="162" y="38"/>
                    <a:pt x="162" y="39"/>
                    <a:pt x="162" y="39"/>
                  </a:cubicBezTo>
                  <a:cubicBezTo>
                    <a:pt x="161" y="42"/>
                    <a:pt x="161" y="42"/>
                    <a:pt x="161" y="44"/>
                  </a:cubicBezTo>
                  <a:cubicBezTo>
                    <a:pt x="163" y="44"/>
                    <a:pt x="163" y="43"/>
                    <a:pt x="165" y="42"/>
                  </a:cubicBezTo>
                  <a:cubicBezTo>
                    <a:pt x="165" y="44"/>
                    <a:pt x="167" y="46"/>
                    <a:pt x="167" y="48"/>
                  </a:cubicBezTo>
                  <a:cubicBezTo>
                    <a:pt x="165" y="48"/>
                    <a:pt x="164" y="48"/>
                    <a:pt x="163" y="48"/>
                  </a:cubicBezTo>
                  <a:cubicBezTo>
                    <a:pt x="163" y="47"/>
                    <a:pt x="163" y="46"/>
                    <a:pt x="164" y="45"/>
                  </a:cubicBezTo>
                  <a:cubicBezTo>
                    <a:pt x="164" y="45"/>
                    <a:pt x="164" y="45"/>
                    <a:pt x="164" y="45"/>
                  </a:cubicBezTo>
                  <a:cubicBezTo>
                    <a:pt x="164" y="44"/>
                    <a:pt x="164" y="43"/>
                    <a:pt x="164" y="43"/>
                  </a:cubicBezTo>
                  <a:cubicBezTo>
                    <a:pt x="163" y="44"/>
                    <a:pt x="163" y="45"/>
                    <a:pt x="161" y="46"/>
                  </a:cubicBezTo>
                  <a:cubicBezTo>
                    <a:pt x="161" y="50"/>
                    <a:pt x="161" y="54"/>
                    <a:pt x="161" y="58"/>
                  </a:cubicBezTo>
                  <a:close/>
                  <a:moveTo>
                    <a:pt x="68" y="52"/>
                  </a:moveTo>
                  <a:cubicBezTo>
                    <a:pt x="68" y="52"/>
                    <a:pt x="68" y="52"/>
                    <a:pt x="68" y="51"/>
                  </a:cubicBezTo>
                  <a:cubicBezTo>
                    <a:pt x="68" y="51"/>
                    <a:pt x="68" y="51"/>
                    <a:pt x="68" y="51"/>
                  </a:cubicBezTo>
                  <a:cubicBezTo>
                    <a:pt x="68" y="52"/>
                    <a:pt x="68" y="52"/>
                    <a:pt x="68" y="52"/>
                  </a:cubicBezTo>
                  <a:cubicBezTo>
                    <a:pt x="68" y="52"/>
                    <a:pt x="68" y="52"/>
                    <a:pt x="68" y="52"/>
                  </a:cubicBezTo>
                  <a:close/>
                  <a:moveTo>
                    <a:pt x="128" y="24"/>
                  </a:moveTo>
                  <a:cubicBezTo>
                    <a:pt x="127" y="23"/>
                    <a:pt x="125" y="22"/>
                    <a:pt x="123" y="22"/>
                  </a:cubicBezTo>
                  <a:cubicBezTo>
                    <a:pt x="123" y="22"/>
                    <a:pt x="123" y="21"/>
                    <a:pt x="123" y="21"/>
                  </a:cubicBezTo>
                  <a:cubicBezTo>
                    <a:pt x="123" y="20"/>
                    <a:pt x="122" y="20"/>
                    <a:pt x="122" y="20"/>
                  </a:cubicBezTo>
                  <a:cubicBezTo>
                    <a:pt x="122" y="20"/>
                    <a:pt x="122" y="20"/>
                    <a:pt x="122" y="19"/>
                  </a:cubicBezTo>
                  <a:cubicBezTo>
                    <a:pt x="125" y="21"/>
                    <a:pt x="126" y="22"/>
                    <a:pt x="130" y="22"/>
                  </a:cubicBezTo>
                  <a:cubicBezTo>
                    <a:pt x="130" y="22"/>
                    <a:pt x="130" y="23"/>
                    <a:pt x="130" y="23"/>
                  </a:cubicBezTo>
                  <a:cubicBezTo>
                    <a:pt x="129" y="23"/>
                    <a:pt x="129" y="23"/>
                    <a:pt x="129" y="23"/>
                  </a:cubicBezTo>
                  <a:cubicBezTo>
                    <a:pt x="129" y="23"/>
                    <a:pt x="129" y="24"/>
                    <a:pt x="129" y="24"/>
                  </a:cubicBezTo>
                  <a:cubicBezTo>
                    <a:pt x="129" y="24"/>
                    <a:pt x="128" y="24"/>
                    <a:pt x="128" y="24"/>
                  </a:cubicBezTo>
                  <a:close/>
                  <a:moveTo>
                    <a:pt x="44" y="4"/>
                  </a:moveTo>
                  <a:cubicBezTo>
                    <a:pt x="44" y="3"/>
                    <a:pt x="44" y="3"/>
                    <a:pt x="44" y="3"/>
                  </a:cubicBezTo>
                  <a:cubicBezTo>
                    <a:pt x="44" y="3"/>
                    <a:pt x="44" y="2"/>
                    <a:pt x="44" y="2"/>
                  </a:cubicBezTo>
                  <a:cubicBezTo>
                    <a:pt x="44" y="3"/>
                    <a:pt x="44" y="3"/>
                    <a:pt x="44" y="4"/>
                  </a:cubicBezTo>
                  <a:cubicBezTo>
                    <a:pt x="44" y="4"/>
                    <a:pt x="44" y="4"/>
                    <a:pt x="44" y="4"/>
                  </a:cubicBezTo>
                  <a:close/>
                  <a:moveTo>
                    <a:pt x="44" y="2"/>
                  </a:moveTo>
                  <a:cubicBezTo>
                    <a:pt x="44" y="1"/>
                    <a:pt x="44" y="0"/>
                    <a:pt x="44" y="0"/>
                  </a:cubicBezTo>
                  <a:cubicBezTo>
                    <a:pt x="44" y="0"/>
                    <a:pt x="44" y="0"/>
                    <a:pt x="45" y="0"/>
                  </a:cubicBezTo>
                  <a:cubicBezTo>
                    <a:pt x="44" y="1"/>
                    <a:pt x="44" y="1"/>
                    <a:pt x="44" y="2"/>
                  </a:cubicBezTo>
                  <a:close/>
                </a:path>
              </a:pathLst>
            </a:custGeom>
            <a:solidFill>
              <a:srgbClr val="17375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" name="Shape 148"/>
            <p:cNvSpPr txBox="1"/>
            <p:nvPr/>
          </p:nvSpPr>
          <p:spPr>
            <a:xfrm>
              <a:off x="0" y="1682284596"/>
              <a:ext cx="2147483647" cy="465199050"/>
            </a:xfrm>
            <a:prstGeom prst="rect">
              <a:avLst/>
            </a:prstGeom>
            <a:solidFill>
              <a:srgbClr val="17375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49" name="Shape 149"/>
            <p:cNvCxnSpPr/>
            <p:nvPr/>
          </p:nvCxnSpPr>
          <p:spPr>
            <a:xfrm>
              <a:off x="277327892" y="1617354145"/>
              <a:ext cx="1867919697" cy="0"/>
            </a:xfrm>
            <a:prstGeom prst="straightConnector1">
              <a:avLst/>
            </a:prstGeom>
            <a:noFill/>
            <a:ln w="9525" cap="flat" cmpd="sng">
              <a:solidFill>
                <a:srgbClr val="0066FF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 txBox="1"/>
          <p:nvPr/>
        </p:nvSpPr>
        <p:spPr>
          <a:xfrm>
            <a:off x="384175" y="1306512"/>
            <a:ext cx="8351837" cy="30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Arial"/>
              <a:buNone/>
            </a:pPr>
            <a:r>
              <a:rPr lang="en-US" sz="2400" b="1" i="1" u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	Коробка перемены передач (КПП) </a:t>
            </a:r>
            <a:r>
              <a:rPr lang="en-US" sz="2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является конструктивным элементом трансмиссии автомобиля. Коробка передач предназначена для изменения крутящего момента, скорости и направления движения автомобиля, а также длительного разъединения двигателя внутреннего сгорания от трансмиссии, посредством разъединения прямой связи (сцепления зубьев шестерен в КПП).</a:t>
            </a:r>
            <a:endParaRPr/>
          </a:p>
        </p:txBody>
      </p:sp>
      <p:grpSp>
        <p:nvGrpSpPr>
          <p:cNvPr id="155" name="Shape 155"/>
          <p:cNvGrpSpPr/>
          <p:nvPr/>
        </p:nvGrpSpPr>
        <p:grpSpPr>
          <a:xfrm>
            <a:off x="-55562" y="-73025"/>
            <a:ext cx="9255125" cy="603250"/>
            <a:chOff x="-55562" y="-73025"/>
            <a:chExt cx="9255125" cy="603250"/>
          </a:xfrm>
        </p:grpSpPr>
        <p:pic>
          <p:nvPicPr>
            <p:cNvPr id="156" name="Shape 156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-55562" y="-73025"/>
              <a:ext cx="9255125" cy="6032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7" name="Shape 157"/>
            <p:cNvSpPr txBox="1"/>
            <p:nvPr/>
          </p:nvSpPr>
          <p:spPr>
            <a:xfrm>
              <a:off x="0" y="-7937"/>
              <a:ext cx="9144000" cy="36988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rPr lang="en-US" sz="1800" b="1" i="0" u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Назначение и устройство КШМ ДВС</a:t>
              </a:r>
              <a:endParaRPr/>
            </a:p>
          </p:txBody>
        </p:sp>
      </p:grpSp>
      <p:grpSp>
        <p:nvGrpSpPr>
          <p:cNvPr id="158" name="Shape 158"/>
          <p:cNvGrpSpPr/>
          <p:nvPr/>
        </p:nvGrpSpPr>
        <p:grpSpPr>
          <a:xfrm>
            <a:off x="8656637" y="-79375"/>
            <a:ext cx="542925" cy="639762"/>
            <a:chOff x="8656637" y="-79375"/>
            <a:chExt cx="542925" cy="639762"/>
          </a:xfrm>
        </p:grpSpPr>
        <p:pic>
          <p:nvPicPr>
            <p:cNvPr id="159" name="Shape 159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8656637" y="-79375"/>
              <a:ext cx="542925" cy="6397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0" name="Shape 160"/>
            <p:cNvSpPr txBox="1"/>
            <p:nvPr/>
          </p:nvSpPr>
          <p:spPr>
            <a:xfrm>
              <a:off x="8801100" y="52387"/>
              <a:ext cx="254000" cy="25558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Calibri"/>
                <a:buNone/>
              </a:pPr>
              <a:r>
                <a:rPr lang="en-US" sz="2000" b="1" i="0" u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4</a:t>
              </a:r>
              <a:endParaRPr/>
            </a:p>
          </p:txBody>
        </p:sp>
      </p:grpSp>
      <p:grpSp>
        <p:nvGrpSpPr>
          <p:cNvPr id="161" name="Shape 161"/>
          <p:cNvGrpSpPr/>
          <p:nvPr/>
        </p:nvGrpSpPr>
        <p:grpSpPr>
          <a:xfrm>
            <a:off x="-55562" y="-60325"/>
            <a:ext cx="9255125" cy="596900"/>
            <a:chOff x="-55562" y="-60325"/>
            <a:chExt cx="9255125" cy="596900"/>
          </a:xfrm>
        </p:grpSpPr>
        <p:pic>
          <p:nvPicPr>
            <p:cNvPr id="162" name="Shape 162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-55562" y="-60325"/>
              <a:ext cx="9255125" cy="5969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3" name="Shape 163"/>
            <p:cNvSpPr txBox="1"/>
            <p:nvPr/>
          </p:nvSpPr>
          <p:spPr>
            <a:xfrm>
              <a:off x="0" y="0"/>
              <a:ext cx="9144000" cy="36988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rPr lang="en-US" sz="1800" b="1" i="0" u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Классификация коробок передач</a:t>
              </a:r>
              <a:endParaRPr/>
            </a:p>
          </p:txBody>
        </p:sp>
      </p:grpSp>
      <p:grpSp>
        <p:nvGrpSpPr>
          <p:cNvPr id="164" name="Shape 164"/>
          <p:cNvGrpSpPr/>
          <p:nvPr/>
        </p:nvGrpSpPr>
        <p:grpSpPr>
          <a:xfrm>
            <a:off x="8656637" y="-73025"/>
            <a:ext cx="542925" cy="646112"/>
            <a:chOff x="8656637" y="-73025"/>
            <a:chExt cx="542925" cy="646112"/>
          </a:xfrm>
        </p:grpSpPr>
        <p:pic>
          <p:nvPicPr>
            <p:cNvPr id="165" name="Shape 165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8656637" y="-73025"/>
              <a:ext cx="542925" cy="6461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6" name="Shape 166"/>
            <p:cNvSpPr txBox="1"/>
            <p:nvPr/>
          </p:nvSpPr>
          <p:spPr>
            <a:xfrm>
              <a:off x="8801100" y="60325"/>
              <a:ext cx="254000" cy="254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Calibri"/>
                <a:buNone/>
              </a:pPr>
              <a:r>
                <a:rPr lang="en-US" sz="2000" b="1" i="0" u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4</a:t>
              </a:r>
              <a:endParaRPr/>
            </a:p>
          </p:txBody>
        </p:sp>
      </p:grpSp>
      <p:grpSp>
        <p:nvGrpSpPr>
          <p:cNvPr id="167" name="Shape 167"/>
          <p:cNvGrpSpPr/>
          <p:nvPr/>
        </p:nvGrpSpPr>
        <p:grpSpPr>
          <a:xfrm>
            <a:off x="-12700" y="6242050"/>
            <a:ext cx="9147175" cy="630237"/>
            <a:chOff x="0" y="0"/>
            <a:chExt cx="2147483647" cy="2147483647"/>
          </a:xfrm>
        </p:grpSpPr>
        <p:sp>
          <p:nvSpPr>
            <p:cNvPr id="168" name="Shape 168"/>
            <p:cNvSpPr/>
            <p:nvPr/>
          </p:nvSpPr>
          <p:spPr>
            <a:xfrm>
              <a:off x="745395" y="0"/>
              <a:ext cx="301139683" cy="1979794647"/>
            </a:xfrm>
            <a:custGeom>
              <a:avLst/>
              <a:gdLst/>
              <a:ahLst/>
              <a:cxnLst/>
              <a:rect l="0" t="0" r="0" b="0"/>
              <a:pathLst>
                <a:path w="179" h="81" extrusionOk="0">
                  <a:moveTo>
                    <a:pt x="0" y="81"/>
                  </a:moveTo>
                  <a:lnTo>
                    <a:pt x="0" y="67"/>
                  </a:lnTo>
                  <a:cubicBezTo>
                    <a:pt x="1" y="67"/>
                    <a:pt x="4" y="68"/>
                    <a:pt x="5" y="68"/>
                  </a:cubicBezTo>
                  <a:cubicBezTo>
                    <a:pt x="5" y="68"/>
                    <a:pt x="5" y="68"/>
                    <a:pt x="5" y="68"/>
                  </a:cubicBezTo>
                  <a:cubicBezTo>
                    <a:pt x="7" y="68"/>
                    <a:pt x="8" y="68"/>
                    <a:pt x="8" y="66"/>
                  </a:cubicBezTo>
                  <a:cubicBezTo>
                    <a:pt x="10" y="67"/>
                    <a:pt x="10" y="67"/>
                    <a:pt x="13" y="67"/>
                  </a:cubicBezTo>
                  <a:cubicBezTo>
                    <a:pt x="14" y="68"/>
                    <a:pt x="14" y="69"/>
                    <a:pt x="14" y="69"/>
                  </a:cubicBezTo>
                  <a:cubicBezTo>
                    <a:pt x="15" y="69"/>
                    <a:pt x="16" y="69"/>
                    <a:pt x="17" y="69"/>
                  </a:cubicBezTo>
                  <a:cubicBezTo>
                    <a:pt x="17" y="67"/>
                    <a:pt x="17" y="66"/>
                    <a:pt x="20" y="67"/>
                  </a:cubicBezTo>
                  <a:cubicBezTo>
                    <a:pt x="20" y="68"/>
                    <a:pt x="20" y="68"/>
                    <a:pt x="20" y="69"/>
                  </a:cubicBezTo>
                  <a:cubicBezTo>
                    <a:pt x="20" y="69"/>
                    <a:pt x="21" y="69"/>
                    <a:pt x="22" y="69"/>
                  </a:cubicBezTo>
                  <a:cubicBezTo>
                    <a:pt x="22" y="68"/>
                    <a:pt x="21" y="67"/>
                    <a:pt x="21" y="66"/>
                  </a:cubicBezTo>
                  <a:cubicBezTo>
                    <a:pt x="22" y="66"/>
                    <a:pt x="22" y="66"/>
                    <a:pt x="22" y="66"/>
                  </a:cubicBezTo>
                  <a:cubicBezTo>
                    <a:pt x="22" y="65"/>
                    <a:pt x="22" y="65"/>
                    <a:pt x="23" y="65"/>
                  </a:cubicBezTo>
                  <a:cubicBezTo>
                    <a:pt x="23" y="65"/>
                    <a:pt x="23" y="66"/>
                    <a:pt x="23" y="66"/>
                  </a:cubicBezTo>
                  <a:cubicBezTo>
                    <a:pt x="25" y="67"/>
                    <a:pt x="27" y="67"/>
                    <a:pt x="29" y="67"/>
                  </a:cubicBezTo>
                  <a:cubicBezTo>
                    <a:pt x="29" y="67"/>
                    <a:pt x="29" y="66"/>
                    <a:pt x="29" y="66"/>
                  </a:cubicBezTo>
                  <a:cubicBezTo>
                    <a:pt x="34" y="66"/>
                    <a:pt x="35" y="69"/>
                    <a:pt x="36" y="64"/>
                  </a:cubicBezTo>
                  <a:cubicBezTo>
                    <a:pt x="39" y="62"/>
                    <a:pt x="38" y="55"/>
                    <a:pt x="38" y="55"/>
                  </a:cubicBezTo>
                  <a:cubicBezTo>
                    <a:pt x="38" y="55"/>
                    <a:pt x="39" y="55"/>
                    <a:pt x="39" y="55"/>
                  </a:cubicBezTo>
                  <a:cubicBezTo>
                    <a:pt x="39" y="53"/>
                    <a:pt x="39" y="51"/>
                    <a:pt x="38" y="48"/>
                  </a:cubicBezTo>
                  <a:lnTo>
                    <a:pt x="40" y="48"/>
                  </a:lnTo>
                  <a:cubicBezTo>
                    <a:pt x="40" y="48"/>
                    <a:pt x="40" y="45"/>
                    <a:pt x="41" y="43"/>
                  </a:cubicBezTo>
                  <a:lnTo>
                    <a:pt x="41" y="36"/>
                  </a:lnTo>
                  <a:lnTo>
                    <a:pt x="40" y="36"/>
                  </a:lnTo>
                  <a:lnTo>
                    <a:pt x="43" y="35"/>
                  </a:lnTo>
                  <a:lnTo>
                    <a:pt x="44" y="4"/>
                  </a:lnTo>
                  <a:lnTo>
                    <a:pt x="46" y="35"/>
                  </a:lnTo>
                  <a:lnTo>
                    <a:pt x="48" y="36"/>
                  </a:lnTo>
                  <a:lnTo>
                    <a:pt x="47" y="36"/>
                  </a:lnTo>
                  <a:lnTo>
                    <a:pt x="47" y="43"/>
                  </a:lnTo>
                  <a:cubicBezTo>
                    <a:pt x="48" y="45"/>
                    <a:pt x="49" y="46"/>
                    <a:pt x="49" y="48"/>
                  </a:cubicBezTo>
                  <a:lnTo>
                    <a:pt x="50" y="48"/>
                  </a:lnTo>
                  <a:cubicBezTo>
                    <a:pt x="49" y="51"/>
                    <a:pt x="49" y="52"/>
                    <a:pt x="50" y="55"/>
                  </a:cubicBezTo>
                  <a:cubicBezTo>
                    <a:pt x="50" y="55"/>
                    <a:pt x="51" y="55"/>
                    <a:pt x="51" y="55"/>
                  </a:cubicBezTo>
                  <a:cubicBezTo>
                    <a:pt x="50" y="59"/>
                    <a:pt x="51" y="61"/>
                    <a:pt x="52" y="64"/>
                  </a:cubicBezTo>
                  <a:cubicBezTo>
                    <a:pt x="53" y="64"/>
                    <a:pt x="54" y="65"/>
                    <a:pt x="54" y="65"/>
                  </a:cubicBezTo>
                  <a:cubicBezTo>
                    <a:pt x="55" y="62"/>
                    <a:pt x="57" y="64"/>
                    <a:pt x="58" y="63"/>
                  </a:cubicBezTo>
                  <a:cubicBezTo>
                    <a:pt x="59" y="59"/>
                    <a:pt x="59" y="57"/>
                    <a:pt x="61" y="55"/>
                  </a:cubicBezTo>
                  <a:cubicBezTo>
                    <a:pt x="61" y="53"/>
                    <a:pt x="61" y="52"/>
                    <a:pt x="62" y="50"/>
                  </a:cubicBezTo>
                  <a:cubicBezTo>
                    <a:pt x="64" y="52"/>
                    <a:pt x="62" y="56"/>
                    <a:pt x="66" y="57"/>
                  </a:cubicBezTo>
                  <a:cubicBezTo>
                    <a:pt x="66" y="57"/>
                    <a:pt x="66" y="57"/>
                    <a:pt x="66" y="58"/>
                  </a:cubicBezTo>
                  <a:cubicBezTo>
                    <a:pt x="67" y="56"/>
                    <a:pt x="67" y="54"/>
                    <a:pt x="68" y="53"/>
                  </a:cubicBezTo>
                  <a:cubicBezTo>
                    <a:pt x="69" y="54"/>
                    <a:pt x="68" y="56"/>
                    <a:pt x="70" y="58"/>
                  </a:cubicBezTo>
                  <a:cubicBezTo>
                    <a:pt x="70" y="60"/>
                    <a:pt x="70" y="60"/>
                    <a:pt x="70" y="61"/>
                  </a:cubicBezTo>
                  <a:cubicBezTo>
                    <a:pt x="70" y="61"/>
                    <a:pt x="71" y="61"/>
                    <a:pt x="71" y="61"/>
                  </a:cubicBezTo>
                  <a:cubicBezTo>
                    <a:pt x="71" y="62"/>
                    <a:pt x="71" y="62"/>
                    <a:pt x="72" y="63"/>
                  </a:cubicBezTo>
                  <a:cubicBezTo>
                    <a:pt x="73" y="63"/>
                    <a:pt x="74" y="63"/>
                    <a:pt x="76" y="64"/>
                  </a:cubicBezTo>
                  <a:cubicBezTo>
                    <a:pt x="76" y="64"/>
                    <a:pt x="76" y="64"/>
                    <a:pt x="76" y="64"/>
                  </a:cubicBezTo>
                  <a:cubicBezTo>
                    <a:pt x="77" y="65"/>
                    <a:pt x="78" y="65"/>
                    <a:pt x="79" y="65"/>
                  </a:cubicBezTo>
                  <a:cubicBezTo>
                    <a:pt x="78" y="64"/>
                    <a:pt x="78" y="63"/>
                    <a:pt x="78" y="62"/>
                  </a:cubicBezTo>
                  <a:cubicBezTo>
                    <a:pt x="79" y="62"/>
                    <a:pt x="79" y="61"/>
                    <a:pt x="79" y="61"/>
                  </a:cubicBezTo>
                  <a:cubicBezTo>
                    <a:pt x="79" y="63"/>
                    <a:pt x="80" y="64"/>
                    <a:pt x="80" y="65"/>
                  </a:cubicBezTo>
                  <a:cubicBezTo>
                    <a:pt x="80" y="65"/>
                    <a:pt x="81" y="66"/>
                    <a:pt x="82" y="66"/>
                  </a:cubicBezTo>
                  <a:cubicBezTo>
                    <a:pt x="82" y="66"/>
                    <a:pt x="82" y="65"/>
                    <a:pt x="82" y="65"/>
                  </a:cubicBezTo>
                  <a:cubicBezTo>
                    <a:pt x="85" y="66"/>
                    <a:pt x="92" y="65"/>
                    <a:pt x="94" y="67"/>
                  </a:cubicBezTo>
                  <a:cubicBezTo>
                    <a:pt x="96" y="64"/>
                    <a:pt x="95" y="60"/>
                    <a:pt x="95" y="56"/>
                  </a:cubicBezTo>
                  <a:cubicBezTo>
                    <a:pt x="96" y="56"/>
                    <a:pt x="96" y="56"/>
                    <a:pt x="96" y="56"/>
                  </a:cubicBezTo>
                  <a:cubicBezTo>
                    <a:pt x="96" y="57"/>
                    <a:pt x="96" y="58"/>
                    <a:pt x="96" y="59"/>
                  </a:cubicBezTo>
                  <a:cubicBezTo>
                    <a:pt x="97" y="59"/>
                    <a:pt x="97" y="59"/>
                    <a:pt x="97" y="58"/>
                  </a:cubicBezTo>
                  <a:cubicBezTo>
                    <a:pt x="97" y="59"/>
                    <a:pt x="98" y="60"/>
                    <a:pt x="98" y="61"/>
                  </a:cubicBezTo>
                  <a:cubicBezTo>
                    <a:pt x="99" y="62"/>
                    <a:pt x="99" y="62"/>
                    <a:pt x="100" y="61"/>
                  </a:cubicBezTo>
                  <a:cubicBezTo>
                    <a:pt x="100" y="62"/>
                    <a:pt x="100" y="63"/>
                    <a:pt x="100" y="63"/>
                  </a:cubicBezTo>
                  <a:cubicBezTo>
                    <a:pt x="101" y="63"/>
                    <a:pt x="102" y="64"/>
                    <a:pt x="103" y="64"/>
                  </a:cubicBezTo>
                  <a:cubicBezTo>
                    <a:pt x="103" y="62"/>
                    <a:pt x="103" y="60"/>
                    <a:pt x="103" y="59"/>
                  </a:cubicBezTo>
                  <a:cubicBezTo>
                    <a:pt x="103" y="59"/>
                    <a:pt x="104" y="59"/>
                    <a:pt x="104" y="59"/>
                  </a:cubicBezTo>
                  <a:cubicBezTo>
                    <a:pt x="104" y="58"/>
                    <a:pt x="104" y="57"/>
                    <a:pt x="104" y="56"/>
                  </a:cubicBezTo>
                  <a:cubicBezTo>
                    <a:pt x="105" y="56"/>
                    <a:pt x="105" y="56"/>
                    <a:pt x="105" y="56"/>
                  </a:cubicBezTo>
                  <a:cubicBezTo>
                    <a:pt x="105" y="57"/>
                    <a:pt x="106" y="58"/>
                    <a:pt x="106" y="59"/>
                  </a:cubicBezTo>
                  <a:cubicBezTo>
                    <a:pt x="106" y="59"/>
                    <a:pt x="106" y="59"/>
                    <a:pt x="107" y="59"/>
                  </a:cubicBezTo>
                  <a:cubicBezTo>
                    <a:pt x="107" y="60"/>
                    <a:pt x="107" y="60"/>
                    <a:pt x="107" y="61"/>
                  </a:cubicBezTo>
                  <a:cubicBezTo>
                    <a:pt x="108" y="60"/>
                    <a:pt x="109" y="60"/>
                    <a:pt x="110" y="60"/>
                  </a:cubicBezTo>
                  <a:cubicBezTo>
                    <a:pt x="110" y="60"/>
                    <a:pt x="111" y="60"/>
                    <a:pt x="111" y="60"/>
                  </a:cubicBezTo>
                  <a:cubicBezTo>
                    <a:pt x="111" y="60"/>
                    <a:pt x="111" y="60"/>
                    <a:pt x="112" y="60"/>
                  </a:cubicBezTo>
                  <a:cubicBezTo>
                    <a:pt x="112" y="59"/>
                    <a:pt x="112" y="59"/>
                    <a:pt x="112" y="58"/>
                  </a:cubicBezTo>
                  <a:cubicBezTo>
                    <a:pt x="114" y="58"/>
                    <a:pt x="114" y="58"/>
                    <a:pt x="115" y="59"/>
                  </a:cubicBezTo>
                  <a:cubicBezTo>
                    <a:pt x="121" y="48"/>
                    <a:pt x="126" y="37"/>
                    <a:pt x="132" y="26"/>
                  </a:cubicBezTo>
                  <a:cubicBezTo>
                    <a:pt x="131" y="26"/>
                    <a:pt x="130" y="25"/>
                    <a:pt x="129" y="24"/>
                  </a:cubicBezTo>
                  <a:cubicBezTo>
                    <a:pt x="132" y="25"/>
                    <a:pt x="132" y="25"/>
                    <a:pt x="134" y="27"/>
                  </a:cubicBezTo>
                  <a:cubicBezTo>
                    <a:pt x="139" y="27"/>
                    <a:pt x="144" y="28"/>
                    <a:pt x="148" y="28"/>
                  </a:cubicBezTo>
                  <a:cubicBezTo>
                    <a:pt x="146" y="26"/>
                    <a:pt x="143" y="25"/>
                    <a:pt x="140" y="23"/>
                  </a:cubicBezTo>
                  <a:cubicBezTo>
                    <a:pt x="140" y="23"/>
                    <a:pt x="140" y="23"/>
                    <a:pt x="140" y="23"/>
                  </a:cubicBezTo>
                  <a:cubicBezTo>
                    <a:pt x="140" y="23"/>
                    <a:pt x="139" y="23"/>
                    <a:pt x="138" y="23"/>
                  </a:cubicBezTo>
                  <a:cubicBezTo>
                    <a:pt x="138" y="22"/>
                    <a:pt x="138" y="22"/>
                    <a:pt x="139" y="22"/>
                  </a:cubicBezTo>
                  <a:cubicBezTo>
                    <a:pt x="138" y="22"/>
                    <a:pt x="138" y="22"/>
                    <a:pt x="138" y="21"/>
                  </a:cubicBezTo>
                  <a:cubicBezTo>
                    <a:pt x="138" y="21"/>
                    <a:pt x="138" y="21"/>
                    <a:pt x="138" y="21"/>
                  </a:cubicBezTo>
                  <a:cubicBezTo>
                    <a:pt x="142" y="23"/>
                    <a:pt x="145" y="25"/>
                    <a:pt x="149" y="27"/>
                  </a:cubicBezTo>
                  <a:cubicBezTo>
                    <a:pt x="151" y="27"/>
                    <a:pt x="151" y="28"/>
                    <a:pt x="153" y="28"/>
                  </a:cubicBezTo>
                  <a:cubicBezTo>
                    <a:pt x="153" y="28"/>
                    <a:pt x="153" y="29"/>
                    <a:pt x="153" y="29"/>
                  </a:cubicBezTo>
                  <a:cubicBezTo>
                    <a:pt x="153" y="29"/>
                    <a:pt x="153" y="29"/>
                    <a:pt x="154" y="29"/>
                  </a:cubicBezTo>
                  <a:cubicBezTo>
                    <a:pt x="148" y="40"/>
                    <a:pt x="143" y="51"/>
                    <a:pt x="140" y="62"/>
                  </a:cubicBezTo>
                  <a:cubicBezTo>
                    <a:pt x="147" y="61"/>
                    <a:pt x="154" y="62"/>
                    <a:pt x="161" y="63"/>
                  </a:cubicBezTo>
                  <a:cubicBezTo>
                    <a:pt x="161" y="63"/>
                    <a:pt x="162" y="63"/>
                    <a:pt x="162" y="64"/>
                  </a:cubicBezTo>
                  <a:cubicBezTo>
                    <a:pt x="164" y="64"/>
                    <a:pt x="165" y="63"/>
                    <a:pt x="169" y="64"/>
                  </a:cubicBezTo>
                  <a:cubicBezTo>
                    <a:pt x="169" y="63"/>
                    <a:pt x="169" y="63"/>
                    <a:pt x="169" y="63"/>
                  </a:cubicBezTo>
                  <a:cubicBezTo>
                    <a:pt x="173" y="65"/>
                    <a:pt x="175" y="66"/>
                    <a:pt x="179" y="67"/>
                  </a:cubicBezTo>
                  <a:lnTo>
                    <a:pt x="179" y="81"/>
                  </a:lnTo>
                  <a:lnTo>
                    <a:pt x="0" y="81"/>
                  </a:lnTo>
                  <a:close/>
                  <a:moveTo>
                    <a:pt x="161" y="58"/>
                  </a:moveTo>
                  <a:cubicBezTo>
                    <a:pt x="160" y="54"/>
                    <a:pt x="160" y="54"/>
                    <a:pt x="160" y="45"/>
                  </a:cubicBezTo>
                  <a:cubicBezTo>
                    <a:pt x="159" y="45"/>
                    <a:pt x="159" y="45"/>
                    <a:pt x="158" y="45"/>
                  </a:cubicBezTo>
                  <a:cubicBezTo>
                    <a:pt x="158" y="44"/>
                    <a:pt x="158" y="44"/>
                    <a:pt x="158" y="43"/>
                  </a:cubicBezTo>
                  <a:cubicBezTo>
                    <a:pt x="157" y="43"/>
                    <a:pt x="157" y="43"/>
                    <a:pt x="157" y="43"/>
                  </a:cubicBezTo>
                  <a:cubicBezTo>
                    <a:pt x="157" y="44"/>
                    <a:pt x="157" y="44"/>
                    <a:pt x="157" y="45"/>
                  </a:cubicBezTo>
                  <a:cubicBezTo>
                    <a:pt x="158" y="46"/>
                    <a:pt x="159" y="46"/>
                    <a:pt x="158" y="48"/>
                  </a:cubicBezTo>
                  <a:cubicBezTo>
                    <a:pt x="157" y="48"/>
                    <a:pt x="156" y="48"/>
                    <a:pt x="155" y="48"/>
                  </a:cubicBezTo>
                  <a:cubicBezTo>
                    <a:pt x="155" y="46"/>
                    <a:pt x="156" y="45"/>
                    <a:pt x="156" y="42"/>
                  </a:cubicBezTo>
                  <a:cubicBezTo>
                    <a:pt x="158" y="43"/>
                    <a:pt x="158" y="44"/>
                    <a:pt x="160" y="45"/>
                  </a:cubicBezTo>
                  <a:cubicBezTo>
                    <a:pt x="160" y="42"/>
                    <a:pt x="157" y="38"/>
                    <a:pt x="161" y="38"/>
                  </a:cubicBezTo>
                  <a:cubicBezTo>
                    <a:pt x="162" y="38"/>
                    <a:pt x="162" y="39"/>
                    <a:pt x="162" y="39"/>
                  </a:cubicBezTo>
                  <a:cubicBezTo>
                    <a:pt x="161" y="42"/>
                    <a:pt x="161" y="42"/>
                    <a:pt x="161" y="44"/>
                  </a:cubicBezTo>
                  <a:cubicBezTo>
                    <a:pt x="163" y="44"/>
                    <a:pt x="163" y="43"/>
                    <a:pt x="165" y="42"/>
                  </a:cubicBezTo>
                  <a:cubicBezTo>
                    <a:pt x="165" y="44"/>
                    <a:pt x="167" y="46"/>
                    <a:pt x="167" y="48"/>
                  </a:cubicBezTo>
                  <a:cubicBezTo>
                    <a:pt x="165" y="48"/>
                    <a:pt x="164" y="48"/>
                    <a:pt x="163" y="48"/>
                  </a:cubicBezTo>
                  <a:cubicBezTo>
                    <a:pt x="163" y="47"/>
                    <a:pt x="163" y="46"/>
                    <a:pt x="164" y="45"/>
                  </a:cubicBezTo>
                  <a:cubicBezTo>
                    <a:pt x="164" y="45"/>
                    <a:pt x="164" y="45"/>
                    <a:pt x="164" y="45"/>
                  </a:cubicBezTo>
                  <a:cubicBezTo>
                    <a:pt x="164" y="44"/>
                    <a:pt x="164" y="43"/>
                    <a:pt x="164" y="43"/>
                  </a:cubicBezTo>
                  <a:cubicBezTo>
                    <a:pt x="163" y="44"/>
                    <a:pt x="163" y="45"/>
                    <a:pt x="161" y="46"/>
                  </a:cubicBezTo>
                  <a:cubicBezTo>
                    <a:pt x="161" y="50"/>
                    <a:pt x="161" y="54"/>
                    <a:pt x="161" y="58"/>
                  </a:cubicBezTo>
                  <a:close/>
                  <a:moveTo>
                    <a:pt x="68" y="52"/>
                  </a:moveTo>
                  <a:cubicBezTo>
                    <a:pt x="68" y="52"/>
                    <a:pt x="68" y="52"/>
                    <a:pt x="68" y="51"/>
                  </a:cubicBezTo>
                  <a:cubicBezTo>
                    <a:pt x="68" y="51"/>
                    <a:pt x="68" y="51"/>
                    <a:pt x="68" y="51"/>
                  </a:cubicBezTo>
                  <a:cubicBezTo>
                    <a:pt x="68" y="52"/>
                    <a:pt x="68" y="52"/>
                    <a:pt x="68" y="52"/>
                  </a:cubicBezTo>
                  <a:cubicBezTo>
                    <a:pt x="68" y="52"/>
                    <a:pt x="68" y="52"/>
                    <a:pt x="68" y="52"/>
                  </a:cubicBezTo>
                  <a:close/>
                  <a:moveTo>
                    <a:pt x="128" y="24"/>
                  </a:moveTo>
                  <a:cubicBezTo>
                    <a:pt x="127" y="23"/>
                    <a:pt x="125" y="22"/>
                    <a:pt x="123" y="22"/>
                  </a:cubicBezTo>
                  <a:cubicBezTo>
                    <a:pt x="123" y="22"/>
                    <a:pt x="123" y="21"/>
                    <a:pt x="123" y="21"/>
                  </a:cubicBezTo>
                  <a:cubicBezTo>
                    <a:pt x="123" y="20"/>
                    <a:pt x="122" y="20"/>
                    <a:pt x="122" y="20"/>
                  </a:cubicBezTo>
                  <a:cubicBezTo>
                    <a:pt x="122" y="20"/>
                    <a:pt x="122" y="20"/>
                    <a:pt x="122" y="19"/>
                  </a:cubicBezTo>
                  <a:cubicBezTo>
                    <a:pt x="125" y="21"/>
                    <a:pt x="126" y="22"/>
                    <a:pt x="130" y="22"/>
                  </a:cubicBezTo>
                  <a:cubicBezTo>
                    <a:pt x="130" y="22"/>
                    <a:pt x="130" y="23"/>
                    <a:pt x="130" y="23"/>
                  </a:cubicBezTo>
                  <a:cubicBezTo>
                    <a:pt x="129" y="23"/>
                    <a:pt x="129" y="23"/>
                    <a:pt x="129" y="23"/>
                  </a:cubicBezTo>
                  <a:cubicBezTo>
                    <a:pt x="129" y="23"/>
                    <a:pt x="129" y="24"/>
                    <a:pt x="129" y="24"/>
                  </a:cubicBezTo>
                  <a:cubicBezTo>
                    <a:pt x="129" y="24"/>
                    <a:pt x="128" y="24"/>
                    <a:pt x="128" y="24"/>
                  </a:cubicBezTo>
                  <a:close/>
                  <a:moveTo>
                    <a:pt x="44" y="4"/>
                  </a:moveTo>
                  <a:cubicBezTo>
                    <a:pt x="44" y="3"/>
                    <a:pt x="44" y="3"/>
                    <a:pt x="44" y="3"/>
                  </a:cubicBezTo>
                  <a:cubicBezTo>
                    <a:pt x="44" y="3"/>
                    <a:pt x="44" y="2"/>
                    <a:pt x="44" y="2"/>
                  </a:cubicBezTo>
                  <a:cubicBezTo>
                    <a:pt x="44" y="3"/>
                    <a:pt x="44" y="3"/>
                    <a:pt x="44" y="4"/>
                  </a:cubicBezTo>
                  <a:cubicBezTo>
                    <a:pt x="44" y="4"/>
                    <a:pt x="44" y="4"/>
                    <a:pt x="44" y="4"/>
                  </a:cubicBezTo>
                  <a:close/>
                  <a:moveTo>
                    <a:pt x="44" y="2"/>
                  </a:moveTo>
                  <a:cubicBezTo>
                    <a:pt x="44" y="1"/>
                    <a:pt x="44" y="0"/>
                    <a:pt x="44" y="0"/>
                  </a:cubicBezTo>
                  <a:cubicBezTo>
                    <a:pt x="44" y="0"/>
                    <a:pt x="44" y="0"/>
                    <a:pt x="45" y="0"/>
                  </a:cubicBezTo>
                  <a:cubicBezTo>
                    <a:pt x="44" y="1"/>
                    <a:pt x="44" y="1"/>
                    <a:pt x="44" y="2"/>
                  </a:cubicBezTo>
                  <a:close/>
                </a:path>
              </a:pathLst>
            </a:custGeom>
            <a:solidFill>
              <a:srgbClr val="17375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" name="Shape 169"/>
            <p:cNvSpPr txBox="1"/>
            <p:nvPr/>
          </p:nvSpPr>
          <p:spPr>
            <a:xfrm>
              <a:off x="0" y="1682284596"/>
              <a:ext cx="2147483647" cy="465199050"/>
            </a:xfrm>
            <a:prstGeom prst="rect">
              <a:avLst/>
            </a:prstGeom>
            <a:solidFill>
              <a:srgbClr val="17375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70" name="Shape 170"/>
            <p:cNvCxnSpPr/>
            <p:nvPr/>
          </p:nvCxnSpPr>
          <p:spPr>
            <a:xfrm>
              <a:off x="277327892" y="1617354145"/>
              <a:ext cx="1867919697" cy="0"/>
            </a:xfrm>
            <a:prstGeom prst="straightConnector1">
              <a:avLst/>
            </a:prstGeom>
            <a:noFill/>
            <a:ln w="9525" cap="flat" cmpd="sng">
              <a:solidFill>
                <a:srgbClr val="0066FF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</p:grpSp>
      <p:sp>
        <p:nvSpPr>
          <p:cNvPr id="171" name="Shape 171"/>
          <p:cNvSpPr txBox="1"/>
          <p:nvPr/>
        </p:nvSpPr>
        <p:spPr>
          <a:xfrm>
            <a:off x="1377950" y="631825"/>
            <a:ext cx="6388100" cy="461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ts val="2400"/>
              <a:buFont typeface="Arial"/>
              <a:buNone/>
            </a:pPr>
            <a:r>
              <a:rPr lang="en-US" sz="2400" b="1" i="1" u="sng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Назначение коробки  перемены передач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6" name="Shape 176"/>
          <p:cNvGrpSpPr/>
          <p:nvPr/>
        </p:nvGrpSpPr>
        <p:grpSpPr>
          <a:xfrm>
            <a:off x="-55562" y="-73025"/>
            <a:ext cx="9255125" cy="603250"/>
            <a:chOff x="-55562" y="-73025"/>
            <a:chExt cx="9255125" cy="603250"/>
          </a:xfrm>
        </p:grpSpPr>
        <p:pic>
          <p:nvPicPr>
            <p:cNvPr id="177" name="Shape 177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-55562" y="-73025"/>
              <a:ext cx="9255125" cy="6032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8" name="Shape 178"/>
            <p:cNvSpPr txBox="1"/>
            <p:nvPr/>
          </p:nvSpPr>
          <p:spPr>
            <a:xfrm>
              <a:off x="0" y="-7937"/>
              <a:ext cx="9144000" cy="36988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rPr lang="en-US" sz="1800" b="1" i="0" u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Назначение и устройство КШМ ДВС</a:t>
              </a:r>
              <a:endParaRPr/>
            </a:p>
          </p:txBody>
        </p:sp>
      </p:grpSp>
      <p:grpSp>
        <p:nvGrpSpPr>
          <p:cNvPr id="179" name="Shape 179"/>
          <p:cNvGrpSpPr/>
          <p:nvPr/>
        </p:nvGrpSpPr>
        <p:grpSpPr>
          <a:xfrm>
            <a:off x="8656637" y="-79375"/>
            <a:ext cx="542925" cy="639762"/>
            <a:chOff x="8656637" y="-79375"/>
            <a:chExt cx="542925" cy="639762"/>
          </a:xfrm>
        </p:grpSpPr>
        <p:pic>
          <p:nvPicPr>
            <p:cNvPr id="180" name="Shape 180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8656637" y="-79375"/>
              <a:ext cx="542925" cy="6397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1" name="Shape 181"/>
            <p:cNvSpPr txBox="1"/>
            <p:nvPr/>
          </p:nvSpPr>
          <p:spPr>
            <a:xfrm>
              <a:off x="8801100" y="52387"/>
              <a:ext cx="254000" cy="25558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Calibri"/>
                <a:buNone/>
              </a:pPr>
              <a:r>
                <a:rPr lang="en-US" sz="2000" b="1" i="0" u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4</a:t>
              </a:r>
              <a:endParaRPr/>
            </a:p>
          </p:txBody>
        </p:sp>
      </p:grpSp>
      <p:grpSp>
        <p:nvGrpSpPr>
          <p:cNvPr id="182" name="Shape 182"/>
          <p:cNvGrpSpPr/>
          <p:nvPr/>
        </p:nvGrpSpPr>
        <p:grpSpPr>
          <a:xfrm>
            <a:off x="-55562" y="-60325"/>
            <a:ext cx="9255125" cy="596900"/>
            <a:chOff x="-55562" y="-60325"/>
            <a:chExt cx="9255125" cy="596900"/>
          </a:xfrm>
        </p:grpSpPr>
        <p:pic>
          <p:nvPicPr>
            <p:cNvPr id="183" name="Shape 183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-55562" y="-60325"/>
              <a:ext cx="9255125" cy="5969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4" name="Shape 184"/>
            <p:cNvSpPr txBox="1"/>
            <p:nvPr/>
          </p:nvSpPr>
          <p:spPr>
            <a:xfrm>
              <a:off x="0" y="0"/>
              <a:ext cx="9144000" cy="36988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rPr lang="en-US" sz="1800" b="1" i="0" u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Классификация коробок передач</a:t>
              </a:r>
              <a:endParaRPr/>
            </a:p>
          </p:txBody>
        </p:sp>
      </p:grpSp>
      <p:grpSp>
        <p:nvGrpSpPr>
          <p:cNvPr id="185" name="Shape 185"/>
          <p:cNvGrpSpPr/>
          <p:nvPr/>
        </p:nvGrpSpPr>
        <p:grpSpPr>
          <a:xfrm>
            <a:off x="8656637" y="-73025"/>
            <a:ext cx="542925" cy="646112"/>
            <a:chOff x="8656637" y="-73025"/>
            <a:chExt cx="542925" cy="646112"/>
          </a:xfrm>
        </p:grpSpPr>
        <p:pic>
          <p:nvPicPr>
            <p:cNvPr id="186" name="Shape 186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8656637" y="-73025"/>
              <a:ext cx="542925" cy="6461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7" name="Shape 187"/>
            <p:cNvSpPr txBox="1"/>
            <p:nvPr/>
          </p:nvSpPr>
          <p:spPr>
            <a:xfrm>
              <a:off x="8801100" y="60325"/>
              <a:ext cx="254000" cy="254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Calibri"/>
                <a:buNone/>
              </a:pPr>
              <a:r>
                <a:rPr lang="en-US" sz="2000" b="1" i="0" u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5</a:t>
              </a:r>
              <a:endParaRPr/>
            </a:p>
          </p:txBody>
        </p:sp>
      </p:grpSp>
      <p:grpSp>
        <p:nvGrpSpPr>
          <p:cNvPr id="188" name="Shape 188"/>
          <p:cNvGrpSpPr/>
          <p:nvPr/>
        </p:nvGrpSpPr>
        <p:grpSpPr>
          <a:xfrm>
            <a:off x="-12700" y="6242050"/>
            <a:ext cx="9147175" cy="630237"/>
            <a:chOff x="0" y="0"/>
            <a:chExt cx="2147483647" cy="2147483647"/>
          </a:xfrm>
        </p:grpSpPr>
        <p:sp>
          <p:nvSpPr>
            <p:cNvPr id="189" name="Shape 189"/>
            <p:cNvSpPr/>
            <p:nvPr/>
          </p:nvSpPr>
          <p:spPr>
            <a:xfrm>
              <a:off x="745395" y="0"/>
              <a:ext cx="301139683" cy="1979794647"/>
            </a:xfrm>
            <a:custGeom>
              <a:avLst/>
              <a:gdLst/>
              <a:ahLst/>
              <a:cxnLst/>
              <a:rect l="0" t="0" r="0" b="0"/>
              <a:pathLst>
                <a:path w="179" h="81" extrusionOk="0">
                  <a:moveTo>
                    <a:pt x="0" y="81"/>
                  </a:moveTo>
                  <a:lnTo>
                    <a:pt x="0" y="67"/>
                  </a:lnTo>
                  <a:cubicBezTo>
                    <a:pt x="1" y="67"/>
                    <a:pt x="4" y="68"/>
                    <a:pt x="5" y="68"/>
                  </a:cubicBezTo>
                  <a:cubicBezTo>
                    <a:pt x="5" y="68"/>
                    <a:pt x="5" y="68"/>
                    <a:pt x="5" y="68"/>
                  </a:cubicBezTo>
                  <a:cubicBezTo>
                    <a:pt x="7" y="68"/>
                    <a:pt x="8" y="68"/>
                    <a:pt x="8" y="66"/>
                  </a:cubicBezTo>
                  <a:cubicBezTo>
                    <a:pt x="10" y="67"/>
                    <a:pt x="10" y="67"/>
                    <a:pt x="13" y="67"/>
                  </a:cubicBezTo>
                  <a:cubicBezTo>
                    <a:pt x="14" y="68"/>
                    <a:pt x="14" y="69"/>
                    <a:pt x="14" y="69"/>
                  </a:cubicBezTo>
                  <a:cubicBezTo>
                    <a:pt x="15" y="69"/>
                    <a:pt x="16" y="69"/>
                    <a:pt x="17" y="69"/>
                  </a:cubicBezTo>
                  <a:cubicBezTo>
                    <a:pt x="17" y="67"/>
                    <a:pt x="17" y="66"/>
                    <a:pt x="20" y="67"/>
                  </a:cubicBezTo>
                  <a:cubicBezTo>
                    <a:pt x="20" y="68"/>
                    <a:pt x="20" y="68"/>
                    <a:pt x="20" y="69"/>
                  </a:cubicBezTo>
                  <a:cubicBezTo>
                    <a:pt x="20" y="69"/>
                    <a:pt x="21" y="69"/>
                    <a:pt x="22" y="69"/>
                  </a:cubicBezTo>
                  <a:cubicBezTo>
                    <a:pt x="22" y="68"/>
                    <a:pt x="21" y="67"/>
                    <a:pt x="21" y="66"/>
                  </a:cubicBezTo>
                  <a:cubicBezTo>
                    <a:pt x="22" y="66"/>
                    <a:pt x="22" y="66"/>
                    <a:pt x="22" y="66"/>
                  </a:cubicBezTo>
                  <a:cubicBezTo>
                    <a:pt x="22" y="65"/>
                    <a:pt x="22" y="65"/>
                    <a:pt x="23" y="65"/>
                  </a:cubicBezTo>
                  <a:cubicBezTo>
                    <a:pt x="23" y="65"/>
                    <a:pt x="23" y="66"/>
                    <a:pt x="23" y="66"/>
                  </a:cubicBezTo>
                  <a:cubicBezTo>
                    <a:pt x="25" y="67"/>
                    <a:pt x="27" y="67"/>
                    <a:pt x="29" y="67"/>
                  </a:cubicBezTo>
                  <a:cubicBezTo>
                    <a:pt x="29" y="67"/>
                    <a:pt x="29" y="66"/>
                    <a:pt x="29" y="66"/>
                  </a:cubicBezTo>
                  <a:cubicBezTo>
                    <a:pt x="34" y="66"/>
                    <a:pt x="35" y="69"/>
                    <a:pt x="36" y="64"/>
                  </a:cubicBezTo>
                  <a:cubicBezTo>
                    <a:pt x="39" y="62"/>
                    <a:pt x="38" y="55"/>
                    <a:pt x="38" y="55"/>
                  </a:cubicBezTo>
                  <a:cubicBezTo>
                    <a:pt x="38" y="55"/>
                    <a:pt x="39" y="55"/>
                    <a:pt x="39" y="55"/>
                  </a:cubicBezTo>
                  <a:cubicBezTo>
                    <a:pt x="39" y="53"/>
                    <a:pt x="39" y="51"/>
                    <a:pt x="38" y="48"/>
                  </a:cubicBezTo>
                  <a:lnTo>
                    <a:pt x="40" y="48"/>
                  </a:lnTo>
                  <a:cubicBezTo>
                    <a:pt x="40" y="48"/>
                    <a:pt x="40" y="45"/>
                    <a:pt x="41" y="43"/>
                  </a:cubicBezTo>
                  <a:lnTo>
                    <a:pt x="41" y="36"/>
                  </a:lnTo>
                  <a:lnTo>
                    <a:pt x="40" y="36"/>
                  </a:lnTo>
                  <a:lnTo>
                    <a:pt x="43" y="35"/>
                  </a:lnTo>
                  <a:lnTo>
                    <a:pt x="44" y="4"/>
                  </a:lnTo>
                  <a:lnTo>
                    <a:pt x="46" y="35"/>
                  </a:lnTo>
                  <a:lnTo>
                    <a:pt x="48" y="36"/>
                  </a:lnTo>
                  <a:lnTo>
                    <a:pt x="47" y="36"/>
                  </a:lnTo>
                  <a:lnTo>
                    <a:pt x="47" y="43"/>
                  </a:lnTo>
                  <a:cubicBezTo>
                    <a:pt x="48" y="45"/>
                    <a:pt x="49" y="46"/>
                    <a:pt x="49" y="48"/>
                  </a:cubicBezTo>
                  <a:lnTo>
                    <a:pt x="50" y="48"/>
                  </a:lnTo>
                  <a:cubicBezTo>
                    <a:pt x="49" y="51"/>
                    <a:pt x="49" y="52"/>
                    <a:pt x="50" y="55"/>
                  </a:cubicBezTo>
                  <a:cubicBezTo>
                    <a:pt x="50" y="55"/>
                    <a:pt x="51" y="55"/>
                    <a:pt x="51" y="55"/>
                  </a:cubicBezTo>
                  <a:cubicBezTo>
                    <a:pt x="50" y="59"/>
                    <a:pt x="51" y="61"/>
                    <a:pt x="52" y="64"/>
                  </a:cubicBezTo>
                  <a:cubicBezTo>
                    <a:pt x="53" y="64"/>
                    <a:pt x="54" y="65"/>
                    <a:pt x="54" y="65"/>
                  </a:cubicBezTo>
                  <a:cubicBezTo>
                    <a:pt x="55" y="62"/>
                    <a:pt x="57" y="64"/>
                    <a:pt x="58" y="63"/>
                  </a:cubicBezTo>
                  <a:cubicBezTo>
                    <a:pt x="59" y="59"/>
                    <a:pt x="59" y="57"/>
                    <a:pt x="61" y="55"/>
                  </a:cubicBezTo>
                  <a:cubicBezTo>
                    <a:pt x="61" y="53"/>
                    <a:pt x="61" y="52"/>
                    <a:pt x="62" y="50"/>
                  </a:cubicBezTo>
                  <a:cubicBezTo>
                    <a:pt x="64" y="52"/>
                    <a:pt x="62" y="56"/>
                    <a:pt x="66" y="57"/>
                  </a:cubicBezTo>
                  <a:cubicBezTo>
                    <a:pt x="66" y="57"/>
                    <a:pt x="66" y="57"/>
                    <a:pt x="66" y="58"/>
                  </a:cubicBezTo>
                  <a:cubicBezTo>
                    <a:pt x="67" y="56"/>
                    <a:pt x="67" y="54"/>
                    <a:pt x="68" y="53"/>
                  </a:cubicBezTo>
                  <a:cubicBezTo>
                    <a:pt x="69" y="54"/>
                    <a:pt x="68" y="56"/>
                    <a:pt x="70" y="58"/>
                  </a:cubicBezTo>
                  <a:cubicBezTo>
                    <a:pt x="70" y="60"/>
                    <a:pt x="70" y="60"/>
                    <a:pt x="70" y="61"/>
                  </a:cubicBezTo>
                  <a:cubicBezTo>
                    <a:pt x="70" y="61"/>
                    <a:pt x="71" y="61"/>
                    <a:pt x="71" y="61"/>
                  </a:cubicBezTo>
                  <a:cubicBezTo>
                    <a:pt x="71" y="62"/>
                    <a:pt x="71" y="62"/>
                    <a:pt x="72" y="63"/>
                  </a:cubicBezTo>
                  <a:cubicBezTo>
                    <a:pt x="73" y="63"/>
                    <a:pt x="74" y="63"/>
                    <a:pt x="76" y="64"/>
                  </a:cubicBezTo>
                  <a:cubicBezTo>
                    <a:pt x="76" y="64"/>
                    <a:pt x="76" y="64"/>
                    <a:pt x="76" y="64"/>
                  </a:cubicBezTo>
                  <a:cubicBezTo>
                    <a:pt x="77" y="65"/>
                    <a:pt x="78" y="65"/>
                    <a:pt x="79" y="65"/>
                  </a:cubicBezTo>
                  <a:cubicBezTo>
                    <a:pt x="78" y="64"/>
                    <a:pt x="78" y="63"/>
                    <a:pt x="78" y="62"/>
                  </a:cubicBezTo>
                  <a:cubicBezTo>
                    <a:pt x="79" y="62"/>
                    <a:pt x="79" y="61"/>
                    <a:pt x="79" y="61"/>
                  </a:cubicBezTo>
                  <a:cubicBezTo>
                    <a:pt x="79" y="63"/>
                    <a:pt x="80" y="64"/>
                    <a:pt x="80" y="65"/>
                  </a:cubicBezTo>
                  <a:cubicBezTo>
                    <a:pt x="80" y="65"/>
                    <a:pt x="81" y="66"/>
                    <a:pt x="82" y="66"/>
                  </a:cubicBezTo>
                  <a:cubicBezTo>
                    <a:pt x="82" y="66"/>
                    <a:pt x="82" y="65"/>
                    <a:pt x="82" y="65"/>
                  </a:cubicBezTo>
                  <a:cubicBezTo>
                    <a:pt x="85" y="66"/>
                    <a:pt x="92" y="65"/>
                    <a:pt x="94" y="67"/>
                  </a:cubicBezTo>
                  <a:cubicBezTo>
                    <a:pt x="96" y="64"/>
                    <a:pt x="95" y="60"/>
                    <a:pt x="95" y="56"/>
                  </a:cubicBezTo>
                  <a:cubicBezTo>
                    <a:pt x="96" y="56"/>
                    <a:pt x="96" y="56"/>
                    <a:pt x="96" y="56"/>
                  </a:cubicBezTo>
                  <a:cubicBezTo>
                    <a:pt x="96" y="57"/>
                    <a:pt x="96" y="58"/>
                    <a:pt x="96" y="59"/>
                  </a:cubicBezTo>
                  <a:cubicBezTo>
                    <a:pt x="97" y="59"/>
                    <a:pt x="97" y="59"/>
                    <a:pt x="97" y="58"/>
                  </a:cubicBezTo>
                  <a:cubicBezTo>
                    <a:pt x="97" y="59"/>
                    <a:pt x="98" y="60"/>
                    <a:pt x="98" y="61"/>
                  </a:cubicBezTo>
                  <a:cubicBezTo>
                    <a:pt x="99" y="62"/>
                    <a:pt x="99" y="62"/>
                    <a:pt x="100" y="61"/>
                  </a:cubicBezTo>
                  <a:cubicBezTo>
                    <a:pt x="100" y="62"/>
                    <a:pt x="100" y="63"/>
                    <a:pt x="100" y="63"/>
                  </a:cubicBezTo>
                  <a:cubicBezTo>
                    <a:pt x="101" y="63"/>
                    <a:pt x="102" y="64"/>
                    <a:pt x="103" y="64"/>
                  </a:cubicBezTo>
                  <a:cubicBezTo>
                    <a:pt x="103" y="62"/>
                    <a:pt x="103" y="60"/>
                    <a:pt x="103" y="59"/>
                  </a:cubicBezTo>
                  <a:cubicBezTo>
                    <a:pt x="103" y="59"/>
                    <a:pt x="104" y="59"/>
                    <a:pt x="104" y="59"/>
                  </a:cubicBezTo>
                  <a:cubicBezTo>
                    <a:pt x="104" y="58"/>
                    <a:pt x="104" y="57"/>
                    <a:pt x="104" y="56"/>
                  </a:cubicBezTo>
                  <a:cubicBezTo>
                    <a:pt x="105" y="56"/>
                    <a:pt x="105" y="56"/>
                    <a:pt x="105" y="56"/>
                  </a:cubicBezTo>
                  <a:cubicBezTo>
                    <a:pt x="105" y="57"/>
                    <a:pt x="106" y="58"/>
                    <a:pt x="106" y="59"/>
                  </a:cubicBezTo>
                  <a:cubicBezTo>
                    <a:pt x="106" y="59"/>
                    <a:pt x="106" y="59"/>
                    <a:pt x="107" y="59"/>
                  </a:cubicBezTo>
                  <a:cubicBezTo>
                    <a:pt x="107" y="60"/>
                    <a:pt x="107" y="60"/>
                    <a:pt x="107" y="61"/>
                  </a:cubicBezTo>
                  <a:cubicBezTo>
                    <a:pt x="108" y="60"/>
                    <a:pt x="109" y="60"/>
                    <a:pt x="110" y="60"/>
                  </a:cubicBezTo>
                  <a:cubicBezTo>
                    <a:pt x="110" y="60"/>
                    <a:pt x="111" y="60"/>
                    <a:pt x="111" y="60"/>
                  </a:cubicBezTo>
                  <a:cubicBezTo>
                    <a:pt x="111" y="60"/>
                    <a:pt x="111" y="60"/>
                    <a:pt x="112" y="60"/>
                  </a:cubicBezTo>
                  <a:cubicBezTo>
                    <a:pt x="112" y="59"/>
                    <a:pt x="112" y="59"/>
                    <a:pt x="112" y="58"/>
                  </a:cubicBezTo>
                  <a:cubicBezTo>
                    <a:pt x="114" y="58"/>
                    <a:pt x="114" y="58"/>
                    <a:pt x="115" y="59"/>
                  </a:cubicBezTo>
                  <a:cubicBezTo>
                    <a:pt x="121" y="48"/>
                    <a:pt x="126" y="37"/>
                    <a:pt x="132" y="26"/>
                  </a:cubicBezTo>
                  <a:cubicBezTo>
                    <a:pt x="131" y="26"/>
                    <a:pt x="130" y="25"/>
                    <a:pt x="129" y="24"/>
                  </a:cubicBezTo>
                  <a:cubicBezTo>
                    <a:pt x="132" y="25"/>
                    <a:pt x="132" y="25"/>
                    <a:pt x="134" y="27"/>
                  </a:cubicBezTo>
                  <a:cubicBezTo>
                    <a:pt x="139" y="27"/>
                    <a:pt x="144" y="28"/>
                    <a:pt x="148" y="28"/>
                  </a:cubicBezTo>
                  <a:cubicBezTo>
                    <a:pt x="146" y="26"/>
                    <a:pt x="143" y="25"/>
                    <a:pt x="140" y="23"/>
                  </a:cubicBezTo>
                  <a:cubicBezTo>
                    <a:pt x="140" y="23"/>
                    <a:pt x="140" y="23"/>
                    <a:pt x="140" y="23"/>
                  </a:cubicBezTo>
                  <a:cubicBezTo>
                    <a:pt x="140" y="23"/>
                    <a:pt x="139" y="23"/>
                    <a:pt x="138" y="23"/>
                  </a:cubicBezTo>
                  <a:cubicBezTo>
                    <a:pt x="138" y="22"/>
                    <a:pt x="138" y="22"/>
                    <a:pt x="139" y="22"/>
                  </a:cubicBezTo>
                  <a:cubicBezTo>
                    <a:pt x="138" y="22"/>
                    <a:pt x="138" y="22"/>
                    <a:pt x="138" y="21"/>
                  </a:cubicBezTo>
                  <a:cubicBezTo>
                    <a:pt x="138" y="21"/>
                    <a:pt x="138" y="21"/>
                    <a:pt x="138" y="21"/>
                  </a:cubicBezTo>
                  <a:cubicBezTo>
                    <a:pt x="142" y="23"/>
                    <a:pt x="145" y="25"/>
                    <a:pt x="149" y="27"/>
                  </a:cubicBezTo>
                  <a:cubicBezTo>
                    <a:pt x="151" y="27"/>
                    <a:pt x="151" y="28"/>
                    <a:pt x="153" y="28"/>
                  </a:cubicBezTo>
                  <a:cubicBezTo>
                    <a:pt x="153" y="28"/>
                    <a:pt x="153" y="29"/>
                    <a:pt x="153" y="29"/>
                  </a:cubicBezTo>
                  <a:cubicBezTo>
                    <a:pt x="153" y="29"/>
                    <a:pt x="153" y="29"/>
                    <a:pt x="154" y="29"/>
                  </a:cubicBezTo>
                  <a:cubicBezTo>
                    <a:pt x="148" y="40"/>
                    <a:pt x="143" y="51"/>
                    <a:pt x="140" y="62"/>
                  </a:cubicBezTo>
                  <a:cubicBezTo>
                    <a:pt x="147" y="61"/>
                    <a:pt x="154" y="62"/>
                    <a:pt x="161" y="63"/>
                  </a:cubicBezTo>
                  <a:cubicBezTo>
                    <a:pt x="161" y="63"/>
                    <a:pt x="162" y="63"/>
                    <a:pt x="162" y="64"/>
                  </a:cubicBezTo>
                  <a:cubicBezTo>
                    <a:pt x="164" y="64"/>
                    <a:pt x="165" y="63"/>
                    <a:pt x="169" y="64"/>
                  </a:cubicBezTo>
                  <a:cubicBezTo>
                    <a:pt x="169" y="63"/>
                    <a:pt x="169" y="63"/>
                    <a:pt x="169" y="63"/>
                  </a:cubicBezTo>
                  <a:cubicBezTo>
                    <a:pt x="173" y="65"/>
                    <a:pt x="175" y="66"/>
                    <a:pt x="179" y="67"/>
                  </a:cubicBezTo>
                  <a:lnTo>
                    <a:pt x="179" y="81"/>
                  </a:lnTo>
                  <a:lnTo>
                    <a:pt x="0" y="81"/>
                  </a:lnTo>
                  <a:close/>
                  <a:moveTo>
                    <a:pt x="161" y="58"/>
                  </a:moveTo>
                  <a:cubicBezTo>
                    <a:pt x="160" y="54"/>
                    <a:pt x="160" y="54"/>
                    <a:pt x="160" y="45"/>
                  </a:cubicBezTo>
                  <a:cubicBezTo>
                    <a:pt x="159" y="45"/>
                    <a:pt x="159" y="45"/>
                    <a:pt x="158" y="45"/>
                  </a:cubicBezTo>
                  <a:cubicBezTo>
                    <a:pt x="158" y="44"/>
                    <a:pt x="158" y="44"/>
                    <a:pt x="158" y="43"/>
                  </a:cubicBezTo>
                  <a:cubicBezTo>
                    <a:pt x="157" y="43"/>
                    <a:pt x="157" y="43"/>
                    <a:pt x="157" y="43"/>
                  </a:cubicBezTo>
                  <a:cubicBezTo>
                    <a:pt x="157" y="44"/>
                    <a:pt x="157" y="44"/>
                    <a:pt x="157" y="45"/>
                  </a:cubicBezTo>
                  <a:cubicBezTo>
                    <a:pt x="158" y="46"/>
                    <a:pt x="159" y="46"/>
                    <a:pt x="158" y="48"/>
                  </a:cubicBezTo>
                  <a:cubicBezTo>
                    <a:pt x="157" y="48"/>
                    <a:pt x="156" y="48"/>
                    <a:pt x="155" y="48"/>
                  </a:cubicBezTo>
                  <a:cubicBezTo>
                    <a:pt x="155" y="46"/>
                    <a:pt x="156" y="45"/>
                    <a:pt x="156" y="42"/>
                  </a:cubicBezTo>
                  <a:cubicBezTo>
                    <a:pt x="158" y="43"/>
                    <a:pt x="158" y="44"/>
                    <a:pt x="160" y="45"/>
                  </a:cubicBezTo>
                  <a:cubicBezTo>
                    <a:pt x="160" y="42"/>
                    <a:pt x="157" y="38"/>
                    <a:pt x="161" y="38"/>
                  </a:cubicBezTo>
                  <a:cubicBezTo>
                    <a:pt x="162" y="38"/>
                    <a:pt x="162" y="39"/>
                    <a:pt x="162" y="39"/>
                  </a:cubicBezTo>
                  <a:cubicBezTo>
                    <a:pt x="161" y="42"/>
                    <a:pt x="161" y="42"/>
                    <a:pt x="161" y="44"/>
                  </a:cubicBezTo>
                  <a:cubicBezTo>
                    <a:pt x="163" y="44"/>
                    <a:pt x="163" y="43"/>
                    <a:pt x="165" y="42"/>
                  </a:cubicBezTo>
                  <a:cubicBezTo>
                    <a:pt x="165" y="44"/>
                    <a:pt x="167" y="46"/>
                    <a:pt x="167" y="48"/>
                  </a:cubicBezTo>
                  <a:cubicBezTo>
                    <a:pt x="165" y="48"/>
                    <a:pt x="164" y="48"/>
                    <a:pt x="163" y="48"/>
                  </a:cubicBezTo>
                  <a:cubicBezTo>
                    <a:pt x="163" y="47"/>
                    <a:pt x="163" y="46"/>
                    <a:pt x="164" y="45"/>
                  </a:cubicBezTo>
                  <a:cubicBezTo>
                    <a:pt x="164" y="45"/>
                    <a:pt x="164" y="45"/>
                    <a:pt x="164" y="45"/>
                  </a:cubicBezTo>
                  <a:cubicBezTo>
                    <a:pt x="164" y="44"/>
                    <a:pt x="164" y="43"/>
                    <a:pt x="164" y="43"/>
                  </a:cubicBezTo>
                  <a:cubicBezTo>
                    <a:pt x="163" y="44"/>
                    <a:pt x="163" y="45"/>
                    <a:pt x="161" y="46"/>
                  </a:cubicBezTo>
                  <a:cubicBezTo>
                    <a:pt x="161" y="50"/>
                    <a:pt x="161" y="54"/>
                    <a:pt x="161" y="58"/>
                  </a:cubicBezTo>
                  <a:close/>
                  <a:moveTo>
                    <a:pt x="68" y="52"/>
                  </a:moveTo>
                  <a:cubicBezTo>
                    <a:pt x="68" y="52"/>
                    <a:pt x="68" y="52"/>
                    <a:pt x="68" y="51"/>
                  </a:cubicBezTo>
                  <a:cubicBezTo>
                    <a:pt x="68" y="51"/>
                    <a:pt x="68" y="51"/>
                    <a:pt x="68" y="51"/>
                  </a:cubicBezTo>
                  <a:cubicBezTo>
                    <a:pt x="68" y="52"/>
                    <a:pt x="68" y="52"/>
                    <a:pt x="68" y="52"/>
                  </a:cubicBezTo>
                  <a:cubicBezTo>
                    <a:pt x="68" y="52"/>
                    <a:pt x="68" y="52"/>
                    <a:pt x="68" y="52"/>
                  </a:cubicBezTo>
                  <a:close/>
                  <a:moveTo>
                    <a:pt x="128" y="24"/>
                  </a:moveTo>
                  <a:cubicBezTo>
                    <a:pt x="127" y="23"/>
                    <a:pt x="125" y="22"/>
                    <a:pt x="123" y="22"/>
                  </a:cubicBezTo>
                  <a:cubicBezTo>
                    <a:pt x="123" y="22"/>
                    <a:pt x="123" y="21"/>
                    <a:pt x="123" y="21"/>
                  </a:cubicBezTo>
                  <a:cubicBezTo>
                    <a:pt x="123" y="20"/>
                    <a:pt x="122" y="20"/>
                    <a:pt x="122" y="20"/>
                  </a:cubicBezTo>
                  <a:cubicBezTo>
                    <a:pt x="122" y="20"/>
                    <a:pt x="122" y="20"/>
                    <a:pt x="122" y="19"/>
                  </a:cubicBezTo>
                  <a:cubicBezTo>
                    <a:pt x="125" y="21"/>
                    <a:pt x="126" y="22"/>
                    <a:pt x="130" y="22"/>
                  </a:cubicBezTo>
                  <a:cubicBezTo>
                    <a:pt x="130" y="22"/>
                    <a:pt x="130" y="23"/>
                    <a:pt x="130" y="23"/>
                  </a:cubicBezTo>
                  <a:cubicBezTo>
                    <a:pt x="129" y="23"/>
                    <a:pt x="129" y="23"/>
                    <a:pt x="129" y="23"/>
                  </a:cubicBezTo>
                  <a:cubicBezTo>
                    <a:pt x="129" y="23"/>
                    <a:pt x="129" y="24"/>
                    <a:pt x="129" y="24"/>
                  </a:cubicBezTo>
                  <a:cubicBezTo>
                    <a:pt x="129" y="24"/>
                    <a:pt x="128" y="24"/>
                    <a:pt x="128" y="24"/>
                  </a:cubicBezTo>
                  <a:close/>
                  <a:moveTo>
                    <a:pt x="44" y="4"/>
                  </a:moveTo>
                  <a:cubicBezTo>
                    <a:pt x="44" y="3"/>
                    <a:pt x="44" y="3"/>
                    <a:pt x="44" y="3"/>
                  </a:cubicBezTo>
                  <a:cubicBezTo>
                    <a:pt x="44" y="3"/>
                    <a:pt x="44" y="2"/>
                    <a:pt x="44" y="2"/>
                  </a:cubicBezTo>
                  <a:cubicBezTo>
                    <a:pt x="44" y="3"/>
                    <a:pt x="44" y="3"/>
                    <a:pt x="44" y="4"/>
                  </a:cubicBezTo>
                  <a:cubicBezTo>
                    <a:pt x="44" y="4"/>
                    <a:pt x="44" y="4"/>
                    <a:pt x="44" y="4"/>
                  </a:cubicBezTo>
                  <a:close/>
                  <a:moveTo>
                    <a:pt x="44" y="2"/>
                  </a:moveTo>
                  <a:cubicBezTo>
                    <a:pt x="44" y="1"/>
                    <a:pt x="44" y="0"/>
                    <a:pt x="44" y="0"/>
                  </a:cubicBezTo>
                  <a:cubicBezTo>
                    <a:pt x="44" y="0"/>
                    <a:pt x="44" y="0"/>
                    <a:pt x="45" y="0"/>
                  </a:cubicBezTo>
                  <a:cubicBezTo>
                    <a:pt x="44" y="1"/>
                    <a:pt x="44" y="1"/>
                    <a:pt x="44" y="2"/>
                  </a:cubicBezTo>
                  <a:close/>
                </a:path>
              </a:pathLst>
            </a:custGeom>
            <a:solidFill>
              <a:srgbClr val="17375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0" name="Shape 190"/>
            <p:cNvSpPr txBox="1"/>
            <p:nvPr/>
          </p:nvSpPr>
          <p:spPr>
            <a:xfrm>
              <a:off x="0" y="1682284596"/>
              <a:ext cx="2147483647" cy="465199050"/>
            </a:xfrm>
            <a:prstGeom prst="rect">
              <a:avLst/>
            </a:prstGeom>
            <a:solidFill>
              <a:srgbClr val="17375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91" name="Shape 191"/>
            <p:cNvCxnSpPr/>
            <p:nvPr/>
          </p:nvCxnSpPr>
          <p:spPr>
            <a:xfrm>
              <a:off x="277327892" y="1617354145"/>
              <a:ext cx="1867919697" cy="0"/>
            </a:xfrm>
            <a:prstGeom prst="straightConnector1">
              <a:avLst/>
            </a:prstGeom>
            <a:noFill/>
            <a:ln w="9525" cap="flat" cmpd="sng">
              <a:solidFill>
                <a:srgbClr val="0066FF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</p:grpSp>
      <p:sp>
        <p:nvSpPr>
          <p:cNvPr id="192" name="Shape 192"/>
          <p:cNvSpPr txBox="1"/>
          <p:nvPr/>
        </p:nvSpPr>
        <p:spPr>
          <a:xfrm>
            <a:off x="1312862" y="512762"/>
            <a:ext cx="6516687" cy="461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400"/>
              <a:buFont typeface="Arial"/>
              <a:buNone/>
            </a:pPr>
            <a:r>
              <a:rPr lang="en-US" sz="2400" b="1" i="1" u="sng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Классификация коробок передач</a:t>
            </a:r>
            <a:endParaRPr/>
          </a:p>
        </p:txBody>
      </p:sp>
      <p:pic>
        <p:nvPicPr>
          <p:cNvPr id="193" name="Shape 193" descr="http://ams-kaskad.ru/images/stories/honda42/content/powertrain/transmissions/clasif_kpp4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405062" y="1146175"/>
            <a:ext cx="4333875" cy="53990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Shape 198"/>
          <p:cNvSpPr txBox="1"/>
          <p:nvPr/>
        </p:nvSpPr>
        <p:spPr>
          <a:xfrm>
            <a:off x="396875" y="1141412"/>
            <a:ext cx="8351837" cy="5326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800"/>
              <a:buFont typeface="Arial"/>
              <a:buNone/>
            </a:pPr>
            <a:r>
              <a:rPr lang="en-US" sz="2800" b="1" i="1" u="sng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Ступенчатые КПП:</a:t>
            </a:r>
            <a:endParaRPr/>
          </a:p>
          <a:p>
            <a:pPr marL="0" marR="0" lvl="0" indent="-1524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-"/>
            </a:pPr>
            <a:r>
              <a:rPr lang="en-US" sz="2400" b="0" i="1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Механические КПП </a:t>
            </a:r>
            <a:r>
              <a:rPr lang="en-US" sz="2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– разновидность коробки передач, механизм, предназначенный для ступенчатого изменения передаточного отношения, в котором выбор передачи осуществляется оператором (водителем) вручную. </a:t>
            </a:r>
            <a:endParaRPr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-1524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-"/>
            </a:pPr>
            <a:r>
              <a:rPr lang="en-US" sz="2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1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Роботизированные КПП </a:t>
            </a:r>
            <a:r>
              <a:rPr lang="en-US" sz="2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(обиходное название – коробка-робот) представляет собой механическую коробку передач, в которой функции выключения сцепления и переключения передач автоматизированы.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endParaRPr/>
          </a:p>
        </p:txBody>
      </p:sp>
      <p:grpSp>
        <p:nvGrpSpPr>
          <p:cNvPr id="199" name="Shape 199"/>
          <p:cNvGrpSpPr/>
          <p:nvPr/>
        </p:nvGrpSpPr>
        <p:grpSpPr>
          <a:xfrm>
            <a:off x="-55562" y="-73025"/>
            <a:ext cx="9255125" cy="603250"/>
            <a:chOff x="-55562" y="-73025"/>
            <a:chExt cx="9255125" cy="603250"/>
          </a:xfrm>
        </p:grpSpPr>
        <p:pic>
          <p:nvPicPr>
            <p:cNvPr id="200" name="Shape 200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-55562" y="-73025"/>
              <a:ext cx="9255125" cy="6032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1" name="Shape 201"/>
            <p:cNvSpPr txBox="1"/>
            <p:nvPr/>
          </p:nvSpPr>
          <p:spPr>
            <a:xfrm>
              <a:off x="0" y="-7937"/>
              <a:ext cx="9144000" cy="36988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rPr lang="en-US" sz="1800" b="1" i="0" u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Назначение и устройство КШМ ДВС</a:t>
              </a:r>
              <a:endParaRPr/>
            </a:p>
          </p:txBody>
        </p:sp>
      </p:grpSp>
      <p:grpSp>
        <p:nvGrpSpPr>
          <p:cNvPr id="202" name="Shape 202"/>
          <p:cNvGrpSpPr/>
          <p:nvPr/>
        </p:nvGrpSpPr>
        <p:grpSpPr>
          <a:xfrm>
            <a:off x="8656637" y="-79375"/>
            <a:ext cx="542925" cy="639762"/>
            <a:chOff x="8656637" y="-79375"/>
            <a:chExt cx="542925" cy="639762"/>
          </a:xfrm>
        </p:grpSpPr>
        <p:pic>
          <p:nvPicPr>
            <p:cNvPr id="203" name="Shape 203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8656637" y="-79375"/>
              <a:ext cx="542925" cy="6397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4" name="Shape 204"/>
            <p:cNvSpPr txBox="1"/>
            <p:nvPr/>
          </p:nvSpPr>
          <p:spPr>
            <a:xfrm>
              <a:off x="8801100" y="52387"/>
              <a:ext cx="254000" cy="25558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Calibri"/>
                <a:buNone/>
              </a:pPr>
              <a:r>
                <a:rPr lang="en-US" sz="2000" b="1" i="0" u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4</a:t>
              </a:r>
              <a:endParaRPr/>
            </a:p>
          </p:txBody>
        </p:sp>
      </p:grpSp>
      <p:grpSp>
        <p:nvGrpSpPr>
          <p:cNvPr id="205" name="Shape 205"/>
          <p:cNvGrpSpPr/>
          <p:nvPr/>
        </p:nvGrpSpPr>
        <p:grpSpPr>
          <a:xfrm>
            <a:off x="-55562" y="-60325"/>
            <a:ext cx="9255125" cy="596900"/>
            <a:chOff x="-55562" y="-60325"/>
            <a:chExt cx="9255125" cy="596900"/>
          </a:xfrm>
        </p:grpSpPr>
        <p:pic>
          <p:nvPicPr>
            <p:cNvPr id="206" name="Shape 206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-55562" y="-60325"/>
              <a:ext cx="9255125" cy="5969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7" name="Shape 207"/>
            <p:cNvSpPr txBox="1"/>
            <p:nvPr/>
          </p:nvSpPr>
          <p:spPr>
            <a:xfrm>
              <a:off x="0" y="0"/>
              <a:ext cx="9144000" cy="36988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rPr lang="en-US" sz="1800" b="1" i="0" u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Классификация коробок передач</a:t>
              </a:r>
              <a:endParaRPr/>
            </a:p>
          </p:txBody>
        </p:sp>
      </p:grpSp>
      <p:grpSp>
        <p:nvGrpSpPr>
          <p:cNvPr id="208" name="Shape 208"/>
          <p:cNvGrpSpPr/>
          <p:nvPr/>
        </p:nvGrpSpPr>
        <p:grpSpPr>
          <a:xfrm>
            <a:off x="8656637" y="-73025"/>
            <a:ext cx="542925" cy="646112"/>
            <a:chOff x="8656637" y="-73025"/>
            <a:chExt cx="542925" cy="646112"/>
          </a:xfrm>
        </p:grpSpPr>
        <p:pic>
          <p:nvPicPr>
            <p:cNvPr id="209" name="Shape 209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8656637" y="-73025"/>
              <a:ext cx="542925" cy="6461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0" name="Shape 210"/>
            <p:cNvSpPr txBox="1"/>
            <p:nvPr/>
          </p:nvSpPr>
          <p:spPr>
            <a:xfrm>
              <a:off x="8801100" y="60325"/>
              <a:ext cx="254000" cy="254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Calibri"/>
                <a:buNone/>
              </a:pPr>
              <a:r>
                <a:rPr lang="en-US" sz="2000" b="1" i="0" u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6</a:t>
              </a:r>
              <a:endParaRPr/>
            </a:p>
          </p:txBody>
        </p:sp>
      </p:grpSp>
      <p:grpSp>
        <p:nvGrpSpPr>
          <p:cNvPr id="211" name="Shape 211"/>
          <p:cNvGrpSpPr/>
          <p:nvPr/>
        </p:nvGrpSpPr>
        <p:grpSpPr>
          <a:xfrm>
            <a:off x="-12700" y="6242050"/>
            <a:ext cx="9147175" cy="630237"/>
            <a:chOff x="0" y="0"/>
            <a:chExt cx="2147483647" cy="2147483647"/>
          </a:xfrm>
        </p:grpSpPr>
        <p:sp>
          <p:nvSpPr>
            <p:cNvPr id="212" name="Shape 212"/>
            <p:cNvSpPr/>
            <p:nvPr/>
          </p:nvSpPr>
          <p:spPr>
            <a:xfrm>
              <a:off x="745395" y="0"/>
              <a:ext cx="301139683" cy="1979794647"/>
            </a:xfrm>
            <a:custGeom>
              <a:avLst/>
              <a:gdLst/>
              <a:ahLst/>
              <a:cxnLst/>
              <a:rect l="0" t="0" r="0" b="0"/>
              <a:pathLst>
                <a:path w="179" h="81" extrusionOk="0">
                  <a:moveTo>
                    <a:pt x="0" y="81"/>
                  </a:moveTo>
                  <a:lnTo>
                    <a:pt x="0" y="67"/>
                  </a:lnTo>
                  <a:cubicBezTo>
                    <a:pt x="1" y="67"/>
                    <a:pt x="4" y="68"/>
                    <a:pt x="5" y="68"/>
                  </a:cubicBezTo>
                  <a:cubicBezTo>
                    <a:pt x="5" y="68"/>
                    <a:pt x="5" y="68"/>
                    <a:pt x="5" y="68"/>
                  </a:cubicBezTo>
                  <a:cubicBezTo>
                    <a:pt x="7" y="68"/>
                    <a:pt x="8" y="68"/>
                    <a:pt x="8" y="66"/>
                  </a:cubicBezTo>
                  <a:cubicBezTo>
                    <a:pt x="10" y="67"/>
                    <a:pt x="10" y="67"/>
                    <a:pt x="13" y="67"/>
                  </a:cubicBezTo>
                  <a:cubicBezTo>
                    <a:pt x="14" y="68"/>
                    <a:pt x="14" y="69"/>
                    <a:pt x="14" y="69"/>
                  </a:cubicBezTo>
                  <a:cubicBezTo>
                    <a:pt x="15" y="69"/>
                    <a:pt x="16" y="69"/>
                    <a:pt x="17" y="69"/>
                  </a:cubicBezTo>
                  <a:cubicBezTo>
                    <a:pt x="17" y="67"/>
                    <a:pt x="17" y="66"/>
                    <a:pt x="20" y="67"/>
                  </a:cubicBezTo>
                  <a:cubicBezTo>
                    <a:pt x="20" y="68"/>
                    <a:pt x="20" y="68"/>
                    <a:pt x="20" y="69"/>
                  </a:cubicBezTo>
                  <a:cubicBezTo>
                    <a:pt x="20" y="69"/>
                    <a:pt x="21" y="69"/>
                    <a:pt x="22" y="69"/>
                  </a:cubicBezTo>
                  <a:cubicBezTo>
                    <a:pt x="22" y="68"/>
                    <a:pt x="21" y="67"/>
                    <a:pt x="21" y="66"/>
                  </a:cubicBezTo>
                  <a:cubicBezTo>
                    <a:pt x="22" y="66"/>
                    <a:pt x="22" y="66"/>
                    <a:pt x="22" y="66"/>
                  </a:cubicBezTo>
                  <a:cubicBezTo>
                    <a:pt x="22" y="65"/>
                    <a:pt x="22" y="65"/>
                    <a:pt x="23" y="65"/>
                  </a:cubicBezTo>
                  <a:cubicBezTo>
                    <a:pt x="23" y="65"/>
                    <a:pt x="23" y="66"/>
                    <a:pt x="23" y="66"/>
                  </a:cubicBezTo>
                  <a:cubicBezTo>
                    <a:pt x="25" y="67"/>
                    <a:pt x="27" y="67"/>
                    <a:pt x="29" y="67"/>
                  </a:cubicBezTo>
                  <a:cubicBezTo>
                    <a:pt x="29" y="67"/>
                    <a:pt x="29" y="66"/>
                    <a:pt x="29" y="66"/>
                  </a:cubicBezTo>
                  <a:cubicBezTo>
                    <a:pt x="34" y="66"/>
                    <a:pt x="35" y="69"/>
                    <a:pt x="36" y="64"/>
                  </a:cubicBezTo>
                  <a:cubicBezTo>
                    <a:pt x="39" y="62"/>
                    <a:pt x="38" y="55"/>
                    <a:pt x="38" y="55"/>
                  </a:cubicBezTo>
                  <a:cubicBezTo>
                    <a:pt x="38" y="55"/>
                    <a:pt x="39" y="55"/>
                    <a:pt x="39" y="55"/>
                  </a:cubicBezTo>
                  <a:cubicBezTo>
                    <a:pt x="39" y="53"/>
                    <a:pt x="39" y="51"/>
                    <a:pt x="38" y="48"/>
                  </a:cubicBezTo>
                  <a:lnTo>
                    <a:pt x="40" y="48"/>
                  </a:lnTo>
                  <a:cubicBezTo>
                    <a:pt x="40" y="48"/>
                    <a:pt x="40" y="45"/>
                    <a:pt x="41" y="43"/>
                  </a:cubicBezTo>
                  <a:lnTo>
                    <a:pt x="41" y="36"/>
                  </a:lnTo>
                  <a:lnTo>
                    <a:pt x="40" y="36"/>
                  </a:lnTo>
                  <a:lnTo>
                    <a:pt x="43" y="35"/>
                  </a:lnTo>
                  <a:lnTo>
                    <a:pt x="44" y="4"/>
                  </a:lnTo>
                  <a:lnTo>
                    <a:pt x="46" y="35"/>
                  </a:lnTo>
                  <a:lnTo>
                    <a:pt x="48" y="36"/>
                  </a:lnTo>
                  <a:lnTo>
                    <a:pt x="47" y="36"/>
                  </a:lnTo>
                  <a:lnTo>
                    <a:pt x="47" y="43"/>
                  </a:lnTo>
                  <a:cubicBezTo>
                    <a:pt x="48" y="45"/>
                    <a:pt x="49" y="46"/>
                    <a:pt x="49" y="48"/>
                  </a:cubicBezTo>
                  <a:lnTo>
                    <a:pt x="50" y="48"/>
                  </a:lnTo>
                  <a:cubicBezTo>
                    <a:pt x="49" y="51"/>
                    <a:pt x="49" y="52"/>
                    <a:pt x="50" y="55"/>
                  </a:cubicBezTo>
                  <a:cubicBezTo>
                    <a:pt x="50" y="55"/>
                    <a:pt x="51" y="55"/>
                    <a:pt x="51" y="55"/>
                  </a:cubicBezTo>
                  <a:cubicBezTo>
                    <a:pt x="50" y="59"/>
                    <a:pt x="51" y="61"/>
                    <a:pt x="52" y="64"/>
                  </a:cubicBezTo>
                  <a:cubicBezTo>
                    <a:pt x="53" y="64"/>
                    <a:pt x="54" y="65"/>
                    <a:pt x="54" y="65"/>
                  </a:cubicBezTo>
                  <a:cubicBezTo>
                    <a:pt x="55" y="62"/>
                    <a:pt x="57" y="64"/>
                    <a:pt x="58" y="63"/>
                  </a:cubicBezTo>
                  <a:cubicBezTo>
                    <a:pt x="59" y="59"/>
                    <a:pt x="59" y="57"/>
                    <a:pt x="61" y="55"/>
                  </a:cubicBezTo>
                  <a:cubicBezTo>
                    <a:pt x="61" y="53"/>
                    <a:pt x="61" y="52"/>
                    <a:pt x="62" y="50"/>
                  </a:cubicBezTo>
                  <a:cubicBezTo>
                    <a:pt x="64" y="52"/>
                    <a:pt x="62" y="56"/>
                    <a:pt x="66" y="57"/>
                  </a:cubicBezTo>
                  <a:cubicBezTo>
                    <a:pt x="66" y="57"/>
                    <a:pt x="66" y="57"/>
                    <a:pt x="66" y="58"/>
                  </a:cubicBezTo>
                  <a:cubicBezTo>
                    <a:pt x="67" y="56"/>
                    <a:pt x="67" y="54"/>
                    <a:pt x="68" y="53"/>
                  </a:cubicBezTo>
                  <a:cubicBezTo>
                    <a:pt x="69" y="54"/>
                    <a:pt x="68" y="56"/>
                    <a:pt x="70" y="58"/>
                  </a:cubicBezTo>
                  <a:cubicBezTo>
                    <a:pt x="70" y="60"/>
                    <a:pt x="70" y="60"/>
                    <a:pt x="70" y="61"/>
                  </a:cubicBezTo>
                  <a:cubicBezTo>
                    <a:pt x="70" y="61"/>
                    <a:pt x="71" y="61"/>
                    <a:pt x="71" y="61"/>
                  </a:cubicBezTo>
                  <a:cubicBezTo>
                    <a:pt x="71" y="62"/>
                    <a:pt x="71" y="62"/>
                    <a:pt x="72" y="63"/>
                  </a:cubicBezTo>
                  <a:cubicBezTo>
                    <a:pt x="73" y="63"/>
                    <a:pt x="74" y="63"/>
                    <a:pt x="76" y="64"/>
                  </a:cubicBezTo>
                  <a:cubicBezTo>
                    <a:pt x="76" y="64"/>
                    <a:pt x="76" y="64"/>
                    <a:pt x="76" y="64"/>
                  </a:cubicBezTo>
                  <a:cubicBezTo>
                    <a:pt x="77" y="65"/>
                    <a:pt x="78" y="65"/>
                    <a:pt x="79" y="65"/>
                  </a:cubicBezTo>
                  <a:cubicBezTo>
                    <a:pt x="78" y="64"/>
                    <a:pt x="78" y="63"/>
                    <a:pt x="78" y="62"/>
                  </a:cubicBezTo>
                  <a:cubicBezTo>
                    <a:pt x="79" y="62"/>
                    <a:pt x="79" y="61"/>
                    <a:pt x="79" y="61"/>
                  </a:cubicBezTo>
                  <a:cubicBezTo>
                    <a:pt x="79" y="63"/>
                    <a:pt x="80" y="64"/>
                    <a:pt x="80" y="65"/>
                  </a:cubicBezTo>
                  <a:cubicBezTo>
                    <a:pt x="80" y="65"/>
                    <a:pt x="81" y="66"/>
                    <a:pt x="82" y="66"/>
                  </a:cubicBezTo>
                  <a:cubicBezTo>
                    <a:pt x="82" y="66"/>
                    <a:pt x="82" y="65"/>
                    <a:pt x="82" y="65"/>
                  </a:cubicBezTo>
                  <a:cubicBezTo>
                    <a:pt x="85" y="66"/>
                    <a:pt x="92" y="65"/>
                    <a:pt x="94" y="67"/>
                  </a:cubicBezTo>
                  <a:cubicBezTo>
                    <a:pt x="96" y="64"/>
                    <a:pt x="95" y="60"/>
                    <a:pt x="95" y="56"/>
                  </a:cubicBezTo>
                  <a:cubicBezTo>
                    <a:pt x="96" y="56"/>
                    <a:pt x="96" y="56"/>
                    <a:pt x="96" y="56"/>
                  </a:cubicBezTo>
                  <a:cubicBezTo>
                    <a:pt x="96" y="57"/>
                    <a:pt x="96" y="58"/>
                    <a:pt x="96" y="59"/>
                  </a:cubicBezTo>
                  <a:cubicBezTo>
                    <a:pt x="97" y="59"/>
                    <a:pt x="97" y="59"/>
                    <a:pt x="97" y="58"/>
                  </a:cubicBezTo>
                  <a:cubicBezTo>
                    <a:pt x="97" y="59"/>
                    <a:pt x="98" y="60"/>
                    <a:pt x="98" y="61"/>
                  </a:cubicBezTo>
                  <a:cubicBezTo>
                    <a:pt x="99" y="62"/>
                    <a:pt x="99" y="62"/>
                    <a:pt x="100" y="61"/>
                  </a:cubicBezTo>
                  <a:cubicBezTo>
                    <a:pt x="100" y="62"/>
                    <a:pt x="100" y="63"/>
                    <a:pt x="100" y="63"/>
                  </a:cubicBezTo>
                  <a:cubicBezTo>
                    <a:pt x="101" y="63"/>
                    <a:pt x="102" y="64"/>
                    <a:pt x="103" y="64"/>
                  </a:cubicBezTo>
                  <a:cubicBezTo>
                    <a:pt x="103" y="62"/>
                    <a:pt x="103" y="60"/>
                    <a:pt x="103" y="59"/>
                  </a:cubicBezTo>
                  <a:cubicBezTo>
                    <a:pt x="103" y="59"/>
                    <a:pt x="104" y="59"/>
                    <a:pt x="104" y="59"/>
                  </a:cubicBezTo>
                  <a:cubicBezTo>
                    <a:pt x="104" y="58"/>
                    <a:pt x="104" y="57"/>
                    <a:pt x="104" y="56"/>
                  </a:cubicBezTo>
                  <a:cubicBezTo>
                    <a:pt x="105" y="56"/>
                    <a:pt x="105" y="56"/>
                    <a:pt x="105" y="56"/>
                  </a:cubicBezTo>
                  <a:cubicBezTo>
                    <a:pt x="105" y="57"/>
                    <a:pt x="106" y="58"/>
                    <a:pt x="106" y="59"/>
                  </a:cubicBezTo>
                  <a:cubicBezTo>
                    <a:pt x="106" y="59"/>
                    <a:pt x="106" y="59"/>
                    <a:pt x="107" y="59"/>
                  </a:cubicBezTo>
                  <a:cubicBezTo>
                    <a:pt x="107" y="60"/>
                    <a:pt x="107" y="60"/>
                    <a:pt x="107" y="61"/>
                  </a:cubicBezTo>
                  <a:cubicBezTo>
                    <a:pt x="108" y="60"/>
                    <a:pt x="109" y="60"/>
                    <a:pt x="110" y="60"/>
                  </a:cubicBezTo>
                  <a:cubicBezTo>
                    <a:pt x="110" y="60"/>
                    <a:pt x="111" y="60"/>
                    <a:pt x="111" y="60"/>
                  </a:cubicBezTo>
                  <a:cubicBezTo>
                    <a:pt x="111" y="60"/>
                    <a:pt x="111" y="60"/>
                    <a:pt x="112" y="60"/>
                  </a:cubicBezTo>
                  <a:cubicBezTo>
                    <a:pt x="112" y="59"/>
                    <a:pt x="112" y="59"/>
                    <a:pt x="112" y="58"/>
                  </a:cubicBezTo>
                  <a:cubicBezTo>
                    <a:pt x="114" y="58"/>
                    <a:pt x="114" y="58"/>
                    <a:pt x="115" y="59"/>
                  </a:cubicBezTo>
                  <a:cubicBezTo>
                    <a:pt x="121" y="48"/>
                    <a:pt x="126" y="37"/>
                    <a:pt x="132" y="26"/>
                  </a:cubicBezTo>
                  <a:cubicBezTo>
                    <a:pt x="131" y="26"/>
                    <a:pt x="130" y="25"/>
                    <a:pt x="129" y="24"/>
                  </a:cubicBezTo>
                  <a:cubicBezTo>
                    <a:pt x="132" y="25"/>
                    <a:pt x="132" y="25"/>
                    <a:pt x="134" y="27"/>
                  </a:cubicBezTo>
                  <a:cubicBezTo>
                    <a:pt x="139" y="27"/>
                    <a:pt x="144" y="28"/>
                    <a:pt x="148" y="28"/>
                  </a:cubicBezTo>
                  <a:cubicBezTo>
                    <a:pt x="146" y="26"/>
                    <a:pt x="143" y="25"/>
                    <a:pt x="140" y="23"/>
                  </a:cubicBezTo>
                  <a:cubicBezTo>
                    <a:pt x="140" y="23"/>
                    <a:pt x="140" y="23"/>
                    <a:pt x="140" y="23"/>
                  </a:cubicBezTo>
                  <a:cubicBezTo>
                    <a:pt x="140" y="23"/>
                    <a:pt x="139" y="23"/>
                    <a:pt x="138" y="23"/>
                  </a:cubicBezTo>
                  <a:cubicBezTo>
                    <a:pt x="138" y="22"/>
                    <a:pt x="138" y="22"/>
                    <a:pt x="139" y="22"/>
                  </a:cubicBezTo>
                  <a:cubicBezTo>
                    <a:pt x="138" y="22"/>
                    <a:pt x="138" y="22"/>
                    <a:pt x="138" y="21"/>
                  </a:cubicBezTo>
                  <a:cubicBezTo>
                    <a:pt x="138" y="21"/>
                    <a:pt x="138" y="21"/>
                    <a:pt x="138" y="21"/>
                  </a:cubicBezTo>
                  <a:cubicBezTo>
                    <a:pt x="142" y="23"/>
                    <a:pt x="145" y="25"/>
                    <a:pt x="149" y="27"/>
                  </a:cubicBezTo>
                  <a:cubicBezTo>
                    <a:pt x="151" y="27"/>
                    <a:pt x="151" y="28"/>
                    <a:pt x="153" y="28"/>
                  </a:cubicBezTo>
                  <a:cubicBezTo>
                    <a:pt x="153" y="28"/>
                    <a:pt x="153" y="29"/>
                    <a:pt x="153" y="29"/>
                  </a:cubicBezTo>
                  <a:cubicBezTo>
                    <a:pt x="153" y="29"/>
                    <a:pt x="153" y="29"/>
                    <a:pt x="154" y="29"/>
                  </a:cubicBezTo>
                  <a:cubicBezTo>
                    <a:pt x="148" y="40"/>
                    <a:pt x="143" y="51"/>
                    <a:pt x="140" y="62"/>
                  </a:cubicBezTo>
                  <a:cubicBezTo>
                    <a:pt x="147" y="61"/>
                    <a:pt x="154" y="62"/>
                    <a:pt x="161" y="63"/>
                  </a:cubicBezTo>
                  <a:cubicBezTo>
                    <a:pt x="161" y="63"/>
                    <a:pt x="162" y="63"/>
                    <a:pt x="162" y="64"/>
                  </a:cubicBezTo>
                  <a:cubicBezTo>
                    <a:pt x="164" y="64"/>
                    <a:pt x="165" y="63"/>
                    <a:pt x="169" y="64"/>
                  </a:cubicBezTo>
                  <a:cubicBezTo>
                    <a:pt x="169" y="63"/>
                    <a:pt x="169" y="63"/>
                    <a:pt x="169" y="63"/>
                  </a:cubicBezTo>
                  <a:cubicBezTo>
                    <a:pt x="173" y="65"/>
                    <a:pt x="175" y="66"/>
                    <a:pt x="179" y="67"/>
                  </a:cubicBezTo>
                  <a:lnTo>
                    <a:pt x="179" y="81"/>
                  </a:lnTo>
                  <a:lnTo>
                    <a:pt x="0" y="81"/>
                  </a:lnTo>
                  <a:close/>
                  <a:moveTo>
                    <a:pt x="161" y="58"/>
                  </a:moveTo>
                  <a:cubicBezTo>
                    <a:pt x="160" y="54"/>
                    <a:pt x="160" y="54"/>
                    <a:pt x="160" y="45"/>
                  </a:cubicBezTo>
                  <a:cubicBezTo>
                    <a:pt x="159" y="45"/>
                    <a:pt x="159" y="45"/>
                    <a:pt x="158" y="45"/>
                  </a:cubicBezTo>
                  <a:cubicBezTo>
                    <a:pt x="158" y="44"/>
                    <a:pt x="158" y="44"/>
                    <a:pt x="158" y="43"/>
                  </a:cubicBezTo>
                  <a:cubicBezTo>
                    <a:pt x="157" y="43"/>
                    <a:pt x="157" y="43"/>
                    <a:pt x="157" y="43"/>
                  </a:cubicBezTo>
                  <a:cubicBezTo>
                    <a:pt x="157" y="44"/>
                    <a:pt x="157" y="44"/>
                    <a:pt x="157" y="45"/>
                  </a:cubicBezTo>
                  <a:cubicBezTo>
                    <a:pt x="158" y="46"/>
                    <a:pt x="159" y="46"/>
                    <a:pt x="158" y="48"/>
                  </a:cubicBezTo>
                  <a:cubicBezTo>
                    <a:pt x="157" y="48"/>
                    <a:pt x="156" y="48"/>
                    <a:pt x="155" y="48"/>
                  </a:cubicBezTo>
                  <a:cubicBezTo>
                    <a:pt x="155" y="46"/>
                    <a:pt x="156" y="45"/>
                    <a:pt x="156" y="42"/>
                  </a:cubicBezTo>
                  <a:cubicBezTo>
                    <a:pt x="158" y="43"/>
                    <a:pt x="158" y="44"/>
                    <a:pt x="160" y="45"/>
                  </a:cubicBezTo>
                  <a:cubicBezTo>
                    <a:pt x="160" y="42"/>
                    <a:pt x="157" y="38"/>
                    <a:pt x="161" y="38"/>
                  </a:cubicBezTo>
                  <a:cubicBezTo>
                    <a:pt x="162" y="38"/>
                    <a:pt x="162" y="39"/>
                    <a:pt x="162" y="39"/>
                  </a:cubicBezTo>
                  <a:cubicBezTo>
                    <a:pt x="161" y="42"/>
                    <a:pt x="161" y="42"/>
                    <a:pt x="161" y="44"/>
                  </a:cubicBezTo>
                  <a:cubicBezTo>
                    <a:pt x="163" y="44"/>
                    <a:pt x="163" y="43"/>
                    <a:pt x="165" y="42"/>
                  </a:cubicBezTo>
                  <a:cubicBezTo>
                    <a:pt x="165" y="44"/>
                    <a:pt x="167" y="46"/>
                    <a:pt x="167" y="48"/>
                  </a:cubicBezTo>
                  <a:cubicBezTo>
                    <a:pt x="165" y="48"/>
                    <a:pt x="164" y="48"/>
                    <a:pt x="163" y="48"/>
                  </a:cubicBezTo>
                  <a:cubicBezTo>
                    <a:pt x="163" y="47"/>
                    <a:pt x="163" y="46"/>
                    <a:pt x="164" y="45"/>
                  </a:cubicBezTo>
                  <a:cubicBezTo>
                    <a:pt x="164" y="45"/>
                    <a:pt x="164" y="45"/>
                    <a:pt x="164" y="45"/>
                  </a:cubicBezTo>
                  <a:cubicBezTo>
                    <a:pt x="164" y="44"/>
                    <a:pt x="164" y="43"/>
                    <a:pt x="164" y="43"/>
                  </a:cubicBezTo>
                  <a:cubicBezTo>
                    <a:pt x="163" y="44"/>
                    <a:pt x="163" y="45"/>
                    <a:pt x="161" y="46"/>
                  </a:cubicBezTo>
                  <a:cubicBezTo>
                    <a:pt x="161" y="50"/>
                    <a:pt x="161" y="54"/>
                    <a:pt x="161" y="58"/>
                  </a:cubicBezTo>
                  <a:close/>
                  <a:moveTo>
                    <a:pt x="68" y="52"/>
                  </a:moveTo>
                  <a:cubicBezTo>
                    <a:pt x="68" y="52"/>
                    <a:pt x="68" y="52"/>
                    <a:pt x="68" y="51"/>
                  </a:cubicBezTo>
                  <a:cubicBezTo>
                    <a:pt x="68" y="51"/>
                    <a:pt x="68" y="51"/>
                    <a:pt x="68" y="51"/>
                  </a:cubicBezTo>
                  <a:cubicBezTo>
                    <a:pt x="68" y="52"/>
                    <a:pt x="68" y="52"/>
                    <a:pt x="68" y="52"/>
                  </a:cubicBezTo>
                  <a:cubicBezTo>
                    <a:pt x="68" y="52"/>
                    <a:pt x="68" y="52"/>
                    <a:pt x="68" y="52"/>
                  </a:cubicBezTo>
                  <a:close/>
                  <a:moveTo>
                    <a:pt x="128" y="24"/>
                  </a:moveTo>
                  <a:cubicBezTo>
                    <a:pt x="127" y="23"/>
                    <a:pt x="125" y="22"/>
                    <a:pt x="123" y="22"/>
                  </a:cubicBezTo>
                  <a:cubicBezTo>
                    <a:pt x="123" y="22"/>
                    <a:pt x="123" y="21"/>
                    <a:pt x="123" y="21"/>
                  </a:cubicBezTo>
                  <a:cubicBezTo>
                    <a:pt x="123" y="20"/>
                    <a:pt x="122" y="20"/>
                    <a:pt x="122" y="20"/>
                  </a:cubicBezTo>
                  <a:cubicBezTo>
                    <a:pt x="122" y="20"/>
                    <a:pt x="122" y="20"/>
                    <a:pt x="122" y="19"/>
                  </a:cubicBezTo>
                  <a:cubicBezTo>
                    <a:pt x="125" y="21"/>
                    <a:pt x="126" y="22"/>
                    <a:pt x="130" y="22"/>
                  </a:cubicBezTo>
                  <a:cubicBezTo>
                    <a:pt x="130" y="22"/>
                    <a:pt x="130" y="23"/>
                    <a:pt x="130" y="23"/>
                  </a:cubicBezTo>
                  <a:cubicBezTo>
                    <a:pt x="129" y="23"/>
                    <a:pt x="129" y="23"/>
                    <a:pt x="129" y="23"/>
                  </a:cubicBezTo>
                  <a:cubicBezTo>
                    <a:pt x="129" y="23"/>
                    <a:pt x="129" y="24"/>
                    <a:pt x="129" y="24"/>
                  </a:cubicBezTo>
                  <a:cubicBezTo>
                    <a:pt x="129" y="24"/>
                    <a:pt x="128" y="24"/>
                    <a:pt x="128" y="24"/>
                  </a:cubicBezTo>
                  <a:close/>
                  <a:moveTo>
                    <a:pt x="44" y="4"/>
                  </a:moveTo>
                  <a:cubicBezTo>
                    <a:pt x="44" y="3"/>
                    <a:pt x="44" y="3"/>
                    <a:pt x="44" y="3"/>
                  </a:cubicBezTo>
                  <a:cubicBezTo>
                    <a:pt x="44" y="3"/>
                    <a:pt x="44" y="2"/>
                    <a:pt x="44" y="2"/>
                  </a:cubicBezTo>
                  <a:cubicBezTo>
                    <a:pt x="44" y="3"/>
                    <a:pt x="44" y="3"/>
                    <a:pt x="44" y="4"/>
                  </a:cubicBezTo>
                  <a:cubicBezTo>
                    <a:pt x="44" y="4"/>
                    <a:pt x="44" y="4"/>
                    <a:pt x="44" y="4"/>
                  </a:cubicBezTo>
                  <a:close/>
                  <a:moveTo>
                    <a:pt x="44" y="2"/>
                  </a:moveTo>
                  <a:cubicBezTo>
                    <a:pt x="44" y="1"/>
                    <a:pt x="44" y="0"/>
                    <a:pt x="44" y="0"/>
                  </a:cubicBezTo>
                  <a:cubicBezTo>
                    <a:pt x="44" y="0"/>
                    <a:pt x="44" y="0"/>
                    <a:pt x="45" y="0"/>
                  </a:cubicBezTo>
                  <a:cubicBezTo>
                    <a:pt x="44" y="1"/>
                    <a:pt x="44" y="1"/>
                    <a:pt x="44" y="2"/>
                  </a:cubicBezTo>
                  <a:close/>
                </a:path>
              </a:pathLst>
            </a:custGeom>
            <a:solidFill>
              <a:srgbClr val="17375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" name="Shape 213"/>
            <p:cNvSpPr txBox="1"/>
            <p:nvPr/>
          </p:nvSpPr>
          <p:spPr>
            <a:xfrm>
              <a:off x="0" y="1682284596"/>
              <a:ext cx="2147483647" cy="465199050"/>
            </a:xfrm>
            <a:prstGeom prst="rect">
              <a:avLst/>
            </a:prstGeom>
            <a:solidFill>
              <a:srgbClr val="17375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214" name="Shape 214"/>
            <p:cNvCxnSpPr/>
            <p:nvPr/>
          </p:nvCxnSpPr>
          <p:spPr>
            <a:xfrm>
              <a:off x="277327892" y="1617354145"/>
              <a:ext cx="1867919697" cy="0"/>
            </a:xfrm>
            <a:prstGeom prst="straightConnector1">
              <a:avLst/>
            </a:prstGeom>
            <a:noFill/>
            <a:ln w="9525" cap="flat" cmpd="sng">
              <a:solidFill>
                <a:srgbClr val="0066FF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</p:grpSp>
      <p:sp>
        <p:nvSpPr>
          <p:cNvPr id="215" name="Shape 215"/>
          <p:cNvSpPr txBox="1"/>
          <p:nvPr/>
        </p:nvSpPr>
        <p:spPr>
          <a:xfrm>
            <a:off x="1312862" y="512762"/>
            <a:ext cx="6516687" cy="461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400"/>
              <a:buFont typeface="Arial"/>
              <a:buNone/>
            </a:pPr>
            <a:r>
              <a:rPr lang="en-US" sz="2400" b="1" i="1" u="sng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Классификация коробок передач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0" name="Shape 220"/>
          <p:cNvGrpSpPr/>
          <p:nvPr/>
        </p:nvGrpSpPr>
        <p:grpSpPr>
          <a:xfrm>
            <a:off x="-55562" y="-73025"/>
            <a:ext cx="9255125" cy="603250"/>
            <a:chOff x="-55562" y="-73025"/>
            <a:chExt cx="9255125" cy="603250"/>
          </a:xfrm>
        </p:grpSpPr>
        <p:pic>
          <p:nvPicPr>
            <p:cNvPr id="221" name="Shape 221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-55562" y="-73025"/>
              <a:ext cx="9255125" cy="6032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2" name="Shape 222"/>
            <p:cNvSpPr txBox="1"/>
            <p:nvPr/>
          </p:nvSpPr>
          <p:spPr>
            <a:xfrm>
              <a:off x="0" y="-7937"/>
              <a:ext cx="9144000" cy="36988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rPr lang="en-US" sz="1800" b="1" i="0" u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Назначение и устройство КШМ ДВС</a:t>
              </a:r>
              <a:endParaRPr/>
            </a:p>
          </p:txBody>
        </p:sp>
      </p:grpSp>
      <p:grpSp>
        <p:nvGrpSpPr>
          <p:cNvPr id="223" name="Shape 223"/>
          <p:cNvGrpSpPr/>
          <p:nvPr/>
        </p:nvGrpSpPr>
        <p:grpSpPr>
          <a:xfrm>
            <a:off x="8656637" y="-79375"/>
            <a:ext cx="542925" cy="639762"/>
            <a:chOff x="8656637" y="-79375"/>
            <a:chExt cx="542925" cy="639762"/>
          </a:xfrm>
        </p:grpSpPr>
        <p:pic>
          <p:nvPicPr>
            <p:cNvPr id="224" name="Shape 224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8656637" y="-79375"/>
              <a:ext cx="542925" cy="6397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5" name="Shape 225"/>
            <p:cNvSpPr txBox="1"/>
            <p:nvPr/>
          </p:nvSpPr>
          <p:spPr>
            <a:xfrm>
              <a:off x="8801100" y="52387"/>
              <a:ext cx="254000" cy="25558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Calibri"/>
                <a:buNone/>
              </a:pPr>
              <a:r>
                <a:rPr lang="en-US" sz="2000" b="1" i="0" u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4</a:t>
              </a:r>
              <a:endParaRPr/>
            </a:p>
          </p:txBody>
        </p:sp>
      </p:grpSp>
      <p:grpSp>
        <p:nvGrpSpPr>
          <p:cNvPr id="226" name="Shape 226"/>
          <p:cNvGrpSpPr/>
          <p:nvPr/>
        </p:nvGrpSpPr>
        <p:grpSpPr>
          <a:xfrm>
            <a:off x="-55562" y="-60325"/>
            <a:ext cx="9255125" cy="596900"/>
            <a:chOff x="-55562" y="-60325"/>
            <a:chExt cx="9255125" cy="596900"/>
          </a:xfrm>
        </p:grpSpPr>
        <p:pic>
          <p:nvPicPr>
            <p:cNvPr id="227" name="Shape 227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-55562" y="-60325"/>
              <a:ext cx="9255125" cy="5969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8" name="Shape 228"/>
            <p:cNvSpPr txBox="1"/>
            <p:nvPr/>
          </p:nvSpPr>
          <p:spPr>
            <a:xfrm>
              <a:off x="0" y="0"/>
              <a:ext cx="9144000" cy="36988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rPr lang="en-US" sz="1800" b="1" i="0" u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Классификация коробок передач</a:t>
              </a:r>
              <a:endParaRPr/>
            </a:p>
          </p:txBody>
        </p:sp>
      </p:grpSp>
      <p:grpSp>
        <p:nvGrpSpPr>
          <p:cNvPr id="229" name="Shape 229"/>
          <p:cNvGrpSpPr/>
          <p:nvPr/>
        </p:nvGrpSpPr>
        <p:grpSpPr>
          <a:xfrm>
            <a:off x="8656637" y="-73025"/>
            <a:ext cx="542925" cy="646112"/>
            <a:chOff x="8656637" y="-73025"/>
            <a:chExt cx="542925" cy="646112"/>
          </a:xfrm>
        </p:grpSpPr>
        <p:pic>
          <p:nvPicPr>
            <p:cNvPr id="230" name="Shape 230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8656637" y="-73025"/>
              <a:ext cx="542925" cy="6461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1" name="Shape 231"/>
            <p:cNvSpPr txBox="1"/>
            <p:nvPr/>
          </p:nvSpPr>
          <p:spPr>
            <a:xfrm>
              <a:off x="8801100" y="60325"/>
              <a:ext cx="254000" cy="254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Calibri"/>
                <a:buNone/>
              </a:pPr>
              <a:r>
                <a:rPr lang="en-US" sz="2000" b="1" i="0" u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7</a:t>
              </a:r>
              <a:endParaRPr/>
            </a:p>
          </p:txBody>
        </p:sp>
      </p:grpSp>
      <p:grpSp>
        <p:nvGrpSpPr>
          <p:cNvPr id="232" name="Shape 232"/>
          <p:cNvGrpSpPr/>
          <p:nvPr/>
        </p:nvGrpSpPr>
        <p:grpSpPr>
          <a:xfrm>
            <a:off x="-12700" y="6242050"/>
            <a:ext cx="9147175" cy="630237"/>
            <a:chOff x="0" y="0"/>
            <a:chExt cx="2147483647" cy="2147483647"/>
          </a:xfrm>
        </p:grpSpPr>
        <p:sp>
          <p:nvSpPr>
            <p:cNvPr id="233" name="Shape 233"/>
            <p:cNvSpPr/>
            <p:nvPr/>
          </p:nvSpPr>
          <p:spPr>
            <a:xfrm>
              <a:off x="745395" y="0"/>
              <a:ext cx="301139683" cy="1979794647"/>
            </a:xfrm>
            <a:custGeom>
              <a:avLst/>
              <a:gdLst/>
              <a:ahLst/>
              <a:cxnLst/>
              <a:rect l="0" t="0" r="0" b="0"/>
              <a:pathLst>
                <a:path w="179" h="81" extrusionOk="0">
                  <a:moveTo>
                    <a:pt x="0" y="81"/>
                  </a:moveTo>
                  <a:lnTo>
                    <a:pt x="0" y="67"/>
                  </a:lnTo>
                  <a:cubicBezTo>
                    <a:pt x="1" y="67"/>
                    <a:pt x="4" y="68"/>
                    <a:pt x="5" y="68"/>
                  </a:cubicBezTo>
                  <a:cubicBezTo>
                    <a:pt x="5" y="68"/>
                    <a:pt x="5" y="68"/>
                    <a:pt x="5" y="68"/>
                  </a:cubicBezTo>
                  <a:cubicBezTo>
                    <a:pt x="7" y="68"/>
                    <a:pt x="8" y="68"/>
                    <a:pt x="8" y="66"/>
                  </a:cubicBezTo>
                  <a:cubicBezTo>
                    <a:pt x="10" y="67"/>
                    <a:pt x="10" y="67"/>
                    <a:pt x="13" y="67"/>
                  </a:cubicBezTo>
                  <a:cubicBezTo>
                    <a:pt x="14" y="68"/>
                    <a:pt x="14" y="69"/>
                    <a:pt x="14" y="69"/>
                  </a:cubicBezTo>
                  <a:cubicBezTo>
                    <a:pt x="15" y="69"/>
                    <a:pt x="16" y="69"/>
                    <a:pt x="17" y="69"/>
                  </a:cubicBezTo>
                  <a:cubicBezTo>
                    <a:pt x="17" y="67"/>
                    <a:pt x="17" y="66"/>
                    <a:pt x="20" y="67"/>
                  </a:cubicBezTo>
                  <a:cubicBezTo>
                    <a:pt x="20" y="68"/>
                    <a:pt x="20" y="68"/>
                    <a:pt x="20" y="69"/>
                  </a:cubicBezTo>
                  <a:cubicBezTo>
                    <a:pt x="20" y="69"/>
                    <a:pt x="21" y="69"/>
                    <a:pt x="22" y="69"/>
                  </a:cubicBezTo>
                  <a:cubicBezTo>
                    <a:pt x="22" y="68"/>
                    <a:pt x="21" y="67"/>
                    <a:pt x="21" y="66"/>
                  </a:cubicBezTo>
                  <a:cubicBezTo>
                    <a:pt x="22" y="66"/>
                    <a:pt x="22" y="66"/>
                    <a:pt x="22" y="66"/>
                  </a:cubicBezTo>
                  <a:cubicBezTo>
                    <a:pt x="22" y="65"/>
                    <a:pt x="22" y="65"/>
                    <a:pt x="23" y="65"/>
                  </a:cubicBezTo>
                  <a:cubicBezTo>
                    <a:pt x="23" y="65"/>
                    <a:pt x="23" y="66"/>
                    <a:pt x="23" y="66"/>
                  </a:cubicBezTo>
                  <a:cubicBezTo>
                    <a:pt x="25" y="67"/>
                    <a:pt x="27" y="67"/>
                    <a:pt x="29" y="67"/>
                  </a:cubicBezTo>
                  <a:cubicBezTo>
                    <a:pt x="29" y="67"/>
                    <a:pt x="29" y="66"/>
                    <a:pt x="29" y="66"/>
                  </a:cubicBezTo>
                  <a:cubicBezTo>
                    <a:pt x="34" y="66"/>
                    <a:pt x="35" y="69"/>
                    <a:pt x="36" y="64"/>
                  </a:cubicBezTo>
                  <a:cubicBezTo>
                    <a:pt x="39" y="62"/>
                    <a:pt x="38" y="55"/>
                    <a:pt x="38" y="55"/>
                  </a:cubicBezTo>
                  <a:cubicBezTo>
                    <a:pt x="38" y="55"/>
                    <a:pt x="39" y="55"/>
                    <a:pt x="39" y="55"/>
                  </a:cubicBezTo>
                  <a:cubicBezTo>
                    <a:pt x="39" y="53"/>
                    <a:pt x="39" y="51"/>
                    <a:pt x="38" y="48"/>
                  </a:cubicBezTo>
                  <a:lnTo>
                    <a:pt x="40" y="48"/>
                  </a:lnTo>
                  <a:cubicBezTo>
                    <a:pt x="40" y="48"/>
                    <a:pt x="40" y="45"/>
                    <a:pt x="41" y="43"/>
                  </a:cubicBezTo>
                  <a:lnTo>
                    <a:pt x="41" y="36"/>
                  </a:lnTo>
                  <a:lnTo>
                    <a:pt x="40" y="36"/>
                  </a:lnTo>
                  <a:lnTo>
                    <a:pt x="43" y="35"/>
                  </a:lnTo>
                  <a:lnTo>
                    <a:pt x="44" y="4"/>
                  </a:lnTo>
                  <a:lnTo>
                    <a:pt x="46" y="35"/>
                  </a:lnTo>
                  <a:lnTo>
                    <a:pt x="48" y="36"/>
                  </a:lnTo>
                  <a:lnTo>
                    <a:pt x="47" y="36"/>
                  </a:lnTo>
                  <a:lnTo>
                    <a:pt x="47" y="43"/>
                  </a:lnTo>
                  <a:cubicBezTo>
                    <a:pt x="48" y="45"/>
                    <a:pt x="49" y="46"/>
                    <a:pt x="49" y="48"/>
                  </a:cubicBezTo>
                  <a:lnTo>
                    <a:pt x="50" y="48"/>
                  </a:lnTo>
                  <a:cubicBezTo>
                    <a:pt x="49" y="51"/>
                    <a:pt x="49" y="52"/>
                    <a:pt x="50" y="55"/>
                  </a:cubicBezTo>
                  <a:cubicBezTo>
                    <a:pt x="50" y="55"/>
                    <a:pt x="51" y="55"/>
                    <a:pt x="51" y="55"/>
                  </a:cubicBezTo>
                  <a:cubicBezTo>
                    <a:pt x="50" y="59"/>
                    <a:pt x="51" y="61"/>
                    <a:pt x="52" y="64"/>
                  </a:cubicBezTo>
                  <a:cubicBezTo>
                    <a:pt x="53" y="64"/>
                    <a:pt x="54" y="65"/>
                    <a:pt x="54" y="65"/>
                  </a:cubicBezTo>
                  <a:cubicBezTo>
                    <a:pt x="55" y="62"/>
                    <a:pt x="57" y="64"/>
                    <a:pt x="58" y="63"/>
                  </a:cubicBezTo>
                  <a:cubicBezTo>
                    <a:pt x="59" y="59"/>
                    <a:pt x="59" y="57"/>
                    <a:pt x="61" y="55"/>
                  </a:cubicBezTo>
                  <a:cubicBezTo>
                    <a:pt x="61" y="53"/>
                    <a:pt x="61" y="52"/>
                    <a:pt x="62" y="50"/>
                  </a:cubicBezTo>
                  <a:cubicBezTo>
                    <a:pt x="64" y="52"/>
                    <a:pt x="62" y="56"/>
                    <a:pt x="66" y="57"/>
                  </a:cubicBezTo>
                  <a:cubicBezTo>
                    <a:pt x="66" y="57"/>
                    <a:pt x="66" y="57"/>
                    <a:pt x="66" y="58"/>
                  </a:cubicBezTo>
                  <a:cubicBezTo>
                    <a:pt x="67" y="56"/>
                    <a:pt x="67" y="54"/>
                    <a:pt x="68" y="53"/>
                  </a:cubicBezTo>
                  <a:cubicBezTo>
                    <a:pt x="69" y="54"/>
                    <a:pt x="68" y="56"/>
                    <a:pt x="70" y="58"/>
                  </a:cubicBezTo>
                  <a:cubicBezTo>
                    <a:pt x="70" y="60"/>
                    <a:pt x="70" y="60"/>
                    <a:pt x="70" y="61"/>
                  </a:cubicBezTo>
                  <a:cubicBezTo>
                    <a:pt x="70" y="61"/>
                    <a:pt x="71" y="61"/>
                    <a:pt x="71" y="61"/>
                  </a:cubicBezTo>
                  <a:cubicBezTo>
                    <a:pt x="71" y="62"/>
                    <a:pt x="71" y="62"/>
                    <a:pt x="72" y="63"/>
                  </a:cubicBezTo>
                  <a:cubicBezTo>
                    <a:pt x="73" y="63"/>
                    <a:pt x="74" y="63"/>
                    <a:pt x="76" y="64"/>
                  </a:cubicBezTo>
                  <a:cubicBezTo>
                    <a:pt x="76" y="64"/>
                    <a:pt x="76" y="64"/>
                    <a:pt x="76" y="64"/>
                  </a:cubicBezTo>
                  <a:cubicBezTo>
                    <a:pt x="77" y="65"/>
                    <a:pt x="78" y="65"/>
                    <a:pt x="79" y="65"/>
                  </a:cubicBezTo>
                  <a:cubicBezTo>
                    <a:pt x="78" y="64"/>
                    <a:pt x="78" y="63"/>
                    <a:pt x="78" y="62"/>
                  </a:cubicBezTo>
                  <a:cubicBezTo>
                    <a:pt x="79" y="62"/>
                    <a:pt x="79" y="61"/>
                    <a:pt x="79" y="61"/>
                  </a:cubicBezTo>
                  <a:cubicBezTo>
                    <a:pt x="79" y="63"/>
                    <a:pt x="80" y="64"/>
                    <a:pt x="80" y="65"/>
                  </a:cubicBezTo>
                  <a:cubicBezTo>
                    <a:pt x="80" y="65"/>
                    <a:pt x="81" y="66"/>
                    <a:pt x="82" y="66"/>
                  </a:cubicBezTo>
                  <a:cubicBezTo>
                    <a:pt x="82" y="66"/>
                    <a:pt x="82" y="65"/>
                    <a:pt x="82" y="65"/>
                  </a:cubicBezTo>
                  <a:cubicBezTo>
                    <a:pt x="85" y="66"/>
                    <a:pt x="92" y="65"/>
                    <a:pt x="94" y="67"/>
                  </a:cubicBezTo>
                  <a:cubicBezTo>
                    <a:pt x="96" y="64"/>
                    <a:pt x="95" y="60"/>
                    <a:pt x="95" y="56"/>
                  </a:cubicBezTo>
                  <a:cubicBezTo>
                    <a:pt x="96" y="56"/>
                    <a:pt x="96" y="56"/>
                    <a:pt x="96" y="56"/>
                  </a:cubicBezTo>
                  <a:cubicBezTo>
                    <a:pt x="96" y="57"/>
                    <a:pt x="96" y="58"/>
                    <a:pt x="96" y="59"/>
                  </a:cubicBezTo>
                  <a:cubicBezTo>
                    <a:pt x="97" y="59"/>
                    <a:pt x="97" y="59"/>
                    <a:pt x="97" y="58"/>
                  </a:cubicBezTo>
                  <a:cubicBezTo>
                    <a:pt x="97" y="59"/>
                    <a:pt x="98" y="60"/>
                    <a:pt x="98" y="61"/>
                  </a:cubicBezTo>
                  <a:cubicBezTo>
                    <a:pt x="99" y="62"/>
                    <a:pt x="99" y="62"/>
                    <a:pt x="100" y="61"/>
                  </a:cubicBezTo>
                  <a:cubicBezTo>
                    <a:pt x="100" y="62"/>
                    <a:pt x="100" y="63"/>
                    <a:pt x="100" y="63"/>
                  </a:cubicBezTo>
                  <a:cubicBezTo>
                    <a:pt x="101" y="63"/>
                    <a:pt x="102" y="64"/>
                    <a:pt x="103" y="64"/>
                  </a:cubicBezTo>
                  <a:cubicBezTo>
                    <a:pt x="103" y="62"/>
                    <a:pt x="103" y="60"/>
                    <a:pt x="103" y="59"/>
                  </a:cubicBezTo>
                  <a:cubicBezTo>
                    <a:pt x="103" y="59"/>
                    <a:pt x="104" y="59"/>
                    <a:pt x="104" y="59"/>
                  </a:cubicBezTo>
                  <a:cubicBezTo>
                    <a:pt x="104" y="58"/>
                    <a:pt x="104" y="57"/>
                    <a:pt x="104" y="56"/>
                  </a:cubicBezTo>
                  <a:cubicBezTo>
                    <a:pt x="105" y="56"/>
                    <a:pt x="105" y="56"/>
                    <a:pt x="105" y="56"/>
                  </a:cubicBezTo>
                  <a:cubicBezTo>
                    <a:pt x="105" y="57"/>
                    <a:pt x="106" y="58"/>
                    <a:pt x="106" y="59"/>
                  </a:cubicBezTo>
                  <a:cubicBezTo>
                    <a:pt x="106" y="59"/>
                    <a:pt x="106" y="59"/>
                    <a:pt x="107" y="59"/>
                  </a:cubicBezTo>
                  <a:cubicBezTo>
                    <a:pt x="107" y="60"/>
                    <a:pt x="107" y="60"/>
                    <a:pt x="107" y="61"/>
                  </a:cubicBezTo>
                  <a:cubicBezTo>
                    <a:pt x="108" y="60"/>
                    <a:pt x="109" y="60"/>
                    <a:pt x="110" y="60"/>
                  </a:cubicBezTo>
                  <a:cubicBezTo>
                    <a:pt x="110" y="60"/>
                    <a:pt x="111" y="60"/>
                    <a:pt x="111" y="60"/>
                  </a:cubicBezTo>
                  <a:cubicBezTo>
                    <a:pt x="111" y="60"/>
                    <a:pt x="111" y="60"/>
                    <a:pt x="112" y="60"/>
                  </a:cubicBezTo>
                  <a:cubicBezTo>
                    <a:pt x="112" y="59"/>
                    <a:pt x="112" y="59"/>
                    <a:pt x="112" y="58"/>
                  </a:cubicBezTo>
                  <a:cubicBezTo>
                    <a:pt x="114" y="58"/>
                    <a:pt x="114" y="58"/>
                    <a:pt x="115" y="59"/>
                  </a:cubicBezTo>
                  <a:cubicBezTo>
                    <a:pt x="121" y="48"/>
                    <a:pt x="126" y="37"/>
                    <a:pt x="132" y="26"/>
                  </a:cubicBezTo>
                  <a:cubicBezTo>
                    <a:pt x="131" y="26"/>
                    <a:pt x="130" y="25"/>
                    <a:pt x="129" y="24"/>
                  </a:cubicBezTo>
                  <a:cubicBezTo>
                    <a:pt x="132" y="25"/>
                    <a:pt x="132" y="25"/>
                    <a:pt x="134" y="27"/>
                  </a:cubicBezTo>
                  <a:cubicBezTo>
                    <a:pt x="139" y="27"/>
                    <a:pt x="144" y="28"/>
                    <a:pt x="148" y="28"/>
                  </a:cubicBezTo>
                  <a:cubicBezTo>
                    <a:pt x="146" y="26"/>
                    <a:pt x="143" y="25"/>
                    <a:pt x="140" y="23"/>
                  </a:cubicBezTo>
                  <a:cubicBezTo>
                    <a:pt x="140" y="23"/>
                    <a:pt x="140" y="23"/>
                    <a:pt x="140" y="23"/>
                  </a:cubicBezTo>
                  <a:cubicBezTo>
                    <a:pt x="140" y="23"/>
                    <a:pt x="139" y="23"/>
                    <a:pt x="138" y="23"/>
                  </a:cubicBezTo>
                  <a:cubicBezTo>
                    <a:pt x="138" y="22"/>
                    <a:pt x="138" y="22"/>
                    <a:pt x="139" y="22"/>
                  </a:cubicBezTo>
                  <a:cubicBezTo>
                    <a:pt x="138" y="22"/>
                    <a:pt x="138" y="22"/>
                    <a:pt x="138" y="21"/>
                  </a:cubicBezTo>
                  <a:cubicBezTo>
                    <a:pt x="138" y="21"/>
                    <a:pt x="138" y="21"/>
                    <a:pt x="138" y="21"/>
                  </a:cubicBezTo>
                  <a:cubicBezTo>
                    <a:pt x="142" y="23"/>
                    <a:pt x="145" y="25"/>
                    <a:pt x="149" y="27"/>
                  </a:cubicBezTo>
                  <a:cubicBezTo>
                    <a:pt x="151" y="27"/>
                    <a:pt x="151" y="28"/>
                    <a:pt x="153" y="28"/>
                  </a:cubicBezTo>
                  <a:cubicBezTo>
                    <a:pt x="153" y="28"/>
                    <a:pt x="153" y="29"/>
                    <a:pt x="153" y="29"/>
                  </a:cubicBezTo>
                  <a:cubicBezTo>
                    <a:pt x="153" y="29"/>
                    <a:pt x="153" y="29"/>
                    <a:pt x="154" y="29"/>
                  </a:cubicBezTo>
                  <a:cubicBezTo>
                    <a:pt x="148" y="40"/>
                    <a:pt x="143" y="51"/>
                    <a:pt x="140" y="62"/>
                  </a:cubicBezTo>
                  <a:cubicBezTo>
                    <a:pt x="147" y="61"/>
                    <a:pt x="154" y="62"/>
                    <a:pt x="161" y="63"/>
                  </a:cubicBezTo>
                  <a:cubicBezTo>
                    <a:pt x="161" y="63"/>
                    <a:pt x="162" y="63"/>
                    <a:pt x="162" y="64"/>
                  </a:cubicBezTo>
                  <a:cubicBezTo>
                    <a:pt x="164" y="64"/>
                    <a:pt x="165" y="63"/>
                    <a:pt x="169" y="64"/>
                  </a:cubicBezTo>
                  <a:cubicBezTo>
                    <a:pt x="169" y="63"/>
                    <a:pt x="169" y="63"/>
                    <a:pt x="169" y="63"/>
                  </a:cubicBezTo>
                  <a:cubicBezTo>
                    <a:pt x="173" y="65"/>
                    <a:pt x="175" y="66"/>
                    <a:pt x="179" y="67"/>
                  </a:cubicBezTo>
                  <a:lnTo>
                    <a:pt x="179" y="81"/>
                  </a:lnTo>
                  <a:lnTo>
                    <a:pt x="0" y="81"/>
                  </a:lnTo>
                  <a:close/>
                  <a:moveTo>
                    <a:pt x="161" y="58"/>
                  </a:moveTo>
                  <a:cubicBezTo>
                    <a:pt x="160" y="54"/>
                    <a:pt x="160" y="54"/>
                    <a:pt x="160" y="45"/>
                  </a:cubicBezTo>
                  <a:cubicBezTo>
                    <a:pt x="159" y="45"/>
                    <a:pt x="159" y="45"/>
                    <a:pt x="158" y="45"/>
                  </a:cubicBezTo>
                  <a:cubicBezTo>
                    <a:pt x="158" y="44"/>
                    <a:pt x="158" y="44"/>
                    <a:pt x="158" y="43"/>
                  </a:cubicBezTo>
                  <a:cubicBezTo>
                    <a:pt x="157" y="43"/>
                    <a:pt x="157" y="43"/>
                    <a:pt x="157" y="43"/>
                  </a:cubicBezTo>
                  <a:cubicBezTo>
                    <a:pt x="157" y="44"/>
                    <a:pt x="157" y="44"/>
                    <a:pt x="157" y="45"/>
                  </a:cubicBezTo>
                  <a:cubicBezTo>
                    <a:pt x="158" y="46"/>
                    <a:pt x="159" y="46"/>
                    <a:pt x="158" y="48"/>
                  </a:cubicBezTo>
                  <a:cubicBezTo>
                    <a:pt x="157" y="48"/>
                    <a:pt x="156" y="48"/>
                    <a:pt x="155" y="48"/>
                  </a:cubicBezTo>
                  <a:cubicBezTo>
                    <a:pt x="155" y="46"/>
                    <a:pt x="156" y="45"/>
                    <a:pt x="156" y="42"/>
                  </a:cubicBezTo>
                  <a:cubicBezTo>
                    <a:pt x="158" y="43"/>
                    <a:pt x="158" y="44"/>
                    <a:pt x="160" y="45"/>
                  </a:cubicBezTo>
                  <a:cubicBezTo>
                    <a:pt x="160" y="42"/>
                    <a:pt x="157" y="38"/>
                    <a:pt x="161" y="38"/>
                  </a:cubicBezTo>
                  <a:cubicBezTo>
                    <a:pt x="162" y="38"/>
                    <a:pt x="162" y="39"/>
                    <a:pt x="162" y="39"/>
                  </a:cubicBezTo>
                  <a:cubicBezTo>
                    <a:pt x="161" y="42"/>
                    <a:pt x="161" y="42"/>
                    <a:pt x="161" y="44"/>
                  </a:cubicBezTo>
                  <a:cubicBezTo>
                    <a:pt x="163" y="44"/>
                    <a:pt x="163" y="43"/>
                    <a:pt x="165" y="42"/>
                  </a:cubicBezTo>
                  <a:cubicBezTo>
                    <a:pt x="165" y="44"/>
                    <a:pt x="167" y="46"/>
                    <a:pt x="167" y="48"/>
                  </a:cubicBezTo>
                  <a:cubicBezTo>
                    <a:pt x="165" y="48"/>
                    <a:pt x="164" y="48"/>
                    <a:pt x="163" y="48"/>
                  </a:cubicBezTo>
                  <a:cubicBezTo>
                    <a:pt x="163" y="47"/>
                    <a:pt x="163" y="46"/>
                    <a:pt x="164" y="45"/>
                  </a:cubicBezTo>
                  <a:cubicBezTo>
                    <a:pt x="164" y="45"/>
                    <a:pt x="164" y="45"/>
                    <a:pt x="164" y="45"/>
                  </a:cubicBezTo>
                  <a:cubicBezTo>
                    <a:pt x="164" y="44"/>
                    <a:pt x="164" y="43"/>
                    <a:pt x="164" y="43"/>
                  </a:cubicBezTo>
                  <a:cubicBezTo>
                    <a:pt x="163" y="44"/>
                    <a:pt x="163" y="45"/>
                    <a:pt x="161" y="46"/>
                  </a:cubicBezTo>
                  <a:cubicBezTo>
                    <a:pt x="161" y="50"/>
                    <a:pt x="161" y="54"/>
                    <a:pt x="161" y="58"/>
                  </a:cubicBezTo>
                  <a:close/>
                  <a:moveTo>
                    <a:pt x="68" y="52"/>
                  </a:moveTo>
                  <a:cubicBezTo>
                    <a:pt x="68" y="52"/>
                    <a:pt x="68" y="52"/>
                    <a:pt x="68" y="51"/>
                  </a:cubicBezTo>
                  <a:cubicBezTo>
                    <a:pt x="68" y="51"/>
                    <a:pt x="68" y="51"/>
                    <a:pt x="68" y="51"/>
                  </a:cubicBezTo>
                  <a:cubicBezTo>
                    <a:pt x="68" y="52"/>
                    <a:pt x="68" y="52"/>
                    <a:pt x="68" y="52"/>
                  </a:cubicBezTo>
                  <a:cubicBezTo>
                    <a:pt x="68" y="52"/>
                    <a:pt x="68" y="52"/>
                    <a:pt x="68" y="52"/>
                  </a:cubicBezTo>
                  <a:close/>
                  <a:moveTo>
                    <a:pt x="128" y="24"/>
                  </a:moveTo>
                  <a:cubicBezTo>
                    <a:pt x="127" y="23"/>
                    <a:pt x="125" y="22"/>
                    <a:pt x="123" y="22"/>
                  </a:cubicBezTo>
                  <a:cubicBezTo>
                    <a:pt x="123" y="22"/>
                    <a:pt x="123" y="21"/>
                    <a:pt x="123" y="21"/>
                  </a:cubicBezTo>
                  <a:cubicBezTo>
                    <a:pt x="123" y="20"/>
                    <a:pt x="122" y="20"/>
                    <a:pt x="122" y="20"/>
                  </a:cubicBezTo>
                  <a:cubicBezTo>
                    <a:pt x="122" y="20"/>
                    <a:pt x="122" y="20"/>
                    <a:pt x="122" y="19"/>
                  </a:cubicBezTo>
                  <a:cubicBezTo>
                    <a:pt x="125" y="21"/>
                    <a:pt x="126" y="22"/>
                    <a:pt x="130" y="22"/>
                  </a:cubicBezTo>
                  <a:cubicBezTo>
                    <a:pt x="130" y="22"/>
                    <a:pt x="130" y="23"/>
                    <a:pt x="130" y="23"/>
                  </a:cubicBezTo>
                  <a:cubicBezTo>
                    <a:pt x="129" y="23"/>
                    <a:pt x="129" y="23"/>
                    <a:pt x="129" y="23"/>
                  </a:cubicBezTo>
                  <a:cubicBezTo>
                    <a:pt x="129" y="23"/>
                    <a:pt x="129" y="24"/>
                    <a:pt x="129" y="24"/>
                  </a:cubicBezTo>
                  <a:cubicBezTo>
                    <a:pt x="129" y="24"/>
                    <a:pt x="128" y="24"/>
                    <a:pt x="128" y="24"/>
                  </a:cubicBezTo>
                  <a:close/>
                  <a:moveTo>
                    <a:pt x="44" y="4"/>
                  </a:moveTo>
                  <a:cubicBezTo>
                    <a:pt x="44" y="3"/>
                    <a:pt x="44" y="3"/>
                    <a:pt x="44" y="3"/>
                  </a:cubicBezTo>
                  <a:cubicBezTo>
                    <a:pt x="44" y="3"/>
                    <a:pt x="44" y="2"/>
                    <a:pt x="44" y="2"/>
                  </a:cubicBezTo>
                  <a:cubicBezTo>
                    <a:pt x="44" y="3"/>
                    <a:pt x="44" y="3"/>
                    <a:pt x="44" y="4"/>
                  </a:cubicBezTo>
                  <a:cubicBezTo>
                    <a:pt x="44" y="4"/>
                    <a:pt x="44" y="4"/>
                    <a:pt x="44" y="4"/>
                  </a:cubicBezTo>
                  <a:close/>
                  <a:moveTo>
                    <a:pt x="44" y="2"/>
                  </a:moveTo>
                  <a:cubicBezTo>
                    <a:pt x="44" y="1"/>
                    <a:pt x="44" y="0"/>
                    <a:pt x="44" y="0"/>
                  </a:cubicBezTo>
                  <a:cubicBezTo>
                    <a:pt x="44" y="0"/>
                    <a:pt x="44" y="0"/>
                    <a:pt x="45" y="0"/>
                  </a:cubicBezTo>
                  <a:cubicBezTo>
                    <a:pt x="44" y="1"/>
                    <a:pt x="44" y="1"/>
                    <a:pt x="44" y="2"/>
                  </a:cubicBezTo>
                  <a:close/>
                </a:path>
              </a:pathLst>
            </a:custGeom>
            <a:solidFill>
              <a:srgbClr val="17375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4" name="Shape 234"/>
            <p:cNvSpPr txBox="1"/>
            <p:nvPr/>
          </p:nvSpPr>
          <p:spPr>
            <a:xfrm>
              <a:off x="0" y="1682284596"/>
              <a:ext cx="2147483647" cy="465199050"/>
            </a:xfrm>
            <a:prstGeom prst="rect">
              <a:avLst/>
            </a:prstGeom>
            <a:solidFill>
              <a:srgbClr val="17375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235" name="Shape 235"/>
            <p:cNvCxnSpPr/>
            <p:nvPr/>
          </p:nvCxnSpPr>
          <p:spPr>
            <a:xfrm>
              <a:off x="277327892" y="1617354145"/>
              <a:ext cx="1867919697" cy="0"/>
            </a:xfrm>
            <a:prstGeom prst="straightConnector1">
              <a:avLst/>
            </a:prstGeom>
            <a:noFill/>
            <a:ln w="9525" cap="flat" cmpd="sng">
              <a:solidFill>
                <a:srgbClr val="0066FF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</p:grpSp>
      <p:sp>
        <p:nvSpPr>
          <p:cNvPr id="236" name="Shape 236"/>
          <p:cNvSpPr txBox="1"/>
          <p:nvPr/>
        </p:nvSpPr>
        <p:spPr>
          <a:xfrm>
            <a:off x="179387" y="841375"/>
            <a:ext cx="8929687" cy="5386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2400"/>
              <a:buFont typeface="Arial"/>
              <a:buNone/>
            </a:pPr>
            <a:r>
              <a:rPr lang="en-US" sz="2400" b="1" i="1" u="sng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Бесступенчатые КПП:</a:t>
            </a:r>
            <a:endParaRPr sz="2000" b="1" i="1" u="sng">
              <a:solidFill>
                <a:srgbClr val="00B05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-1270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-"/>
            </a:pPr>
            <a:r>
              <a:rPr lang="en-US" sz="2000" b="0" i="1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Электрическая передача </a:t>
            </a:r>
            <a:r>
              <a:rPr lang="en-US" sz="20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двигатель вращает генератор, электромоторы — колёса (автомобили Белаз, трактор ДЭТ-250, ЗИС-154).</a:t>
            </a:r>
            <a:endParaRPr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-1270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-"/>
            </a:pPr>
            <a:r>
              <a:rPr lang="en-US" sz="2000" b="0" i="1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Гидрообъёмная передача</a:t>
            </a:r>
            <a:r>
              <a:rPr lang="en-US" sz="2000" b="0" i="1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— двигатель вращает регулируемый гидронасос, поток масла по трубкам подаётся в гидромоторы, вращающие колёса (зерноуборочные комбайны Дон-1500).</a:t>
            </a:r>
            <a:endParaRPr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-1270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-"/>
            </a:pPr>
            <a:r>
              <a:rPr lang="en-US" sz="2000" b="0" i="1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Вариатор</a:t>
            </a:r>
            <a:r>
              <a:rPr lang="en-US" sz="2000" b="0" i="1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-  </a:t>
            </a:r>
            <a:r>
              <a:rPr lang="en-US" sz="20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механическая передача, основанная на передаче вращения (момента) трением через промежуточное тело (ремень, ролик, шарик), которое можно переводить в любую точку переменного радиуса ведущего и/или ведомого колёс, получая изменение передаточного отношения. Наибольшее распространение получил «клиноременной вариатор» (применяется в зерноуборочных комбайнах «Нива», некоторых моделях современных легковых автомобилей, </a:t>
            </a:r>
            <a:r>
              <a:rPr lang="en-US" sz="2000" b="0" i="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7"/>
              </a:rPr>
              <a:t>скутерах</a:t>
            </a:r>
            <a:r>
              <a:rPr lang="en-US" sz="20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).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1" name="Shape 241"/>
          <p:cNvGrpSpPr/>
          <p:nvPr/>
        </p:nvGrpSpPr>
        <p:grpSpPr>
          <a:xfrm>
            <a:off x="-55562" y="-73025"/>
            <a:ext cx="9255125" cy="603250"/>
            <a:chOff x="-55562" y="-73025"/>
            <a:chExt cx="9255125" cy="603250"/>
          </a:xfrm>
        </p:grpSpPr>
        <p:pic>
          <p:nvPicPr>
            <p:cNvPr id="242" name="Shape 242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-55562" y="-73025"/>
              <a:ext cx="9255125" cy="6032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3" name="Shape 243"/>
            <p:cNvSpPr txBox="1"/>
            <p:nvPr/>
          </p:nvSpPr>
          <p:spPr>
            <a:xfrm>
              <a:off x="0" y="-7937"/>
              <a:ext cx="9144000" cy="36988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rPr lang="en-US" sz="1800" b="1" i="0" u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Назначение и устройство КШМ ДВС</a:t>
              </a:r>
              <a:endParaRPr/>
            </a:p>
          </p:txBody>
        </p:sp>
      </p:grpSp>
      <p:grpSp>
        <p:nvGrpSpPr>
          <p:cNvPr id="244" name="Shape 244"/>
          <p:cNvGrpSpPr/>
          <p:nvPr/>
        </p:nvGrpSpPr>
        <p:grpSpPr>
          <a:xfrm>
            <a:off x="8656637" y="-79375"/>
            <a:ext cx="542925" cy="639762"/>
            <a:chOff x="8656637" y="-79375"/>
            <a:chExt cx="542925" cy="639762"/>
          </a:xfrm>
        </p:grpSpPr>
        <p:pic>
          <p:nvPicPr>
            <p:cNvPr id="245" name="Shape 245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8656637" y="-79375"/>
              <a:ext cx="542925" cy="6397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6" name="Shape 246"/>
            <p:cNvSpPr txBox="1"/>
            <p:nvPr/>
          </p:nvSpPr>
          <p:spPr>
            <a:xfrm>
              <a:off x="8801100" y="52387"/>
              <a:ext cx="254000" cy="25558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Calibri"/>
                <a:buNone/>
              </a:pPr>
              <a:r>
                <a:rPr lang="en-US" sz="2000" b="1" i="0" u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4</a:t>
              </a:r>
              <a:endParaRPr/>
            </a:p>
          </p:txBody>
        </p:sp>
      </p:grpSp>
      <p:grpSp>
        <p:nvGrpSpPr>
          <p:cNvPr id="247" name="Shape 247"/>
          <p:cNvGrpSpPr/>
          <p:nvPr/>
        </p:nvGrpSpPr>
        <p:grpSpPr>
          <a:xfrm>
            <a:off x="-55562" y="-60325"/>
            <a:ext cx="9255125" cy="596900"/>
            <a:chOff x="-55562" y="-60325"/>
            <a:chExt cx="9255125" cy="596900"/>
          </a:xfrm>
        </p:grpSpPr>
        <p:pic>
          <p:nvPicPr>
            <p:cNvPr id="248" name="Shape 248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-55562" y="-60325"/>
              <a:ext cx="9255125" cy="5969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9" name="Shape 249"/>
            <p:cNvSpPr txBox="1"/>
            <p:nvPr/>
          </p:nvSpPr>
          <p:spPr>
            <a:xfrm>
              <a:off x="0" y="0"/>
              <a:ext cx="9144000" cy="36988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rPr lang="en-US" sz="1800" b="1" i="0" u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Классификация коробок передач</a:t>
              </a:r>
              <a:endParaRPr/>
            </a:p>
          </p:txBody>
        </p:sp>
      </p:grpSp>
      <p:grpSp>
        <p:nvGrpSpPr>
          <p:cNvPr id="250" name="Shape 250"/>
          <p:cNvGrpSpPr/>
          <p:nvPr/>
        </p:nvGrpSpPr>
        <p:grpSpPr>
          <a:xfrm>
            <a:off x="8656637" y="-73025"/>
            <a:ext cx="542925" cy="646112"/>
            <a:chOff x="8656637" y="-73025"/>
            <a:chExt cx="542925" cy="646112"/>
          </a:xfrm>
        </p:grpSpPr>
        <p:pic>
          <p:nvPicPr>
            <p:cNvPr id="251" name="Shape 251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8656637" y="-73025"/>
              <a:ext cx="542925" cy="6461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2" name="Shape 252"/>
            <p:cNvSpPr txBox="1"/>
            <p:nvPr/>
          </p:nvSpPr>
          <p:spPr>
            <a:xfrm>
              <a:off x="8801100" y="60325"/>
              <a:ext cx="254000" cy="254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Calibri"/>
                <a:buNone/>
              </a:pPr>
              <a:r>
                <a:rPr lang="en-US" sz="2000" b="1" i="0" u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8</a:t>
              </a:r>
              <a:endParaRPr/>
            </a:p>
          </p:txBody>
        </p:sp>
      </p:grpSp>
      <p:grpSp>
        <p:nvGrpSpPr>
          <p:cNvPr id="253" name="Shape 253"/>
          <p:cNvGrpSpPr/>
          <p:nvPr/>
        </p:nvGrpSpPr>
        <p:grpSpPr>
          <a:xfrm>
            <a:off x="-12700" y="6242050"/>
            <a:ext cx="9147175" cy="630237"/>
            <a:chOff x="0" y="0"/>
            <a:chExt cx="2147483647" cy="2147483647"/>
          </a:xfrm>
        </p:grpSpPr>
        <p:sp>
          <p:nvSpPr>
            <p:cNvPr id="254" name="Shape 254"/>
            <p:cNvSpPr/>
            <p:nvPr/>
          </p:nvSpPr>
          <p:spPr>
            <a:xfrm>
              <a:off x="745395" y="0"/>
              <a:ext cx="301139683" cy="1979794647"/>
            </a:xfrm>
            <a:custGeom>
              <a:avLst/>
              <a:gdLst/>
              <a:ahLst/>
              <a:cxnLst/>
              <a:rect l="0" t="0" r="0" b="0"/>
              <a:pathLst>
                <a:path w="179" h="81" extrusionOk="0">
                  <a:moveTo>
                    <a:pt x="0" y="81"/>
                  </a:moveTo>
                  <a:lnTo>
                    <a:pt x="0" y="67"/>
                  </a:lnTo>
                  <a:cubicBezTo>
                    <a:pt x="1" y="67"/>
                    <a:pt x="4" y="68"/>
                    <a:pt x="5" y="68"/>
                  </a:cubicBezTo>
                  <a:cubicBezTo>
                    <a:pt x="5" y="68"/>
                    <a:pt x="5" y="68"/>
                    <a:pt x="5" y="68"/>
                  </a:cubicBezTo>
                  <a:cubicBezTo>
                    <a:pt x="7" y="68"/>
                    <a:pt x="8" y="68"/>
                    <a:pt x="8" y="66"/>
                  </a:cubicBezTo>
                  <a:cubicBezTo>
                    <a:pt x="10" y="67"/>
                    <a:pt x="10" y="67"/>
                    <a:pt x="13" y="67"/>
                  </a:cubicBezTo>
                  <a:cubicBezTo>
                    <a:pt x="14" y="68"/>
                    <a:pt x="14" y="69"/>
                    <a:pt x="14" y="69"/>
                  </a:cubicBezTo>
                  <a:cubicBezTo>
                    <a:pt x="15" y="69"/>
                    <a:pt x="16" y="69"/>
                    <a:pt x="17" y="69"/>
                  </a:cubicBezTo>
                  <a:cubicBezTo>
                    <a:pt x="17" y="67"/>
                    <a:pt x="17" y="66"/>
                    <a:pt x="20" y="67"/>
                  </a:cubicBezTo>
                  <a:cubicBezTo>
                    <a:pt x="20" y="68"/>
                    <a:pt x="20" y="68"/>
                    <a:pt x="20" y="69"/>
                  </a:cubicBezTo>
                  <a:cubicBezTo>
                    <a:pt x="20" y="69"/>
                    <a:pt x="21" y="69"/>
                    <a:pt x="22" y="69"/>
                  </a:cubicBezTo>
                  <a:cubicBezTo>
                    <a:pt x="22" y="68"/>
                    <a:pt x="21" y="67"/>
                    <a:pt x="21" y="66"/>
                  </a:cubicBezTo>
                  <a:cubicBezTo>
                    <a:pt x="22" y="66"/>
                    <a:pt x="22" y="66"/>
                    <a:pt x="22" y="66"/>
                  </a:cubicBezTo>
                  <a:cubicBezTo>
                    <a:pt x="22" y="65"/>
                    <a:pt x="22" y="65"/>
                    <a:pt x="23" y="65"/>
                  </a:cubicBezTo>
                  <a:cubicBezTo>
                    <a:pt x="23" y="65"/>
                    <a:pt x="23" y="66"/>
                    <a:pt x="23" y="66"/>
                  </a:cubicBezTo>
                  <a:cubicBezTo>
                    <a:pt x="25" y="67"/>
                    <a:pt x="27" y="67"/>
                    <a:pt x="29" y="67"/>
                  </a:cubicBezTo>
                  <a:cubicBezTo>
                    <a:pt x="29" y="67"/>
                    <a:pt x="29" y="66"/>
                    <a:pt x="29" y="66"/>
                  </a:cubicBezTo>
                  <a:cubicBezTo>
                    <a:pt x="34" y="66"/>
                    <a:pt x="35" y="69"/>
                    <a:pt x="36" y="64"/>
                  </a:cubicBezTo>
                  <a:cubicBezTo>
                    <a:pt x="39" y="62"/>
                    <a:pt x="38" y="55"/>
                    <a:pt x="38" y="55"/>
                  </a:cubicBezTo>
                  <a:cubicBezTo>
                    <a:pt x="38" y="55"/>
                    <a:pt x="39" y="55"/>
                    <a:pt x="39" y="55"/>
                  </a:cubicBezTo>
                  <a:cubicBezTo>
                    <a:pt x="39" y="53"/>
                    <a:pt x="39" y="51"/>
                    <a:pt x="38" y="48"/>
                  </a:cubicBezTo>
                  <a:lnTo>
                    <a:pt x="40" y="48"/>
                  </a:lnTo>
                  <a:cubicBezTo>
                    <a:pt x="40" y="48"/>
                    <a:pt x="40" y="45"/>
                    <a:pt x="41" y="43"/>
                  </a:cubicBezTo>
                  <a:lnTo>
                    <a:pt x="41" y="36"/>
                  </a:lnTo>
                  <a:lnTo>
                    <a:pt x="40" y="36"/>
                  </a:lnTo>
                  <a:lnTo>
                    <a:pt x="43" y="35"/>
                  </a:lnTo>
                  <a:lnTo>
                    <a:pt x="44" y="4"/>
                  </a:lnTo>
                  <a:lnTo>
                    <a:pt x="46" y="35"/>
                  </a:lnTo>
                  <a:lnTo>
                    <a:pt x="48" y="36"/>
                  </a:lnTo>
                  <a:lnTo>
                    <a:pt x="47" y="36"/>
                  </a:lnTo>
                  <a:lnTo>
                    <a:pt x="47" y="43"/>
                  </a:lnTo>
                  <a:cubicBezTo>
                    <a:pt x="48" y="45"/>
                    <a:pt x="49" y="46"/>
                    <a:pt x="49" y="48"/>
                  </a:cubicBezTo>
                  <a:lnTo>
                    <a:pt x="50" y="48"/>
                  </a:lnTo>
                  <a:cubicBezTo>
                    <a:pt x="49" y="51"/>
                    <a:pt x="49" y="52"/>
                    <a:pt x="50" y="55"/>
                  </a:cubicBezTo>
                  <a:cubicBezTo>
                    <a:pt x="50" y="55"/>
                    <a:pt x="51" y="55"/>
                    <a:pt x="51" y="55"/>
                  </a:cubicBezTo>
                  <a:cubicBezTo>
                    <a:pt x="50" y="59"/>
                    <a:pt x="51" y="61"/>
                    <a:pt x="52" y="64"/>
                  </a:cubicBezTo>
                  <a:cubicBezTo>
                    <a:pt x="53" y="64"/>
                    <a:pt x="54" y="65"/>
                    <a:pt x="54" y="65"/>
                  </a:cubicBezTo>
                  <a:cubicBezTo>
                    <a:pt x="55" y="62"/>
                    <a:pt x="57" y="64"/>
                    <a:pt x="58" y="63"/>
                  </a:cubicBezTo>
                  <a:cubicBezTo>
                    <a:pt x="59" y="59"/>
                    <a:pt x="59" y="57"/>
                    <a:pt x="61" y="55"/>
                  </a:cubicBezTo>
                  <a:cubicBezTo>
                    <a:pt x="61" y="53"/>
                    <a:pt x="61" y="52"/>
                    <a:pt x="62" y="50"/>
                  </a:cubicBezTo>
                  <a:cubicBezTo>
                    <a:pt x="64" y="52"/>
                    <a:pt x="62" y="56"/>
                    <a:pt x="66" y="57"/>
                  </a:cubicBezTo>
                  <a:cubicBezTo>
                    <a:pt x="66" y="57"/>
                    <a:pt x="66" y="57"/>
                    <a:pt x="66" y="58"/>
                  </a:cubicBezTo>
                  <a:cubicBezTo>
                    <a:pt x="67" y="56"/>
                    <a:pt x="67" y="54"/>
                    <a:pt x="68" y="53"/>
                  </a:cubicBezTo>
                  <a:cubicBezTo>
                    <a:pt x="69" y="54"/>
                    <a:pt x="68" y="56"/>
                    <a:pt x="70" y="58"/>
                  </a:cubicBezTo>
                  <a:cubicBezTo>
                    <a:pt x="70" y="60"/>
                    <a:pt x="70" y="60"/>
                    <a:pt x="70" y="61"/>
                  </a:cubicBezTo>
                  <a:cubicBezTo>
                    <a:pt x="70" y="61"/>
                    <a:pt x="71" y="61"/>
                    <a:pt x="71" y="61"/>
                  </a:cubicBezTo>
                  <a:cubicBezTo>
                    <a:pt x="71" y="62"/>
                    <a:pt x="71" y="62"/>
                    <a:pt x="72" y="63"/>
                  </a:cubicBezTo>
                  <a:cubicBezTo>
                    <a:pt x="73" y="63"/>
                    <a:pt x="74" y="63"/>
                    <a:pt x="76" y="64"/>
                  </a:cubicBezTo>
                  <a:cubicBezTo>
                    <a:pt x="76" y="64"/>
                    <a:pt x="76" y="64"/>
                    <a:pt x="76" y="64"/>
                  </a:cubicBezTo>
                  <a:cubicBezTo>
                    <a:pt x="77" y="65"/>
                    <a:pt x="78" y="65"/>
                    <a:pt x="79" y="65"/>
                  </a:cubicBezTo>
                  <a:cubicBezTo>
                    <a:pt x="78" y="64"/>
                    <a:pt x="78" y="63"/>
                    <a:pt x="78" y="62"/>
                  </a:cubicBezTo>
                  <a:cubicBezTo>
                    <a:pt x="79" y="62"/>
                    <a:pt x="79" y="61"/>
                    <a:pt x="79" y="61"/>
                  </a:cubicBezTo>
                  <a:cubicBezTo>
                    <a:pt x="79" y="63"/>
                    <a:pt x="80" y="64"/>
                    <a:pt x="80" y="65"/>
                  </a:cubicBezTo>
                  <a:cubicBezTo>
                    <a:pt x="80" y="65"/>
                    <a:pt x="81" y="66"/>
                    <a:pt x="82" y="66"/>
                  </a:cubicBezTo>
                  <a:cubicBezTo>
                    <a:pt x="82" y="66"/>
                    <a:pt x="82" y="65"/>
                    <a:pt x="82" y="65"/>
                  </a:cubicBezTo>
                  <a:cubicBezTo>
                    <a:pt x="85" y="66"/>
                    <a:pt x="92" y="65"/>
                    <a:pt x="94" y="67"/>
                  </a:cubicBezTo>
                  <a:cubicBezTo>
                    <a:pt x="96" y="64"/>
                    <a:pt x="95" y="60"/>
                    <a:pt x="95" y="56"/>
                  </a:cubicBezTo>
                  <a:cubicBezTo>
                    <a:pt x="96" y="56"/>
                    <a:pt x="96" y="56"/>
                    <a:pt x="96" y="56"/>
                  </a:cubicBezTo>
                  <a:cubicBezTo>
                    <a:pt x="96" y="57"/>
                    <a:pt x="96" y="58"/>
                    <a:pt x="96" y="59"/>
                  </a:cubicBezTo>
                  <a:cubicBezTo>
                    <a:pt x="97" y="59"/>
                    <a:pt x="97" y="59"/>
                    <a:pt x="97" y="58"/>
                  </a:cubicBezTo>
                  <a:cubicBezTo>
                    <a:pt x="97" y="59"/>
                    <a:pt x="98" y="60"/>
                    <a:pt x="98" y="61"/>
                  </a:cubicBezTo>
                  <a:cubicBezTo>
                    <a:pt x="99" y="62"/>
                    <a:pt x="99" y="62"/>
                    <a:pt x="100" y="61"/>
                  </a:cubicBezTo>
                  <a:cubicBezTo>
                    <a:pt x="100" y="62"/>
                    <a:pt x="100" y="63"/>
                    <a:pt x="100" y="63"/>
                  </a:cubicBezTo>
                  <a:cubicBezTo>
                    <a:pt x="101" y="63"/>
                    <a:pt x="102" y="64"/>
                    <a:pt x="103" y="64"/>
                  </a:cubicBezTo>
                  <a:cubicBezTo>
                    <a:pt x="103" y="62"/>
                    <a:pt x="103" y="60"/>
                    <a:pt x="103" y="59"/>
                  </a:cubicBezTo>
                  <a:cubicBezTo>
                    <a:pt x="103" y="59"/>
                    <a:pt x="104" y="59"/>
                    <a:pt x="104" y="59"/>
                  </a:cubicBezTo>
                  <a:cubicBezTo>
                    <a:pt x="104" y="58"/>
                    <a:pt x="104" y="57"/>
                    <a:pt x="104" y="56"/>
                  </a:cubicBezTo>
                  <a:cubicBezTo>
                    <a:pt x="105" y="56"/>
                    <a:pt x="105" y="56"/>
                    <a:pt x="105" y="56"/>
                  </a:cubicBezTo>
                  <a:cubicBezTo>
                    <a:pt x="105" y="57"/>
                    <a:pt x="106" y="58"/>
                    <a:pt x="106" y="59"/>
                  </a:cubicBezTo>
                  <a:cubicBezTo>
                    <a:pt x="106" y="59"/>
                    <a:pt x="106" y="59"/>
                    <a:pt x="107" y="59"/>
                  </a:cubicBezTo>
                  <a:cubicBezTo>
                    <a:pt x="107" y="60"/>
                    <a:pt x="107" y="60"/>
                    <a:pt x="107" y="61"/>
                  </a:cubicBezTo>
                  <a:cubicBezTo>
                    <a:pt x="108" y="60"/>
                    <a:pt x="109" y="60"/>
                    <a:pt x="110" y="60"/>
                  </a:cubicBezTo>
                  <a:cubicBezTo>
                    <a:pt x="110" y="60"/>
                    <a:pt x="111" y="60"/>
                    <a:pt x="111" y="60"/>
                  </a:cubicBezTo>
                  <a:cubicBezTo>
                    <a:pt x="111" y="60"/>
                    <a:pt x="111" y="60"/>
                    <a:pt x="112" y="60"/>
                  </a:cubicBezTo>
                  <a:cubicBezTo>
                    <a:pt x="112" y="59"/>
                    <a:pt x="112" y="59"/>
                    <a:pt x="112" y="58"/>
                  </a:cubicBezTo>
                  <a:cubicBezTo>
                    <a:pt x="114" y="58"/>
                    <a:pt x="114" y="58"/>
                    <a:pt x="115" y="59"/>
                  </a:cubicBezTo>
                  <a:cubicBezTo>
                    <a:pt x="121" y="48"/>
                    <a:pt x="126" y="37"/>
                    <a:pt x="132" y="26"/>
                  </a:cubicBezTo>
                  <a:cubicBezTo>
                    <a:pt x="131" y="26"/>
                    <a:pt x="130" y="25"/>
                    <a:pt x="129" y="24"/>
                  </a:cubicBezTo>
                  <a:cubicBezTo>
                    <a:pt x="132" y="25"/>
                    <a:pt x="132" y="25"/>
                    <a:pt x="134" y="27"/>
                  </a:cubicBezTo>
                  <a:cubicBezTo>
                    <a:pt x="139" y="27"/>
                    <a:pt x="144" y="28"/>
                    <a:pt x="148" y="28"/>
                  </a:cubicBezTo>
                  <a:cubicBezTo>
                    <a:pt x="146" y="26"/>
                    <a:pt x="143" y="25"/>
                    <a:pt x="140" y="23"/>
                  </a:cubicBezTo>
                  <a:cubicBezTo>
                    <a:pt x="140" y="23"/>
                    <a:pt x="140" y="23"/>
                    <a:pt x="140" y="23"/>
                  </a:cubicBezTo>
                  <a:cubicBezTo>
                    <a:pt x="140" y="23"/>
                    <a:pt x="139" y="23"/>
                    <a:pt x="138" y="23"/>
                  </a:cubicBezTo>
                  <a:cubicBezTo>
                    <a:pt x="138" y="22"/>
                    <a:pt x="138" y="22"/>
                    <a:pt x="139" y="22"/>
                  </a:cubicBezTo>
                  <a:cubicBezTo>
                    <a:pt x="138" y="22"/>
                    <a:pt x="138" y="22"/>
                    <a:pt x="138" y="21"/>
                  </a:cubicBezTo>
                  <a:cubicBezTo>
                    <a:pt x="138" y="21"/>
                    <a:pt x="138" y="21"/>
                    <a:pt x="138" y="21"/>
                  </a:cubicBezTo>
                  <a:cubicBezTo>
                    <a:pt x="142" y="23"/>
                    <a:pt x="145" y="25"/>
                    <a:pt x="149" y="27"/>
                  </a:cubicBezTo>
                  <a:cubicBezTo>
                    <a:pt x="151" y="27"/>
                    <a:pt x="151" y="28"/>
                    <a:pt x="153" y="28"/>
                  </a:cubicBezTo>
                  <a:cubicBezTo>
                    <a:pt x="153" y="28"/>
                    <a:pt x="153" y="29"/>
                    <a:pt x="153" y="29"/>
                  </a:cubicBezTo>
                  <a:cubicBezTo>
                    <a:pt x="153" y="29"/>
                    <a:pt x="153" y="29"/>
                    <a:pt x="154" y="29"/>
                  </a:cubicBezTo>
                  <a:cubicBezTo>
                    <a:pt x="148" y="40"/>
                    <a:pt x="143" y="51"/>
                    <a:pt x="140" y="62"/>
                  </a:cubicBezTo>
                  <a:cubicBezTo>
                    <a:pt x="147" y="61"/>
                    <a:pt x="154" y="62"/>
                    <a:pt x="161" y="63"/>
                  </a:cubicBezTo>
                  <a:cubicBezTo>
                    <a:pt x="161" y="63"/>
                    <a:pt x="162" y="63"/>
                    <a:pt x="162" y="64"/>
                  </a:cubicBezTo>
                  <a:cubicBezTo>
                    <a:pt x="164" y="64"/>
                    <a:pt x="165" y="63"/>
                    <a:pt x="169" y="64"/>
                  </a:cubicBezTo>
                  <a:cubicBezTo>
                    <a:pt x="169" y="63"/>
                    <a:pt x="169" y="63"/>
                    <a:pt x="169" y="63"/>
                  </a:cubicBezTo>
                  <a:cubicBezTo>
                    <a:pt x="173" y="65"/>
                    <a:pt x="175" y="66"/>
                    <a:pt x="179" y="67"/>
                  </a:cubicBezTo>
                  <a:lnTo>
                    <a:pt x="179" y="81"/>
                  </a:lnTo>
                  <a:lnTo>
                    <a:pt x="0" y="81"/>
                  </a:lnTo>
                  <a:close/>
                  <a:moveTo>
                    <a:pt x="161" y="58"/>
                  </a:moveTo>
                  <a:cubicBezTo>
                    <a:pt x="160" y="54"/>
                    <a:pt x="160" y="54"/>
                    <a:pt x="160" y="45"/>
                  </a:cubicBezTo>
                  <a:cubicBezTo>
                    <a:pt x="159" y="45"/>
                    <a:pt x="159" y="45"/>
                    <a:pt x="158" y="45"/>
                  </a:cubicBezTo>
                  <a:cubicBezTo>
                    <a:pt x="158" y="44"/>
                    <a:pt x="158" y="44"/>
                    <a:pt x="158" y="43"/>
                  </a:cubicBezTo>
                  <a:cubicBezTo>
                    <a:pt x="157" y="43"/>
                    <a:pt x="157" y="43"/>
                    <a:pt x="157" y="43"/>
                  </a:cubicBezTo>
                  <a:cubicBezTo>
                    <a:pt x="157" y="44"/>
                    <a:pt x="157" y="44"/>
                    <a:pt x="157" y="45"/>
                  </a:cubicBezTo>
                  <a:cubicBezTo>
                    <a:pt x="158" y="46"/>
                    <a:pt x="159" y="46"/>
                    <a:pt x="158" y="48"/>
                  </a:cubicBezTo>
                  <a:cubicBezTo>
                    <a:pt x="157" y="48"/>
                    <a:pt x="156" y="48"/>
                    <a:pt x="155" y="48"/>
                  </a:cubicBezTo>
                  <a:cubicBezTo>
                    <a:pt x="155" y="46"/>
                    <a:pt x="156" y="45"/>
                    <a:pt x="156" y="42"/>
                  </a:cubicBezTo>
                  <a:cubicBezTo>
                    <a:pt x="158" y="43"/>
                    <a:pt x="158" y="44"/>
                    <a:pt x="160" y="45"/>
                  </a:cubicBezTo>
                  <a:cubicBezTo>
                    <a:pt x="160" y="42"/>
                    <a:pt x="157" y="38"/>
                    <a:pt x="161" y="38"/>
                  </a:cubicBezTo>
                  <a:cubicBezTo>
                    <a:pt x="162" y="38"/>
                    <a:pt x="162" y="39"/>
                    <a:pt x="162" y="39"/>
                  </a:cubicBezTo>
                  <a:cubicBezTo>
                    <a:pt x="161" y="42"/>
                    <a:pt x="161" y="42"/>
                    <a:pt x="161" y="44"/>
                  </a:cubicBezTo>
                  <a:cubicBezTo>
                    <a:pt x="163" y="44"/>
                    <a:pt x="163" y="43"/>
                    <a:pt x="165" y="42"/>
                  </a:cubicBezTo>
                  <a:cubicBezTo>
                    <a:pt x="165" y="44"/>
                    <a:pt x="167" y="46"/>
                    <a:pt x="167" y="48"/>
                  </a:cubicBezTo>
                  <a:cubicBezTo>
                    <a:pt x="165" y="48"/>
                    <a:pt x="164" y="48"/>
                    <a:pt x="163" y="48"/>
                  </a:cubicBezTo>
                  <a:cubicBezTo>
                    <a:pt x="163" y="47"/>
                    <a:pt x="163" y="46"/>
                    <a:pt x="164" y="45"/>
                  </a:cubicBezTo>
                  <a:cubicBezTo>
                    <a:pt x="164" y="45"/>
                    <a:pt x="164" y="45"/>
                    <a:pt x="164" y="45"/>
                  </a:cubicBezTo>
                  <a:cubicBezTo>
                    <a:pt x="164" y="44"/>
                    <a:pt x="164" y="43"/>
                    <a:pt x="164" y="43"/>
                  </a:cubicBezTo>
                  <a:cubicBezTo>
                    <a:pt x="163" y="44"/>
                    <a:pt x="163" y="45"/>
                    <a:pt x="161" y="46"/>
                  </a:cubicBezTo>
                  <a:cubicBezTo>
                    <a:pt x="161" y="50"/>
                    <a:pt x="161" y="54"/>
                    <a:pt x="161" y="58"/>
                  </a:cubicBezTo>
                  <a:close/>
                  <a:moveTo>
                    <a:pt x="68" y="52"/>
                  </a:moveTo>
                  <a:cubicBezTo>
                    <a:pt x="68" y="52"/>
                    <a:pt x="68" y="52"/>
                    <a:pt x="68" y="51"/>
                  </a:cubicBezTo>
                  <a:cubicBezTo>
                    <a:pt x="68" y="51"/>
                    <a:pt x="68" y="51"/>
                    <a:pt x="68" y="51"/>
                  </a:cubicBezTo>
                  <a:cubicBezTo>
                    <a:pt x="68" y="52"/>
                    <a:pt x="68" y="52"/>
                    <a:pt x="68" y="52"/>
                  </a:cubicBezTo>
                  <a:cubicBezTo>
                    <a:pt x="68" y="52"/>
                    <a:pt x="68" y="52"/>
                    <a:pt x="68" y="52"/>
                  </a:cubicBezTo>
                  <a:close/>
                  <a:moveTo>
                    <a:pt x="128" y="24"/>
                  </a:moveTo>
                  <a:cubicBezTo>
                    <a:pt x="127" y="23"/>
                    <a:pt x="125" y="22"/>
                    <a:pt x="123" y="22"/>
                  </a:cubicBezTo>
                  <a:cubicBezTo>
                    <a:pt x="123" y="22"/>
                    <a:pt x="123" y="21"/>
                    <a:pt x="123" y="21"/>
                  </a:cubicBezTo>
                  <a:cubicBezTo>
                    <a:pt x="123" y="20"/>
                    <a:pt x="122" y="20"/>
                    <a:pt x="122" y="20"/>
                  </a:cubicBezTo>
                  <a:cubicBezTo>
                    <a:pt x="122" y="20"/>
                    <a:pt x="122" y="20"/>
                    <a:pt x="122" y="19"/>
                  </a:cubicBezTo>
                  <a:cubicBezTo>
                    <a:pt x="125" y="21"/>
                    <a:pt x="126" y="22"/>
                    <a:pt x="130" y="22"/>
                  </a:cubicBezTo>
                  <a:cubicBezTo>
                    <a:pt x="130" y="22"/>
                    <a:pt x="130" y="23"/>
                    <a:pt x="130" y="23"/>
                  </a:cubicBezTo>
                  <a:cubicBezTo>
                    <a:pt x="129" y="23"/>
                    <a:pt x="129" y="23"/>
                    <a:pt x="129" y="23"/>
                  </a:cubicBezTo>
                  <a:cubicBezTo>
                    <a:pt x="129" y="23"/>
                    <a:pt x="129" y="24"/>
                    <a:pt x="129" y="24"/>
                  </a:cubicBezTo>
                  <a:cubicBezTo>
                    <a:pt x="129" y="24"/>
                    <a:pt x="128" y="24"/>
                    <a:pt x="128" y="24"/>
                  </a:cubicBezTo>
                  <a:close/>
                  <a:moveTo>
                    <a:pt x="44" y="4"/>
                  </a:moveTo>
                  <a:cubicBezTo>
                    <a:pt x="44" y="3"/>
                    <a:pt x="44" y="3"/>
                    <a:pt x="44" y="3"/>
                  </a:cubicBezTo>
                  <a:cubicBezTo>
                    <a:pt x="44" y="3"/>
                    <a:pt x="44" y="2"/>
                    <a:pt x="44" y="2"/>
                  </a:cubicBezTo>
                  <a:cubicBezTo>
                    <a:pt x="44" y="3"/>
                    <a:pt x="44" y="3"/>
                    <a:pt x="44" y="4"/>
                  </a:cubicBezTo>
                  <a:cubicBezTo>
                    <a:pt x="44" y="4"/>
                    <a:pt x="44" y="4"/>
                    <a:pt x="44" y="4"/>
                  </a:cubicBezTo>
                  <a:close/>
                  <a:moveTo>
                    <a:pt x="44" y="2"/>
                  </a:moveTo>
                  <a:cubicBezTo>
                    <a:pt x="44" y="1"/>
                    <a:pt x="44" y="0"/>
                    <a:pt x="44" y="0"/>
                  </a:cubicBezTo>
                  <a:cubicBezTo>
                    <a:pt x="44" y="0"/>
                    <a:pt x="44" y="0"/>
                    <a:pt x="45" y="0"/>
                  </a:cubicBezTo>
                  <a:cubicBezTo>
                    <a:pt x="44" y="1"/>
                    <a:pt x="44" y="1"/>
                    <a:pt x="44" y="2"/>
                  </a:cubicBezTo>
                  <a:close/>
                </a:path>
              </a:pathLst>
            </a:custGeom>
            <a:solidFill>
              <a:srgbClr val="17375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5" name="Shape 255"/>
            <p:cNvSpPr txBox="1"/>
            <p:nvPr/>
          </p:nvSpPr>
          <p:spPr>
            <a:xfrm>
              <a:off x="0" y="1682284596"/>
              <a:ext cx="2147483647" cy="465199050"/>
            </a:xfrm>
            <a:prstGeom prst="rect">
              <a:avLst/>
            </a:prstGeom>
            <a:solidFill>
              <a:srgbClr val="17375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256" name="Shape 256"/>
            <p:cNvCxnSpPr/>
            <p:nvPr/>
          </p:nvCxnSpPr>
          <p:spPr>
            <a:xfrm>
              <a:off x="277327892" y="1617354145"/>
              <a:ext cx="1867919697" cy="0"/>
            </a:xfrm>
            <a:prstGeom prst="straightConnector1">
              <a:avLst/>
            </a:prstGeom>
            <a:noFill/>
            <a:ln w="9525" cap="flat" cmpd="sng">
              <a:solidFill>
                <a:srgbClr val="0066FF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</p:grpSp>
      <p:pic>
        <p:nvPicPr>
          <p:cNvPr id="257" name="Shape 257" descr="gears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95287" y="600075"/>
            <a:ext cx="3714750" cy="247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" name="Shape 258" descr="gears planet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033962" y="592137"/>
            <a:ext cx="3714750" cy="247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Shape 259" descr="multitronic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2468562" y="3602037"/>
            <a:ext cx="4206875" cy="2373312"/>
          </a:xfrm>
          <a:prstGeom prst="rect">
            <a:avLst/>
          </a:prstGeom>
          <a:noFill/>
          <a:ln>
            <a:noFill/>
          </a:ln>
        </p:spPr>
      </p:pic>
      <p:sp>
        <p:nvSpPr>
          <p:cNvPr id="260" name="Shape 260"/>
          <p:cNvSpPr txBox="1"/>
          <p:nvPr/>
        </p:nvSpPr>
        <p:spPr>
          <a:xfrm>
            <a:off x="1460500" y="3151187"/>
            <a:ext cx="1584325" cy="36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1800" b="0" i="1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«Механика»</a:t>
            </a:r>
            <a:endParaRPr/>
          </a:p>
        </p:txBody>
      </p:sp>
      <p:sp>
        <p:nvSpPr>
          <p:cNvPr id="261" name="Shape 261"/>
          <p:cNvSpPr txBox="1"/>
          <p:nvPr/>
        </p:nvSpPr>
        <p:spPr>
          <a:xfrm>
            <a:off x="6300787" y="3109912"/>
            <a:ext cx="1584325" cy="369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1800" b="0" i="1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«Автомат»</a:t>
            </a:r>
            <a:endParaRPr/>
          </a:p>
        </p:txBody>
      </p:sp>
      <p:sp>
        <p:nvSpPr>
          <p:cNvPr id="262" name="Shape 262"/>
          <p:cNvSpPr txBox="1"/>
          <p:nvPr/>
        </p:nvSpPr>
        <p:spPr>
          <a:xfrm>
            <a:off x="3779837" y="5976937"/>
            <a:ext cx="1584325" cy="369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1800" b="0" i="1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«Вариатор»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Shape 267"/>
          <p:cNvSpPr txBox="1"/>
          <p:nvPr/>
        </p:nvSpPr>
        <p:spPr>
          <a:xfrm>
            <a:off x="385762" y="2576512"/>
            <a:ext cx="8353425" cy="1754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600"/>
              <a:buFont typeface="Arial"/>
              <a:buNone/>
            </a:pPr>
            <a:r>
              <a:rPr lang="en-US" sz="3600" b="1" i="0" u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b="1" i="0" u="sng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ВТОРОЙ УЧЕБНЫЙ ВОПРОС: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ts val="3600"/>
              <a:buFont typeface="Arial"/>
              <a:buNone/>
            </a:pPr>
            <a:r>
              <a:rPr lang="en-US" sz="3600" b="1" i="0" u="none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«</a:t>
            </a:r>
            <a:r>
              <a:rPr lang="en-US" sz="3600" b="1" i="1" u="none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Назначение и общее устройство механической коробки передач</a:t>
            </a:r>
            <a:r>
              <a:rPr lang="en-US" sz="3600" b="1" i="0" u="none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»</a:t>
            </a:r>
            <a:endParaRPr/>
          </a:p>
        </p:txBody>
      </p:sp>
      <p:pic>
        <p:nvPicPr>
          <p:cNvPr id="268" name="Shape 268" descr="4320-31бар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62" y="615950"/>
            <a:ext cx="2516187" cy="1335087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" name="Shape 269" descr="Рисунок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181850" y="5289550"/>
            <a:ext cx="1962150" cy="1301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Shape 270" descr="C:\Documents and Settings\Прензов\Рабочий стол\Ролик-РЕКЛАМА вуза\Эмблемы ВАТТ, ВИ(ИТ), ЖДВ + физо, наука, досуг ВИ(ИТ)\Герб ВАТТ 2007_ прозр.gif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045450" y="615950"/>
            <a:ext cx="936625" cy="116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Shape 27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0" y="4752975"/>
            <a:ext cx="1341437" cy="185896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72" name="Shape 272"/>
          <p:cNvGrpSpPr/>
          <p:nvPr/>
        </p:nvGrpSpPr>
        <p:grpSpPr>
          <a:xfrm>
            <a:off x="-12700" y="-52387"/>
            <a:ext cx="9147176" cy="698500"/>
            <a:chOff x="0" y="0"/>
            <a:chExt cx="2147483647" cy="2147483647"/>
          </a:xfrm>
        </p:grpSpPr>
        <p:sp>
          <p:nvSpPr>
            <p:cNvPr id="273" name="Shape 273"/>
            <p:cNvSpPr txBox="1"/>
            <p:nvPr/>
          </p:nvSpPr>
          <p:spPr>
            <a:xfrm>
              <a:off x="745395" y="170823860"/>
              <a:ext cx="2146738251" cy="1537402441"/>
            </a:xfrm>
            <a:prstGeom prst="rect">
              <a:avLst/>
            </a:prstGeom>
            <a:solidFill>
              <a:srgbClr val="17375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274" name="Shape 274"/>
            <p:cNvCxnSpPr/>
            <p:nvPr/>
          </p:nvCxnSpPr>
          <p:spPr>
            <a:xfrm rot="10800000">
              <a:off x="745190" y="1857695271"/>
              <a:ext cx="2146738251" cy="0"/>
            </a:xfrm>
            <a:prstGeom prst="straightConnector1">
              <a:avLst/>
            </a:prstGeom>
            <a:noFill/>
            <a:ln w="57150" cap="flat" cmpd="thickThin">
              <a:solidFill>
                <a:schemeClr val="dk2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  <p:pic>
          <p:nvPicPr>
            <p:cNvPr id="275" name="Shape 275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0" y="0"/>
              <a:ext cx="400277238" cy="214748364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76" name="Shape 276"/>
          <p:cNvGrpSpPr/>
          <p:nvPr/>
        </p:nvGrpSpPr>
        <p:grpSpPr>
          <a:xfrm>
            <a:off x="-12700" y="6242050"/>
            <a:ext cx="9147175" cy="630237"/>
            <a:chOff x="0" y="0"/>
            <a:chExt cx="2147483647" cy="2147483647"/>
          </a:xfrm>
        </p:grpSpPr>
        <p:sp>
          <p:nvSpPr>
            <p:cNvPr id="277" name="Shape 277"/>
            <p:cNvSpPr/>
            <p:nvPr/>
          </p:nvSpPr>
          <p:spPr>
            <a:xfrm>
              <a:off x="745395" y="0"/>
              <a:ext cx="301139683" cy="1979794647"/>
            </a:xfrm>
            <a:custGeom>
              <a:avLst/>
              <a:gdLst/>
              <a:ahLst/>
              <a:cxnLst/>
              <a:rect l="0" t="0" r="0" b="0"/>
              <a:pathLst>
                <a:path w="179" h="81" extrusionOk="0">
                  <a:moveTo>
                    <a:pt x="0" y="81"/>
                  </a:moveTo>
                  <a:lnTo>
                    <a:pt x="0" y="67"/>
                  </a:lnTo>
                  <a:cubicBezTo>
                    <a:pt x="1" y="67"/>
                    <a:pt x="4" y="68"/>
                    <a:pt x="5" y="68"/>
                  </a:cubicBezTo>
                  <a:cubicBezTo>
                    <a:pt x="5" y="68"/>
                    <a:pt x="5" y="68"/>
                    <a:pt x="5" y="68"/>
                  </a:cubicBezTo>
                  <a:cubicBezTo>
                    <a:pt x="7" y="68"/>
                    <a:pt x="8" y="68"/>
                    <a:pt x="8" y="66"/>
                  </a:cubicBezTo>
                  <a:cubicBezTo>
                    <a:pt x="10" y="67"/>
                    <a:pt x="10" y="67"/>
                    <a:pt x="13" y="67"/>
                  </a:cubicBezTo>
                  <a:cubicBezTo>
                    <a:pt x="14" y="68"/>
                    <a:pt x="14" y="69"/>
                    <a:pt x="14" y="69"/>
                  </a:cubicBezTo>
                  <a:cubicBezTo>
                    <a:pt x="15" y="69"/>
                    <a:pt x="16" y="69"/>
                    <a:pt x="17" y="69"/>
                  </a:cubicBezTo>
                  <a:cubicBezTo>
                    <a:pt x="17" y="67"/>
                    <a:pt x="17" y="66"/>
                    <a:pt x="20" y="67"/>
                  </a:cubicBezTo>
                  <a:cubicBezTo>
                    <a:pt x="20" y="68"/>
                    <a:pt x="20" y="68"/>
                    <a:pt x="20" y="69"/>
                  </a:cubicBezTo>
                  <a:cubicBezTo>
                    <a:pt x="20" y="69"/>
                    <a:pt x="21" y="69"/>
                    <a:pt x="22" y="69"/>
                  </a:cubicBezTo>
                  <a:cubicBezTo>
                    <a:pt x="22" y="68"/>
                    <a:pt x="21" y="67"/>
                    <a:pt x="21" y="66"/>
                  </a:cubicBezTo>
                  <a:cubicBezTo>
                    <a:pt x="22" y="66"/>
                    <a:pt x="22" y="66"/>
                    <a:pt x="22" y="66"/>
                  </a:cubicBezTo>
                  <a:cubicBezTo>
                    <a:pt x="22" y="65"/>
                    <a:pt x="22" y="65"/>
                    <a:pt x="23" y="65"/>
                  </a:cubicBezTo>
                  <a:cubicBezTo>
                    <a:pt x="23" y="65"/>
                    <a:pt x="23" y="66"/>
                    <a:pt x="23" y="66"/>
                  </a:cubicBezTo>
                  <a:cubicBezTo>
                    <a:pt x="25" y="67"/>
                    <a:pt x="27" y="67"/>
                    <a:pt x="29" y="67"/>
                  </a:cubicBezTo>
                  <a:cubicBezTo>
                    <a:pt x="29" y="67"/>
                    <a:pt x="29" y="66"/>
                    <a:pt x="29" y="66"/>
                  </a:cubicBezTo>
                  <a:cubicBezTo>
                    <a:pt x="34" y="66"/>
                    <a:pt x="35" y="69"/>
                    <a:pt x="36" y="64"/>
                  </a:cubicBezTo>
                  <a:cubicBezTo>
                    <a:pt x="39" y="62"/>
                    <a:pt x="38" y="55"/>
                    <a:pt x="38" y="55"/>
                  </a:cubicBezTo>
                  <a:cubicBezTo>
                    <a:pt x="38" y="55"/>
                    <a:pt x="39" y="55"/>
                    <a:pt x="39" y="55"/>
                  </a:cubicBezTo>
                  <a:cubicBezTo>
                    <a:pt x="39" y="53"/>
                    <a:pt x="39" y="51"/>
                    <a:pt x="38" y="48"/>
                  </a:cubicBezTo>
                  <a:lnTo>
                    <a:pt x="40" y="48"/>
                  </a:lnTo>
                  <a:cubicBezTo>
                    <a:pt x="40" y="48"/>
                    <a:pt x="40" y="45"/>
                    <a:pt x="41" y="43"/>
                  </a:cubicBezTo>
                  <a:lnTo>
                    <a:pt x="41" y="36"/>
                  </a:lnTo>
                  <a:lnTo>
                    <a:pt x="40" y="36"/>
                  </a:lnTo>
                  <a:lnTo>
                    <a:pt x="43" y="35"/>
                  </a:lnTo>
                  <a:lnTo>
                    <a:pt x="44" y="4"/>
                  </a:lnTo>
                  <a:lnTo>
                    <a:pt x="46" y="35"/>
                  </a:lnTo>
                  <a:lnTo>
                    <a:pt x="48" y="36"/>
                  </a:lnTo>
                  <a:lnTo>
                    <a:pt x="47" y="36"/>
                  </a:lnTo>
                  <a:lnTo>
                    <a:pt x="47" y="43"/>
                  </a:lnTo>
                  <a:cubicBezTo>
                    <a:pt x="48" y="45"/>
                    <a:pt x="49" y="46"/>
                    <a:pt x="49" y="48"/>
                  </a:cubicBezTo>
                  <a:lnTo>
                    <a:pt x="50" y="48"/>
                  </a:lnTo>
                  <a:cubicBezTo>
                    <a:pt x="49" y="51"/>
                    <a:pt x="49" y="52"/>
                    <a:pt x="50" y="55"/>
                  </a:cubicBezTo>
                  <a:cubicBezTo>
                    <a:pt x="50" y="55"/>
                    <a:pt x="51" y="55"/>
                    <a:pt x="51" y="55"/>
                  </a:cubicBezTo>
                  <a:cubicBezTo>
                    <a:pt x="50" y="59"/>
                    <a:pt x="51" y="61"/>
                    <a:pt x="52" y="64"/>
                  </a:cubicBezTo>
                  <a:cubicBezTo>
                    <a:pt x="53" y="64"/>
                    <a:pt x="54" y="65"/>
                    <a:pt x="54" y="65"/>
                  </a:cubicBezTo>
                  <a:cubicBezTo>
                    <a:pt x="55" y="62"/>
                    <a:pt x="57" y="64"/>
                    <a:pt x="58" y="63"/>
                  </a:cubicBezTo>
                  <a:cubicBezTo>
                    <a:pt x="59" y="59"/>
                    <a:pt x="59" y="57"/>
                    <a:pt x="61" y="55"/>
                  </a:cubicBezTo>
                  <a:cubicBezTo>
                    <a:pt x="61" y="53"/>
                    <a:pt x="61" y="52"/>
                    <a:pt x="62" y="50"/>
                  </a:cubicBezTo>
                  <a:cubicBezTo>
                    <a:pt x="64" y="52"/>
                    <a:pt x="62" y="56"/>
                    <a:pt x="66" y="57"/>
                  </a:cubicBezTo>
                  <a:cubicBezTo>
                    <a:pt x="66" y="57"/>
                    <a:pt x="66" y="57"/>
                    <a:pt x="66" y="58"/>
                  </a:cubicBezTo>
                  <a:cubicBezTo>
                    <a:pt x="67" y="56"/>
                    <a:pt x="67" y="54"/>
                    <a:pt x="68" y="53"/>
                  </a:cubicBezTo>
                  <a:cubicBezTo>
                    <a:pt x="69" y="54"/>
                    <a:pt x="68" y="56"/>
                    <a:pt x="70" y="58"/>
                  </a:cubicBezTo>
                  <a:cubicBezTo>
                    <a:pt x="70" y="60"/>
                    <a:pt x="70" y="60"/>
                    <a:pt x="70" y="61"/>
                  </a:cubicBezTo>
                  <a:cubicBezTo>
                    <a:pt x="70" y="61"/>
                    <a:pt x="71" y="61"/>
                    <a:pt x="71" y="61"/>
                  </a:cubicBezTo>
                  <a:cubicBezTo>
                    <a:pt x="71" y="62"/>
                    <a:pt x="71" y="62"/>
                    <a:pt x="72" y="63"/>
                  </a:cubicBezTo>
                  <a:cubicBezTo>
                    <a:pt x="73" y="63"/>
                    <a:pt x="74" y="63"/>
                    <a:pt x="76" y="64"/>
                  </a:cubicBezTo>
                  <a:cubicBezTo>
                    <a:pt x="76" y="64"/>
                    <a:pt x="76" y="64"/>
                    <a:pt x="76" y="64"/>
                  </a:cubicBezTo>
                  <a:cubicBezTo>
                    <a:pt x="77" y="65"/>
                    <a:pt x="78" y="65"/>
                    <a:pt x="79" y="65"/>
                  </a:cubicBezTo>
                  <a:cubicBezTo>
                    <a:pt x="78" y="64"/>
                    <a:pt x="78" y="63"/>
                    <a:pt x="78" y="62"/>
                  </a:cubicBezTo>
                  <a:cubicBezTo>
                    <a:pt x="79" y="62"/>
                    <a:pt x="79" y="61"/>
                    <a:pt x="79" y="61"/>
                  </a:cubicBezTo>
                  <a:cubicBezTo>
                    <a:pt x="79" y="63"/>
                    <a:pt x="80" y="64"/>
                    <a:pt x="80" y="65"/>
                  </a:cubicBezTo>
                  <a:cubicBezTo>
                    <a:pt x="80" y="65"/>
                    <a:pt x="81" y="66"/>
                    <a:pt x="82" y="66"/>
                  </a:cubicBezTo>
                  <a:cubicBezTo>
                    <a:pt x="82" y="66"/>
                    <a:pt x="82" y="65"/>
                    <a:pt x="82" y="65"/>
                  </a:cubicBezTo>
                  <a:cubicBezTo>
                    <a:pt x="85" y="66"/>
                    <a:pt x="92" y="65"/>
                    <a:pt x="94" y="67"/>
                  </a:cubicBezTo>
                  <a:cubicBezTo>
                    <a:pt x="96" y="64"/>
                    <a:pt x="95" y="60"/>
                    <a:pt x="95" y="56"/>
                  </a:cubicBezTo>
                  <a:cubicBezTo>
                    <a:pt x="96" y="56"/>
                    <a:pt x="96" y="56"/>
                    <a:pt x="96" y="56"/>
                  </a:cubicBezTo>
                  <a:cubicBezTo>
                    <a:pt x="96" y="57"/>
                    <a:pt x="96" y="58"/>
                    <a:pt x="96" y="59"/>
                  </a:cubicBezTo>
                  <a:cubicBezTo>
                    <a:pt x="97" y="59"/>
                    <a:pt x="97" y="59"/>
                    <a:pt x="97" y="58"/>
                  </a:cubicBezTo>
                  <a:cubicBezTo>
                    <a:pt x="97" y="59"/>
                    <a:pt x="98" y="60"/>
                    <a:pt x="98" y="61"/>
                  </a:cubicBezTo>
                  <a:cubicBezTo>
                    <a:pt x="99" y="62"/>
                    <a:pt x="99" y="62"/>
                    <a:pt x="100" y="61"/>
                  </a:cubicBezTo>
                  <a:cubicBezTo>
                    <a:pt x="100" y="62"/>
                    <a:pt x="100" y="63"/>
                    <a:pt x="100" y="63"/>
                  </a:cubicBezTo>
                  <a:cubicBezTo>
                    <a:pt x="101" y="63"/>
                    <a:pt x="102" y="64"/>
                    <a:pt x="103" y="64"/>
                  </a:cubicBezTo>
                  <a:cubicBezTo>
                    <a:pt x="103" y="62"/>
                    <a:pt x="103" y="60"/>
                    <a:pt x="103" y="59"/>
                  </a:cubicBezTo>
                  <a:cubicBezTo>
                    <a:pt x="103" y="59"/>
                    <a:pt x="104" y="59"/>
                    <a:pt x="104" y="59"/>
                  </a:cubicBezTo>
                  <a:cubicBezTo>
                    <a:pt x="104" y="58"/>
                    <a:pt x="104" y="57"/>
                    <a:pt x="104" y="56"/>
                  </a:cubicBezTo>
                  <a:cubicBezTo>
                    <a:pt x="105" y="56"/>
                    <a:pt x="105" y="56"/>
                    <a:pt x="105" y="56"/>
                  </a:cubicBezTo>
                  <a:cubicBezTo>
                    <a:pt x="105" y="57"/>
                    <a:pt x="106" y="58"/>
                    <a:pt x="106" y="59"/>
                  </a:cubicBezTo>
                  <a:cubicBezTo>
                    <a:pt x="106" y="59"/>
                    <a:pt x="106" y="59"/>
                    <a:pt x="107" y="59"/>
                  </a:cubicBezTo>
                  <a:cubicBezTo>
                    <a:pt x="107" y="60"/>
                    <a:pt x="107" y="60"/>
                    <a:pt x="107" y="61"/>
                  </a:cubicBezTo>
                  <a:cubicBezTo>
                    <a:pt x="108" y="60"/>
                    <a:pt x="109" y="60"/>
                    <a:pt x="110" y="60"/>
                  </a:cubicBezTo>
                  <a:cubicBezTo>
                    <a:pt x="110" y="60"/>
                    <a:pt x="111" y="60"/>
                    <a:pt x="111" y="60"/>
                  </a:cubicBezTo>
                  <a:cubicBezTo>
                    <a:pt x="111" y="60"/>
                    <a:pt x="111" y="60"/>
                    <a:pt x="112" y="60"/>
                  </a:cubicBezTo>
                  <a:cubicBezTo>
                    <a:pt x="112" y="59"/>
                    <a:pt x="112" y="59"/>
                    <a:pt x="112" y="58"/>
                  </a:cubicBezTo>
                  <a:cubicBezTo>
                    <a:pt x="114" y="58"/>
                    <a:pt x="114" y="58"/>
                    <a:pt x="115" y="59"/>
                  </a:cubicBezTo>
                  <a:cubicBezTo>
                    <a:pt x="121" y="48"/>
                    <a:pt x="126" y="37"/>
                    <a:pt x="132" y="26"/>
                  </a:cubicBezTo>
                  <a:cubicBezTo>
                    <a:pt x="131" y="26"/>
                    <a:pt x="130" y="25"/>
                    <a:pt x="129" y="24"/>
                  </a:cubicBezTo>
                  <a:cubicBezTo>
                    <a:pt x="132" y="25"/>
                    <a:pt x="132" y="25"/>
                    <a:pt x="134" y="27"/>
                  </a:cubicBezTo>
                  <a:cubicBezTo>
                    <a:pt x="139" y="27"/>
                    <a:pt x="144" y="28"/>
                    <a:pt x="148" y="28"/>
                  </a:cubicBezTo>
                  <a:cubicBezTo>
                    <a:pt x="146" y="26"/>
                    <a:pt x="143" y="25"/>
                    <a:pt x="140" y="23"/>
                  </a:cubicBezTo>
                  <a:cubicBezTo>
                    <a:pt x="140" y="23"/>
                    <a:pt x="140" y="23"/>
                    <a:pt x="140" y="23"/>
                  </a:cubicBezTo>
                  <a:cubicBezTo>
                    <a:pt x="140" y="23"/>
                    <a:pt x="139" y="23"/>
                    <a:pt x="138" y="23"/>
                  </a:cubicBezTo>
                  <a:cubicBezTo>
                    <a:pt x="138" y="22"/>
                    <a:pt x="138" y="22"/>
                    <a:pt x="139" y="22"/>
                  </a:cubicBezTo>
                  <a:cubicBezTo>
                    <a:pt x="138" y="22"/>
                    <a:pt x="138" y="22"/>
                    <a:pt x="138" y="21"/>
                  </a:cubicBezTo>
                  <a:cubicBezTo>
                    <a:pt x="138" y="21"/>
                    <a:pt x="138" y="21"/>
                    <a:pt x="138" y="21"/>
                  </a:cubicBezTo>
                  <a:cubicBezTo>
                    <a:pt x="142" y="23"/>
                    <a:pt x="145" y="25"/>
                    <a:pt x="149" y="27"/>
                  </a:cubicBezTo>
                  <a:cubicBezTo>
                    <a:pt x="151" y="27"/>
                    <a:pt x="151" y="28"/>
                    <a:pt x="153" y="28"/>
                  </a:cubicBezTo>
                  <a:cubicBezTo>
                    <a:pt x="153" y="28"/>
                    <a:pt x="153" y="29"/>
                    <a:pt x="153" y="29"/>
                  </a:cubicBezTo>
                  <a:cubicBezTo>
                    <a:pt x="153" y="29"/>
                    <a:pt x="153" y="29"/>
                    <a:pt x="154" y="29"/>
                  </a:cubicBezTo>
                  <a:cubicBezTo>
                    <a:pt x="148" y="40"/>
                    <a:pt x="143" y="51"/>
                    <a:pt x="140" y="62"/>
                  </a:cubicBezTo>
                  <a:cubicBezTo>
                    <a:pt x="147" y="61"/>
                    <a:pt x="154" y="62"/>
                    <a:pt x="161" y="63"/>
                  </a:cubicBezTo>
                  <a:cubicBezTo>
                    <a:pt x="161" y="63"/>
                    <a:pt x="162" y="63"/>
                    <a:pt x="162" y="64"/>
                  </a:cubicBezTo>
                  <a:cubicBezTo>
                    <a:pt x="164" y="64"/>
                    <a:pt x="165" y="63"/>
                    <a:pt x="169" y="64"/>
                  </a:cubicBezTo>
                  <a:cubicBezTo>
                    <a:pt x="169" y="63"/>
                    <a:pt x="169" y="63"/>
                    <a:pt x="169" y="63"/>
                  </a:cubicBezTo>
                  <a:cubicBezTo>
                    <a:pt x="173" y="65"/>
                    <a:pt x="175" y="66"/>
                    <a:pt x="179" y="67"/>
                  </a:cubicBezTo>
                  <a:lnTo>
                    <a:pt x="179" y="81"/>
                  </a:lnTo>
                  <a:lnTo>
                    <a:pt x="0" y="81"/>
                  </a:lnTo>
                  <a:close/>
                  <a:moveTo>
                    <a:pt x="161" y="58"/>
                  </a:moveTo>
                  <a:cubicBezTo>
                    <a:pt x="160" y="54"/>
                    <a:pt x="160" y="54"/>
                    <a:pt x="160" y="45"/>
                  </a:cubicBezTo>
                  <a:cubicBezTo>
                    <a:pt x="159" y="45"/>
                    <a:pt x="159" y="45"/>
                    <a:pt x="158" y="45"/>
                  </a:cubicBezTo>
                  <a:cubicBezTo>
                    <a:pt x="158" y="44"/>
                    <a:pt x="158" y="44"/>
                    <a:pt x="158" y="43"/>
                  </a:cubicBezTo>
                  <a:cubicBezTo>
                    <a:pt x="157" y="43"/>
                    <a:pt x="157" y="43"/>
                    <a:pt x="157" y="43"/>
                  </a:cubicBezTo>
                  <a:cubicBezTo>
                    <a:pt x="157" y="44"/>
                    <a:pt x="157" y="44"/>
                    <a:pt x="157" y="45"/>
                  </a:cubicBezTo>
                  <a:cubicBezTo>
                    <a:pt x="158" y="46"/>
                    <a:pt x="159" y="46"/>
                    <a:pt x="158" y="48"/>
                  </a:cubicBezTo>
                  <a:cubicBezTo>
                    <a:pt x="157" y="48"/>
                    <a:pt x="156" y="48"/>
                    <a:pt x="155" y="48"/>
                  </a:cubicBezTo>
                  <a:cubicBezTo>
                    <a:pt x="155" y="46"/>
                    <a:pt x="156" y="45"/>
                    <a:pt x="156" y="42"/>
                  </a:cubicBezTo>
                  <a:cubicBezTo>
                    <a:pt x="158" y="43"/>
                    <a:pt x="158" y="44"/>
                    <a:pt x="160" y="45"/>
                  </a:cubicBezTo>
                  <a:cubicBezTo>
                    <a:pt x="160" y="42"/>
                    <a:pt x="157" y="38"/>
                    <a:pt x="161" y="38"/>
                  </a:cubicBezTo>
                  <a:cubicBezTo>
                    <a:pt x="162" y="38"/>
                    <a:pt x="162" y="39"/>
                    <a:pt x="162" y="39"/>
                  </a:cubicBezTo>
                  <a:cubicBezTo>
                    <a:pt x="161" y="42"/>
                    <a:pt x="161" y="42"/>
                    <a:pt x="161" y="44"/>
                  </a:cubicBezTo>
                  <a:cubicBezTo>
                    <a:pt x="163" y="44"/>
                    <a:pt x="163" y="43"/>
                    <a:pt x="165" y="42"/>
                  </a:cubicBezTo>
                  <a:cubicBezTo>
                    <a:pt x="165" y="44"/>
                    <a:pt x="167" y="46"/>
                    <a:pt x="167" y="48"/>
                  </a:cubicBezTo>
                  <a:cubicBezTo>
                    <a:pt x="165" y="48"/>
                    <a:pt x="164" y="48"/>
                    <a:pt x="163" y="48"/>
                  </a:cubicBezTo>
                  <a:cubicBezTo>
                    <a:pt x="163" y="47"/>
                    <a:pt x="163" y="46"/>
                    <a:pt x="164" y="45"/>
                  </a:cubicBezTo>
                  <a:cubicBezTo>
                    <a:pt x="164" y="45"/>
                    <a:pt x="164" y="45"/>
                    <a:pt x="164" y="45"/>
                  </a:cubicBezTo>
                  <a:cubicBezTo>
                    <a:pt x="164" y="44"/>
                    <a:pt x="164" y="43"/>
                    <a:pt x="164" y="43"/>
                  </a:cubicBezTo>
                  <a:cubicBezTo>
                    <a:pt x="163" y="44"/>
                    <a:pt x="163" y="45"/>
                    <a:pt x="161" y="46"/>
                  </a:cubicBezTo>
                  <a:cubicBezTo>
                    <a:pt x="161" y="50"/>
                    <a:pt x="161" y="54"/>
                    <a:pt x="161" y="58"/>
                  </a:cubicBezTo>
                  <a:close/>
                  <a:moveTo>
                    <a:pt x="68" y="52"/>
                  </a:moveTo>
                  <a:cubicBezTo>
                    <a:pt x="68" y="52"/>
                    <a:pt x="68" y="52"/>
                    <a:pt x="68" y="51"/>
                  </a:cubicBezTo>
                  <a:cubicBezTo>
                    <a:pt x="68" y="51"/>
                    <a:pt x="68" y="51"/>
                    <a:pt x="68" y="51"/>
                  </a:cubicBezTo>
                  <a:cubicBezTo>
                    <a:pt x="68" y="52"/>
                    <a:pt x="68" y="52"/>
                    <a:pt x="68" y="52"/>
                  </a:cubicBezTo>
                  <a:cubicBezTo>
                    <a:pt x="68" y="52"/>
                    <a:pt x="68" y="52"/>
                    <a:pt x="68" y="52"/>
                  </a:cubicBezTo>
                  <a:close/>
                  <a:moveTo>
                    <a:pt x="128" y="24"/>
                  </a:moveTo>
                  <a:cubicBezTo>
                    <a:pt x="127" y="23"/>
                    <a:pt x="125" y="22"/>
                    <a:pt x="123" y="22"/>
                  </a:cubicBezTo>
                  <a:cubicBezTo>
                    <a:pt x="123" y="22"/>
                    <a:pt x="123" y="21"/>
                    <a:pt x="123" y="21"/>
                  </a:cubicBezTo>
                  <a:cubicBezTo>
                    <a:pt x="123" y="20"/>
                    <a:pt x="122" y="20"/>
                    <a:pt x="122" y="20"/>
                  </a:cubicBezTo>
                  <a:cubicBezTo>
                    <a:pt x="122" y="20"/>
                    <a:pt x="122" y="20"/>
                    <a:pt x="122" y="19"/>
                  </a:cubicBezTo>
                  <a:cubicBezTo>
                    <a:pt x="125" y="21"/>
                    <a:pt x="126" y="22"/>
                    <a:pt x="130" y="22"/>
                  </a:cubicBezTo>
                  <a:cubicBezTo>
                    <a:pt x="130" y="22"/>
                    <a:pt x="130" y="23"/>
                    <a:pt x="130" y="23"/>
                  </a:cubicBezTo>
                  <a:cubicBezTo>
                    <a:pt x="129" y="23"/>
                    <a:pt x="129" y="23"/>
                    <a:pt x="129" y="23"/>
                  </a:cubicBezTo>
                  <a:cubicBezTo>
                    <a:pt x="129" y="23"/>
                    <a:pt x="129" y="24"/>
                    <a:pt x="129" y="24"/>
                  </a:cubicBezTo>
                  <a:cubicBezTo>
                    <a:pt x="129" y="24"/>
                    <a:pt x="128" y="24"/>
                    <a:pt x="128" y="24"/>
                  </a:cubicBezTo>
                  <a:close/>
                  <a:moveTo>
                    <a:pt x="44" y="4"/>
                  </a:moveTo>
                  <a:cubicBezTo>
                    <a:pt x="44" y="3"/>
                    <a:pt x="44" y="3"/>
                    <a:pt x="44" y="3"/>
                  </a:cubicBezTo>
                  <a:cubicBezTo>
                    <a:pt x="44" y="3"/>
                    <a:pt x="44" y="2"/>
                    <a:pt x="44" y="2"/>
                  </a:cubicBezTo>
                  <a:cubicBezTo>
                    <a:pt x="44" y="3"/>
                    <a:pt x="44" y="3"/>
                    <a:pt x="44" y="4"/>
                  </a:cubicBezTo>
                  <a:cubicBezTo>
                    <a:pt x="44" y="4"/>
                    <a:pt x="44" y="4"/>
                    <a:pt x="44" y="4"/>
                  </a:cubicBezTo>
                  <a:close/>
                  <a:moveTo>
                    <a:pt x="44" y="2"/>
                  </a:moveTo>
                  <a:cubicBezTo>
                    <a:pt x="44" y="1"/>
                    <a:pt x="44" y="0"/>
                    <a:pt x="44" y="0"/>
                  </a:cubicBezTo>
                  <a:cubicBezTo>
                    <a:pt x="44" y="0"/>
                    <a:pt x="44" y="0"/>
                    <a:pt x="45" y="0"/>
                  </a:cubicBezTo>
                  <a:cubicBezTo>
                    <a:pt x="44" y="1"/>
                    <a:pt x="44" y="1"/>
                    <a:pt x="44" y="2"/>
                  </a:cubicBezTo>
                  <a:close/>
                </a:path>
              </a:pathLst>
            </a:custGeom>
            <a:solidFill>
              <a:srgbClr val="17375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8" name="Shape 278"/>
            <p:cNvSpPr txBox="1"/>
            <p:nvPr/>
          </p:nvSpPr>
          <p:spPr>
            <a:xfrm>
              <a:off x="0" y="1682284596"/>
              <a:ext cx="2147483647" cy="465199050"/>
            </a:xfrm>
            <a:prstGeom prst="rect">
              <a:avLst/>
            </a:prstGeom>
            <a:solidFill>
              <a:srgbClr val="17375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279" name="Shape 279"/>
            <p:cNvCxnSpPr/>
            <p:nvPr/>
          </p:nvCxnSpPr>
          <p:spPr>
            <a:xfrm>
              <a:off x="277327892" y="1617354145"/>
              <a:ext cx="1867919697" cy="0"/>
            </a:xfrm>
            <a:prstGeom prst="straightConnector1">
              <a:avLst/>
            </a:prstGeom>
            <a:noFill/>
            <a:ln w="9525" cap="flat" cmpd="sng">
              <a:solidFill>
                <a:srgbClr val="0066FF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4" name="Shape 284"/>
          <p:cNvGrpSpPr/>
          <p:nvPr/>
        </p:nvGrpSpPr>
        <p:grpSpPr>
          <a:xfrm>
            <a:off x="-55562" y="-73025"/>
            <a:ext cx="9255125" cy="603250"/>
            <a:chOff x="-55562" y="-73025"/>
            <a:chExt cx="9255125" cy="603250"/>
          </a:xfrm>
        </p:grpSpPr>
        <p:pic>
          <p:nvPicPr>
            <p:cNvPr id="285" name="Shape 285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-55562" y="-73025"/>
              <a:ext cx="9255125" cy="6032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6" name="Shape 286"/>
            <p:cNvSpPr txBox="1"/>
            <p:nvPr/>
          </p:nvSpPr>
          <p:spPr>
            <a:xfrm>
              <a:off x="0" y="-7937"/>
              <a:ext cx="9144000" cy="36988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rPr lang="en-US" sz="1800" b="1" i="0" u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Назначение и устройство КШМ ДВС</a:t>
              </a:r>
              <a:endParaRPr/>
            </a:p>
          </p:txBody>
        </p:sp>
      </p:grpSp>
      <p:grpSp>
        <p:nvGrpSpPr>
          <p:cNvPr id="287" name="Shape 287"/>
          <p:cNvGrpSpPr/>
          <p:nvPr/>
        </p:nvGrpSpPr>
        <p:grpSpPr>
          <a:xfrm>
            <a:off x="8656637" y="-79375"/>
            <a:ext cx="542925" cy="639762"/>
            <a:chOff x="8656637" y="-79375"/>
            <a:chExt cx="542925" cy="639762"/>
          </a:xfrm>
        </p:grpSpPr>
        <p:pic>
          <p:nvPicPr>
            <p:cNvPr id="288" name="Shape 288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8656637" y="-79375"/>
              <a:ext cx="542925" cy="6397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9" name="Shape 289"/>
            <p:cNvSpPr txBox="1"/>
            <p:nvPr/>
          </p:nvSpPr>
          <p:spPr>
            <a:xfrm>
              <a:off x="8801100" y="52387"/>
              <a:ext cx="254000" cy="25558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Calibri"/>
                <a:buNone/>
              </a:pPr>
              <a:r>
                <a:rPr lang="en-US" sz="2000" b="1" i="0" u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4</a:t>
              </a:r>
              <a:endParaRPr/>
            </a:p>
          </p:txBody>
        </p:sp>
      </p:grpSp>
      <p:grpSp>
        <p:nvGrpSpPr>
          <p:cNvPr id="290" name="Shape 290"/>
          <p:cNvGrpSpPr/>
          <p:nvPr/>
        </p:nvGrpSpPr>
        <p:grpSpPr>
          <a:xfrm>
            <a:off x="-55562" y="-60325"/>
            <a:ext cx="9255125" cy="596900"/>
            <a:chOff x="-55562" y="-60325"/>
            <a:chExt cx="9255125" cy="596900"/>
          </a:xfrm>
        </p:grpSpPr>
        <p:pic>
          <p:nvPicPr>
            <p:cNvPr id="291" name="Shape 291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-55562" y="-60325"/>
              <a:ext cx="9255125" cy="5969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2" name="Shape 292"/>
            <p:cNvSpPr txBox="1"/>
            <p:nvPr/>
          </p:nvSpPr>
          <p:spPr>
            <a:xfrm>
              <a:off x="0" y="0"/>
              <a:ext cx="9144000" cy="36988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rPr lang="en-US" sz="1800" b="1" i="0" u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Назначение и общее устройство механической коробки передач</a:t>
              </a:r>
              <a:endParaRPr/>
            </a:p>
          </p:txBody>
        </p:sp>
      </p:grpSp>
      <p:grpSp>
        <p:nvGrpSpPr>
          <p:cNvPr id="293" name="Shape 293"/>
          <p:cNvGrpSpPr/>
          <p:nvPr/>
        </p:nvGrpSpPr>
        <p:grpSpPr>
          <a:xfrm>
            <a:off x="8594725" y="-73025"/>
            <a:ext cx="671512" cy="646112"/>
            <a:chOff x="8594725" y="-73025"/>
            <a:chExt cx="671512" cy="646112"/>
          </a:xfrm>
        </p:grpSpPr>
        <p:pic>
          <p:nvPicPr>
            <p:cNvPr id="294" name="Shape 294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8594725" y="-73025"/>
              <a:ext cx="671512" cy="6461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5" name="Shape 295"/>
            <p:cNvSpPr txBox="1"/>
            <p:nvPr/>
          </p:nvSpPr>
          <p:spPr>
            <a:xfrm>
              <a:off x="8801100" y="60325"/>
              <a:ext cx="254000" cy="254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Calibri"/>
                <a:buNone/>
              </a:pPr>
              <a:r>
                <a:rPr lang="en-US" sz="2000" b="1" i="0" u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10</a:t>
              </a:r>
              <a:endParaRPr/>
            </a:p>
          </p:txBody>
        </p:sp>
      </p:grpSp>
      <p:grpSp>
        <p:nvGrpSpPr>
          <p:cNvPr id="296" name="Shape 296"/>
          <p:cNvGrpSpPr/>
          <p:nvPr/>
        </p:nvGrpSpPr>
        <p:grpSpPr>
          <a:xfrm>
            <a:off x="-12700" y="6242050"/>
            <a:ext cx="9147175" cy="630237"/>
            <a:chOff x="0" y="0"/>
            <a:chExt cx="2147483647" cy="2147483647"/>
          </a:xfrm>
        </p:grpSpPr>
        <p:sp>
          <p:nvSpPr>
            <p:cNvPr id="297" name="Shape 297"/>
            <p:cNvSpPr/>
            <p:nvPr/>
          </p:nvSpPr>
          <p:spPr>
            <a:xfrm>
              <a:off x="745395" y="0"/>
              <a:ext cx="301139683" cy="1979794647"/>
            </a:xfrm>
            <a:custGeom>
              <a:avLst/>
              <a:gdLst/>
              <a:ahLst/>
              <a:cxnLst/>
              <a:rect l="0" t="0" r="0" b="0"/>
              <a:pathLst>
                <a:path w="179" h="81" extrusionOk="0">
                  <a:moveTo>
                    <a:pt x="0" y="81"/>
                  </a:moveTo>
                  <a:lnTo>
                    <a:pt x="0" y="67"/>
                  </a:lnTo>
                  <a:cubicBezTo>
                    <a:pt x="1" y="67"/>
                    <a:pt x="4" y="68"/>
                    <a:pt x="5" y="68"/>
                  </a:cubicBezTo>
                  <a:cubicBezTo>
                    <a:pt x="5" y="68"/>
                    <a:pt x="5" y="68"/>
                    <a:pt x="5" y="68"/>
                  </a:cubicBezTo>
                  <a:cubicBezTo>
                    <a:pt x="7" y="68"/>
                    <a:pt x="8" y="68"/>
                    <a:pt x="8" y="66"/>
                  </a:cubicBezTo>
                  <a:cubicBezTo>
                    <a:pt x="10" y="67"/>
                    <a:pt x="10" y="67"/>
                    <a:pt x="13" y="67"/>
                  </a:cubicBezTo>
                  <a:cubicBezTo>
                    <a:pt x="14" y="68"/>
                    <a:pt x="14" y="69"/>
                    <a:pt x="14" y="69"/>
                  </a:cubicBezTo>
                  <a:cubicBezTo>
                    <a:pt x="15" y="69"/>
                    <a:pt x="16" y="69"/>
                    <a:pt x="17" y="69"/>
                  </a:cubicBezTo>
                  <a:cubicBezTo>
                    <a:pt x="17" y="67"/>
                    <a:pt x="17" y="66"/>
                    <a:pt x="20" y="67"/>
                  </a:cubicBezTo>
                  <a:cubicBezTo>
                    <a:pt x="20" y="68"/>
                    <a:pt x="20" y="68"/>
                    <a:pt x="20" y="69"/>
                  </a:cubicBezTo>
                  <a:cubicBezTo>
                    <a:pt x="20" y="69"/>
                    <a:pt x="21" y="69"/>
                    <a:pt x="22" y="69"/>
                  </a:cubicBezTo>
                  <a:cubicBezTo>
                    <a:pt x="22" y="68"/>
                    <a:pt x="21" y="67"/>
                    <a:pt x="21" y="66"/>
                  </a:cubicBezTo>
                  <a:cubicBezTo>
                    <a:pt x="22" y="66"/>
                    <a:pt x="22" y="66"/>
                    <a:pt x="22" y="66"/>
                  </a:cubicBezTo>
                  <a:cubicBezTo>
                    <a:pt x="22" y="65"/>
                    <a:pt x="22" y="65"/>
                    <a:pt x="23" y="65"/>
                  </a:cubicBezTo>
                  <a:cubicBezTo>
                    <a:pt x="23" y="65"/>
                    <a:pt x="23" y="66"/>
                    <a:pt x="23" y="66"/>
                  </a:cubicBezTo>
                  <a:cubicBezTo>
                    <a:pt x="25" y="67"/>
                    <a:pt x="27" y="67"/>
                    <a:pt x="29" y="67"/>
                  </a:cubicBezTo>
                  <a:cubicBezTo>
                    <a:pt x="29" y="67"/>
                    <a:pt x="29" y="66"/>
                    <a:pt x="29" y="66"/>
                  </a:cubicBezTo>
                  <a:cubicBezTo>
                    <a:pt x="34" y="66"/>
                    <a:pt x="35" y="69"/>
                    <a:pt x="36" y="64"/>
                  </a:cubicBezTo>
                  <a:cubicBezTo>
                    <a:pt x="39" y="62"/>
                    <a:pt x="38" y="55"/>
                    <a:pt x="38" y="55"/>
                  </a:cubicBezTo>
                  <a:cubicBezTo>
                    <a:pt x="38" y="55"/>
                    <a:pt x="39" y="55"/>
                    <a:pt x="39" y="55"/>
                  </a:cubicBezTo>
                  <a:cubicBezTo>
                    <a:pt x="39" y="53"/>
                    <a:pt x="39" y="51"/>
                    <a:pt x="38" y="48"/>
                  </a:cubicBezTo>
                  <a:lnTo>
                    <a:pt x="40" y="48"/>
                  </a:lnTo>
                  <a:cubicBezTo>
                    <a:pt x="40" y="48"/>
                    <a:pt x="40" y="45"/>
                    <a:pt x="41" y="43"/>
                  </a:cubicBezTo>
                  <a:lnTo>
                    <a:pt x="41" y="36"/>
                  </a:lnTo>
                  <a:lnTo>
                    <a:pt x="40" y="36"/>
                  </a:lnTo>
                  <a:lnTo>
                    <a:pt x="43" y="35"/>
                  </a:lnTo>
                  <a:lnTo>
                    <a:pt x="44" y="4"/>
                  </a:lnTo>
                  <a:lnTo>
                    <a:pt x="46" y="35"/>
                  </a:lnTo>
                  <a:lnTo>
                    <a:pt x="48" y="36"/>
                  </a:lnTo>
                  <a:lnTo>
                    <a:pt x="47" y="36"/>
                  </a:lnTo>
                  <a:lnTo>
                    <a:pt x="47" y="43"/>
                  </a:lnTo>
                  <a:cubicBezTo>
                    <a:pt x="48" y="45"/>
                    <a:pt x="49" y="46"/>
                    <a:pt x="49" y="48"/>
                  </a:cubicBezTo>
                  <a:lnTo>
                    <a:pt x="50" y="48"/>
                  </a:lnTo>
                  <a:cubicBezTo>
                    <a:pt x="49" y="51"/>
                    <a:pt x="49" y="52"/>
                    <a:pt x="50" y="55"/>
                  </a:cubicBezTo>
                  <a:cubicBezTo>
                    <a:pt x="50" y="55"/>
                    <a:pt x="51" y="55"/>
                    <a:pt x="51" y="55"/>
                  </a:cubicBezTo>
                  <a:cubicBezTo>
                    <a:pt x="50" y="59"/>
                    <a:pt x="51" y="61"/>
                    <a:pt x="52" y="64"/>
                  </a:cubicBezTo>
                  <a:cubicBezTo>
                    <a:pt x="53" y="64"/>
                    <a:pt x="54" y="65"/>
                    <a:pt x="54" y="65"/>
                  </a:cubicBezTo>
                  <a:cubicBezTo>
                    <a:pt x="55" y="62"/>
                    <a:pt x="57" y="64"/>
                    <a:pt x="58" y="63"/>
                  </a:cubicBezTo>
                  <a:cubicBezTo>
                    <a:pt x="59" y="59"/>
                    <a:pt x="59" y="57"/>
                    <a:pt x="61" y="55"/>
                  </a:cubicBezTo>
                  <a:cubicBezTo>
                    <a:pt x="61" y="53"/>
                    <a:pt x="61" y="52"/>
                    <a:pt x="62" y="50"/>
                  </a:cubicBezTo>
                  <a:cubicBezTo>
                    <a:pt x="64" y="52"/>
                    <a:pt x="62" y="56"/>
                    <a:pt x="66" y="57"/>
                  </a:cubicBezTo>
                  <a:cubicBezTo>
                    <a:pt x="66" y="57"/>
                    <a:pt x="66" y="57"/>
                    <a:pt x="66" y="58"/>
                  </a:cubicBezTo>
                  <a:cubicBezTo>
                    <a:pt x="67" y="56"/>
                    <a:pt x="67" y="54"/>
                    <a:pt x="68" y="53"/>
                  </a:cubicBezTo>
                  <a:cubicBezTo>
                    <a:pt x="69" y="54"/>
                    <a:pt x="68" y="56"/>
                    <a:pt x="70" y="58"/>
                  </a:cubicBezTo>
                  <a:cubicBezTo>
                    <a:pt x="70" y="60"/>
                    <a:pt x="70" y="60"/>
                    <a:pt x="70" y="61"/>
                  </a:cubicBezTo>
                  <a:cubicBezTo>
                    <a:pt x="70" y="61"/>
                    <a:pt x="71" y="61"/>
                    <a:pt x="71" y="61"/>
                  </a:cubicBezTo>
                  <a:cubicBezTo>
                    <a:pt x="71" y="62"/>
                    <a:pt x="71" y="62"/>
                    <a:pt x="72" y="63"/>
                  </a:cubicBezTo>
                  <a:cubicBezTo>
                    <a:pt x="73" y="63"/>
                    <a:pt x="74" y="63"/>
                    <a:pt x="76" y="64"/>
                  </a:cubicBezTo>
                  <a:cubicBezTo>
                    <a:pt x="76" y="64"/>
                    <a:pt x="76" y="64"/>
                    <a:pt x="76" y="64"/>
                  </a:cubicBezTo>
                  <a:cubicBezTo>
                    <a:pt x="77" y="65"/>
                    <a:pt x="78" y="65"/>
                    <a:pt x="79" y="65"/>
                  </a:cubicBezTo>
                  <a:cubicBezTo>
                    <a:pt x="78" y="64"/>
                    <a:pt x="78" y="63"/>
                    <a:pt x="78" y="62"/>
                  </a:cubicBezTo>
                  <a:cubicBezTo>
                    <a:pt x="79" y="62"/>
                    <a:pt x="79" y="61"/>
                    <a:pt x="79" y="61"/>
                  </a:cubicBezTo>
                  <a:cubicBezTo>
                    <a:pt x="79" y="63"/>
                    <a:pt x="80" y="64"/>
                    <a:pt x="80" y="65"/>
                  </a:cubicBezTo>
                  <a:cubicBezTo>
                    <a:pt x="80" y="65"/>
                    <a:pt x="81" y="66"/>
                    <a:pt x="82" y="66"/>
                  </a:cubicBezTo>
                  <a:cubicBezTo>
                    <a:pt x="82" y="66"/>
                    <a:pt x="82" y="65"/>
                    <a:pt x="82" y="65"/>
                  </a:cubicBezTo>
                  <a:cubicBezTo>
                    <a:pt x="85" y="66"/>
                    <a:pt x="92" y="65"/>
                    <a:pt x="94" y="67"/>
                  </a:cubicBezTo>
                  <a:cubicBezTo>
                    <a:pt x="96" y="64"/>
                    <a:pt x="95" y="60"/>
                    <a:pt x="95" y="56"/>
                  </a:cubicBezTo>
                  <a:cubicBezTo>
                    <a:pt x="96" y="56"/>
                    <a:pt x="96" y="56"/>
                    <a:pt x="96" y="56"/>
                  </a:cubicBezTo>
                  <a:cubicBezTo>
                    <a:pt x="96" y="57"/>
                    <a:pt x="96" y="58"/>
                    <a:pt x="96" y="59"/>
                  </a:cubicBezTo>
                  <a:cubicBezTo>
                    <a:pt x="97" y="59"/>
                    <a:pt x="97" y="59"/>
                    <a:pt x="97" y="58"/>
                  </a:cubicBezTo>
                  <a:cubicBezTo>
                    <a:pt x="97" y="59"/>
                    <a:pt x="98" y="60"/>
                    <a:pt x="98" y="61"/>
                  </a:cubicBezTo>
                  <a:cubicBezTo>
                    <a:pt x="99" y="62"/>
                    <a:pt x="99" y="62"/>
                    <a:pt x="100" y="61"/>
                  </a:cubicBezTo>
                  <a:cubicBezTo>
                    <a:pt x="100" y="62"/>
                    <a:pt x="100" y="63"/>
                    <a:pt x="100" y="63"/>
                  </a:cubicBezTo>
                  <a:cubicBezTo>
                    <a:pt x="101" y="63"/>
                    <a:pt x="102" y="64"/>
                    <a:pt x="103" y="64"/>
                  </a:cubicBezTo>
                  <a:cubicBezTo>
                    <a:pt x="103" y="62"/>
                    <a:pt x="103" y="60"/>
                    <a:pt x="103" y="59"/>
                  </a:cubicBezTo>
                  <a:cubicBezTo>
                    <a:pt x="103" y="59"/>
                    <a:pt x="104" y="59"/>
                    <a:pt x="104" y="59"/>
                  </a:cubicBezTo>
                  <a:cubicBezTo>
                    <a:pt x="104" y="58"/>
                    <a:pt x="104" y="57"/>
                    <a:pt x="104" y="56"/>
                  </a:cubicBezTo>
                  <a:cubicBezTo>
                    <a:pt x="105" y="56"/>
                    <a:pt x="105" y="56"/>
                    <a:pt x="105" y="56"/>
                  </a:cubicBezTo>
                  <a:cubicBezTo>
                    <a:pt x="105" y="57"/>
                    <a:pt x="106" y="58"/>
                    <a:pt x="106" y="59"/>
                  </a:cubicBezTo>
                  <a:cubicBezTo>
                    <a:pt x="106" y="59"/>
                    <a:pt x="106" y="59"/>
                    <a:pt x="107" y="59"/>
                  </a:cubicBezTo>
                  <a:cubicBezTo>
                    <a:pt x="107" y="60"/>
                    <a:pt x="107" y="60"/>
                    <a:pt x="107" y="61"/>
                  </a:cubicBezTo>
                  <a:cubicBezTo>
                    <a:pt x="108" y="60"/>
                    <a:pt x="109" y="60"/>
                    <a:pt x="110" y="60"/>
                  </a:cubicBezTo>
                  <a:cubicBezTo>
                    <a:pt x="110" y="60"/>
                    <a:pt x="111" y="60"/>
                    <a:pt x="111" y="60"/>
                  </a:cubicBezTo>
                  <a:cubicBezTo>
                    <a:pt x="111" y="60"/>
                    <a:pt x="111" y="60"/>
                    <a:pt x="112" y="60"/>
                  </a:cubicBezTo>
                  <a:cubicBezTo>
                    <a:pt x="112" y="59"/>
                    <a:pt x="112" y="59"/>
                    <a:pt x="112" y="58"/>
                  </a:cubicBezTo>
                  <a:cubicBezTo>
                    <a:pt x="114" y="58"/>
                    <a:pt x="114" y="58"/>
                    <a:pt x="115" y="59"/>
                  </a:cubicBezTo>
                  <a:cubicBezTo>
                    <a:pt x="121" y="48"/>
                    <a:pt x="126" y="37"/>
                    <a:pt x="132" y="26"/>
                  </a:cubicBezTo>
                  <a:cubicBezTo>
                    <a:pt x="131" y="26"/>
                    <a:pt x="130" y="25"/>
                    <a:pt x="129" y="24"/>
                  </a:cubicBezTo>
                  <a:cubicBezTo>
                    <a:pt x="132" y="25"/>
                    <a:pt x="132" y="25"/>
                    <a:pt x="134" y="27"/>
                  </a:cubicBezTo>
                  <a:cubicBezTo>
                    <a:pt x="139" y="27"/>
                    <a:pt x="144" y="28"/>
                    <a:pt x="148" y="28"/>
                  </a:cubicBezTo>
                  <a:cubicBezTo>
                    <a:pt x="146" y="26"/>
                    <a:pt x="143" y="25"/>
                    <a:pt x="140" y="23"/>
                  </a:cubicBezTo>
                  <a:cubicBezTo>
                    <a:pt x="140" y="23"/>
                    <a:pt x="140" y="23"/>
                    <a:pt x="140" y="23"/>
                  </a:cubicBezTo>
                  <a:cubicBezTo>
                    <a:pt x="140" y="23"/>
                    <a:pt x="139" y="23"/>
                    <a:pt x="138" y="23"/>
                  </a:cubicBezTo>
                  <a:cubicBezTo>
                    <a:pt x="138" y="22"/>
                    <a:pt x="138" y="22"/>
                    <a:pt x="139" y="22"/>
                  </a:cubicBezTo>
                  <a:cubicBezTo>
                    <a:pt x="138" y="22"/>
                    <a:pt x="138" y="22"/>
                    <a:pt x="138" y="21"/>
                  </a:cubicBezTo>
                  <a:cubicBezTo>
                    <a:pt x="138" y="21"/>
                    <a:pt x="138" y="21"/>
                    <a:pt x="138" y="21"/>
                  </a:cubicBezTo>
                  <a:cubicBezTo>
                    <a:pt x="142" y="23"/>
                    <a:pt x="145" y="25"/>
                    <a:pt x="149" y="27"/>
                  </a:cubicBezTo>
                  <a:cubicBezTo>
                    <a:pt x="151" y="27"/>
                    <a:pt x="151" y="28"/>
                    <a:pt x="153" y="28"/>
                  </a:cubicBezTo>
                  <a:cubicBezTo>
                    <a:pt x="153" y="28"/>
                    <a:pt x="153" y="29"/>
                    <a:pt x="153" y="29"/>
                  </a:cubicBezTo>
                  <a:cubicBezTo>
                    <a:pt x="153" y="29"/>
                    <a:pt x="153" y="29"/>
                    <a:pt x="154" y="29"/>
                  </a:cubicBezTo>
                  <a:cubicBezTo>
                    <a:pt x="148" y="40"/>
                    <a:pt x="143" y="51"/>
                    <a:pt x="140" y="62"/>
                  </a:cubicBezTo>
                  <a:cubicBezTo>
                    <a:pt x="147" y="61"/>
                    <a:pt x="154" y="62"/>
                    <a:pt x="161" y="63"/>
                  </a:cubicBezTo>
                  <a:cubicBezTo>
                    <a:pt x="161" y="63"/>
                    <a:pt x="162" y="63"/>
                    <a:pt x="162" y="64"/>
                  </a:cubicBezTo>
                  <a:cubicBezTo>
                    <a:pt x="164" y="64"/>
                    <a:pt x="165" y="63"/>
                    <a:pt x="169" y="64"/>
                  </a:cubicBezTo>
                  <a:cubicBezTo>
                    <a:pt x="169" y="63"/>
                    <a:pt x="169" y="63"/>
                    <a:pt x="169" y="63"/>
                  </a:cubicBezTo>
                  <a:cubicBezTo>
                    <a:pt x="173" y="65"/>
                    <a:pt x="175" y="66"/>
                    <a:pt x="179" y="67"/>
                  </a:cubicBezTo>
                  <a:lnTo>
                    <a:pt x="179" y="81"/>
                  </a:lnTo>
                  <a:lnTo>
                    <a:pt x="0" y="81"/>
                  </a:lnTo>
                  <a:close/>
                  <a:moveTo>
                    <a:pt x="161" y="58"/>
                  </a:moveTo>
                  <a:cubicBezTo>
                    <a:pt x="160" y="54"/>
                    <a:pt x="160" y="54"/>
                    <a:pt x="160" y="45"/>
                  </a:cubicBezTo>
                  <a:cubicBezTo>
                    <a:pt x="159" y="45"/>
                    <a:pt x="159" y="45"/>
                    <a:pt x="158" y="45"/>
                  </a:cubicBezTo>
                  <a:cubicBezTo>
                    <a:pt x="158" y="44"/>
                    <a:pt x="158" y="44"/>
                    <a:pt x="158" y="43"/>
                  </a:cubicBezTo>
                  <a:cubicBezTo>
                    <a:pt x="157" y="43"/>
                    <a:pt x="157" y="43"/>
                    <a:pt x="157" y="43"/>
                  </a:cubicBezTo>
                  <a:cubicBezTo>
                    <a:pt x="157" y="44"/>
                    <a:pt x="157" y="44"/>
                    <a:pt x="157" y="45"/>
                  </a:cubicBezTo>
                  <a:cubicBezTo>
                    <a:pt x="158" y="46"/>
                    <a:pt x="159" y="46"/>
                    <a:pt x="158" y="48"/>
                  </a:cubicBezTo>
                  <a:cubicBezTo>
                    <a:pt x="157" y="48"/>
                    <a:pt x="156" y="48"/>
                    <a:pt x="155" y="48"/>
                  </a:cubicBezTo>
                  <a:cubicBezTo>
                    <a:pt x="155" y="46"/>
                    <a:pt x="156" y="45"/>
                    <a:pt x="156" y="42"/>
                  </a:cubicBezTo>
                  <a:cubicBezTo>
                    <a:pt x="158" y="43"/>
                    <a:pt x="158" y="44"/>
                    <a:pt x="160" y="45"/>
                  </a:cubicBezTo>
                  <a:cubicBezTo>
                    <a:pt x="160" y="42"/>
                    <a:pt x="157" y="38"/>
                    <a:pt x="161" y="38"/>
                  </a:cubicBezTo>
                  <a:cubicBezTo>
                    <a:pt x="162" y="38"/>
                    <a:pt x="162" y="39"/>
                    <a:pt x="162" y="39"/>
                  </a:cubicBezTo>
                  <a:cubicBezTo>
                    <a:pt x="161" y="42"/>
                    <a:pt x="161" y="42"/>
                    <a:pt x="161" y="44"/>
                  </a:cubicBezTo>
                  <a:cubicBezTo>
                    <a:pt x="163" y="44"/>
                    <a:pt x="163" y="43"/>
                    <a:pt x="165" y="42"/>
                  </a:cubicBezTo>
                  <a:cubicBezTo>
                    <a:pt x="165" y="44"/>
                    <a:pt x="167" y="46"/>
                    <a:pt x="167" y="48"/>
                  </a:cubicBezTo>
                  <a:cubicBezTo>
                    <a:pt x="165" y="48"/>
                    <a:pt x="164" y="48"/>
                    <a:pt x="163" y="48"/>
                  </a:cubicBezTo>
                  <a:cubicBezTo>
                    <a:pt x="163" y="47"/>
                    <a:pt x="163" y="46"/>
                    <a:pt x="164" y="45"/>
                  </a:cubicBezTo>
                  <a:cubicBezTo>
                    <a:pt x="164" y="45"/>
                    <a:pt x="164" y="45"/>
                    <a:pt x="164" y="45"/>
                  </a:cubicBezTo>
                  <a:cubicBezTo>
                    <a:pt x="164" y="44"/>
                    <a:pt x="164" y="43"/>
                    <a:pt x="164" y="43"/>
                  </a:cubicBezTo>
                  <a:cubicBezTo>
                    <a:pt x="163" y="44"/>
                    <a:pt x="163" y="45"/>
                    <a:pt x="161" y="46"/>
                  </a:cubicBezTo>
                  <a:cubicBezTo>
                    <a:pt x="161" y="50"/>
                    <a:pt x="161" y="54"/>
                    <a:pt x="161" y="58"/>
                  </a:cubicBezTo>
                  <a:close/>
                  <a:moveTo>
                    <a:pt x="68" y="52"/>
                  </a:moveTo>
                  <a:cubicBezTo>
                    <a:pt x="68" y="52"/>
                    <a:pt x="68" y="52"/>
                    <a:pt x="68" y="51"/>
                  </a:cubicBezTo>
                  <a:cubicBezTo>
                    <a:pt x="68" y="51"/>
                    <a:pt x="68" y="51"/>
                    <a:pt x="68" y="51"/>
                  </a:cubicBezTo>
                  <a:cubicBezTo>
                    <a:pt x="68" y="52"/>
                    <a:pt x="68" y="52"/>
                    <a:pt x="68" y="52"/>
                  </a:cubicBezTo>
                  <a:cubicBezTo>
                    <a:pt x="68" y="52"/>
                    <a:pt x="68" y="52"/>
                    <a:pt x="68" y="52"/>
                  </a:cubicBezTo>
                  <a:close/>
                  <a:moveTo>
                    <a:pt x="128" y="24"/>
                  </a:moveTo>
                  <a:cubicBezTo>
                    <a:pt x="127" y="23"/>
                    <a:pt x="125" y="22"/>
                    <a:pt x="123" y="22"/>
                  </a:cubicBezTo>
                  <a:cubicBezTo>
                    <a:pt x="123" y="22"/>
                    <a:pt x="123" y="21"/>
                    <a:pt x="123" y="21"/>
                  </a:cubicBezTo>
                  <a:cubicBezTo>
                    <a:pt x="123" y="20"/>
                    <a:pt x="122" y="20"/>
                    <a:pt x="122" y="20"/>
                  </a:cubicBezTo>
                  <a:cubicBezTo>
                    <a:pt x="122" y="20"/>
                    <a:pt x="122" y="20"/>
                    <a:pt x="122" y="19"/>
                  </a:cubicBezTo>
                  <a:cubicBezTo>
                    <a:pt x="125" y="21"/>
                    <a:pt x="126" y="22"/>
                    <a:pt x="130" y="22"/>
                  </a:cubicBezTo>
                  <a:cubicBezTo>
                    <a:pt x="130" y="22"/>
                    <a:pt x="130" y="23"/>
                    <a:pt x="130" y="23"/>
                  </a:cubicBezTo>
                  <a:cubicBezTo>
                    <a:pt x="129" y="23"/>
                    <a:pt x="129" y="23"/>
                    <a:pt x="129" y="23"/>
                  </a:cubicBezTo>
                  <a:cubicBezTo>
                    <a:pt x="129" y="23"/>
                    <a:pt x="129" y="24"/>
                    <a:pt x="129" y="24"/>
                  </a:cubicBezTo>
                  <a:cubicBezTo>
                    <a:pt x="129" y="24"/>
                    <a:pt x="128" y="24"/>
                    <a:pt x="128" y="24"/>
                  </a:cubicBezTo>
                  <a:close/>
                  <a:moveTo>
                    <a:pt x="44" y="4"/>
                  </a:moveTo>
                  <a:cubicBezTo>
                    <a:pt x="44" y="3"/>
                    <a:pt x="44" y="3"/>
                    <a:pt x="44" y="3"/>
                  </a:cubicBezTo>
                  <a:cubicBezTo>
                    <a:pt x="44" y="3"/>
                    <a:pt x="44" y="2"/>
                    <a:pt x="44" y="2"/>
                  </a:cubicBezTo>
                  <a:cubicBezTo>
                    <a:pt x="44" y="3"/>
                    <a:pt x="44" y="3"/>
                    <a:pt x="44" y="4"/>
                  </a:cubicBezTo>
                  <a:cubicBezTo>
                    <a:pt x="44" y="4"/>
                    <a:pt x="44" y="4"/>
                    <a:pt x="44" y="4"/>
                  </a:cubicBezTo>
                  <a:close/>
                  <a:moveTo>
                    <a:pt x="44" y="2"/>
                  </a:moveTo>
                  <a:cubicBezTo>
                    <a:pt x="44" y="1"/>
                    <a:pt x="44" y="0"/>
                    <a:pt x="44" y="0"/>
                  </a:cubicBezTo>
                  <a:cubicBezTo>
                    <a:pt x="44" y="0"/>
                    <a:pt x="44" y="0"/>
                    <a:pt x="45" y="0"/>
                  </a:cubicBezTo>
                  <a:cubicBezTo>
                    <a:pt x="44" y="1"/>
                    <a:pt x="44" y="1"/>
                    <a:pt x="44" y="2"/>
                  </a:cubicBezTo>
                  <a:close/>
                </a:path>
              </a:pathLst>
            </a:custGeom>
            <a:solidFill>
              <a:srgbClr val="17375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8" name="Shape 298"/>
            <p:cNvSpPr txBox="1"/>
            <p:nvPr/>
          </p:nvSpPr>
          <p:spPr>
            <a:xfrm>
              <a:off x="0" y="1682284596"/>
              <a:ext cx="2147483647" cy="465199050"/>
            </a:xfrm>
            <a:prstGeom prst="rect">
              <a:avLst/>
            </a:prstGeom>
            <a:solidFill>
              <a:srgbClr val="17375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299" name="Shape 299"/>
            <p:cNvCxnSpPr/>
            <p:nvPr/>
          </p:nvCxnSpPr>
          <p:spPr>
            <a:xfrm>
              <a:off x="277327892" y="1617354145"/>
              <a:ext cx="1867919697" cy="0"/>
            </a:xfrm>
            <a:prstGeom prst="straightConnector1">
              <a:avLst/>
            </a:prstGeom>
            <a:noFill/>
            <a:ln w="9525" cap="flat" cmpd="sng">
              <a:solidFill>
                <a:srgbClr val="0066FF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</p:grpSp>
      <p:sp>
        <p:nvSpPr>
          <p:cNvPr id="300" name="Shape 300"/>
          <p:cNvSpPr txBox="1"/>
          <p:nvPr/>
        </p:nvSpPr>
        <p:spPr>
          <a:xfrm>
            <a:off x="279400" y="835025"/>
            <a:ext cx="8497887" cy="2584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ts val="1800"/>
              <a:buFont typeface="Arial"/>
              <a:buNone/>
            </a:pPr>
            <a:r>
              <a:rPr lang="en-US" sz="1800" b="1" i="1" u="none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r>
              <a:rPr lang="en-US" sz="1800" b="1" i="1" u="sng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Механическая коробка передач </a:t>
            </a:r>
            <a:r>
              <a:rPr lang="en-US"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относится к ступенчатым коробкам, т.е. крутящий момент в ней изменяются ступенями. Ступенью (или передачей) называется пара взаимодействующих шестерен. Каждая из ступеней обеспечивает вращение с определенной угловой скоростью или, другими словами, имеет свое передаточное число.</a:t>
            </a:r>
            <a:endParaRPr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r>
              <a:rPr lang="en-US" sz="18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Передаточным числом </a:t>
            </a:r>
            <a:r>
              <a:rPr lang="en-US"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называется отношение числа зубьев ведомой шестерни к числу зубьев ведущей шестерни. Разные ступени коробки передач имеют разные передаточные числа. Низшая ступень имеет наибольшее передаточное число, высшая ступень – наименьшее.</a:t>
            </a:r>
            <a:endParaRPr/>
          </a:p>
        </p:txBody>
      </p:sp>
      <p:pic>
        <p:nvPicPr>
          <p:cNvPr id="301" name="Shape 301" descr="http://infoaboutauto.narod.ru/technics/common_info/car_construction/img/zel/z_35b.gif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68312" y="3592512"/>
            <a:ext cx="4305300" cy="2600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2" name="Shape 302" descr="https://im0-tub-ru.yandex.net/i?id=02ca1c594d425c942321be6235457cf6-l&amp;n=13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508625" y="3743325"/>
            <a:ext cx="2940050" cy="22050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" name="Shape 307"/>
          <p:cNvGrpSpPr/>
          <p:nvPr/>
        </p:nvGrpSpPr>
        <p:grpSpPr>
          <a:xfrm>
            <a:off x="-55562" y="-73025"/>
            <a:ext cx="9255125" cy="603250"/>
            <a:chOff x="-55562" y="-73025"/>
            <a:chExt cx="9255125" cy="603250"/>
          </a:xfrm>
        </p:grpSpPr>
        <p:pic>
          <p:nvPicPr>
            <p:cNvPr id="308" name="Shape 308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-55562" y="-73025"/>
              <a:ext cx="9255125" cy="6032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9" name="Shape 309"/>
            <p:cNvSpPr txBox="1"/>
            <p:nvPr/>
          </p:nvSpPr>
          <p:spPr>
            <a:xfrm>
              <a:off x="0" y="-7937"/>
              <a:ext cx="9144000" cy="36988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rPr lang="en-US" sz="1800" b="1" i="0" u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Назначение и устройство КШМ ДВС</a:t>
              </a:r>
              <a:endParaRPr/>
            </a:p>
          </p:txBody>
        </p:sp>
      </p:grpSp>
      <p:grpSp>
        <p:nvGrpSpPr>
          <p:cNvPr id="310" name="Shape 310"/>
          <p:cNvGrpSpPr/>
          <p:nvPr/>
        </p:nvGrpSpPr>
        <p:grpSpPr>
          <a:xfrm>
            <a:off x="8656637" y="-79375"/>
            <a:ext cx="542925" cy="639762"/>
            <a:chOff x="8656637" y="-79375"/>
            <a:chExt cx="542925" cy="639762"/>
          </a:xfrm>
        </p:grpSpPr>
        <p:pic>
          <p:nvPicPr>
            <p:cNvPr id="311" name="Shape 311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8656637" y="-79375"/>
              <a:ext cx="542925" cy="6397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2" name="Shape 312"/>
            <p:cNvSpPr txBox="1"/>
            <p:nvPr/>
          </p:nvSpPr>
          <p:spPr>
            <a:xfrm>
              <a:off x="8801100" y="52387"/>
              <a:ext cx="254000" cy="25558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Calibri"/>
                <a:buNone/>
              </a:pPr>
              <a:r>
                <a:rPr lang="en-US" sz="2000" b="1" i="0" u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4</a:t>
              </a:r>
              <a:endParaRPr/>
            </a:p>
          </p:txBody>
        </p:sp>
      </p:grpSp>
      <p:grpSp>
        <p:nvGrpSpPr>
          <p:cNvPr id="313" name="Shape 313"/>
          <p:cNvGrpSpPr/>
          <p:nvPr/>
        </p:nvGrpSpPr>
        <p:grpSpPr>
          <a:xfrm>
            <a:off x="-55562" y="-60325"/>
            <a:ext cx="9255125" cy="596900"/>
            <a:chOff x="-55562" y="-60325"/>
            <a:chExt cx="9255125" cy="596900"/>
          </a:xfrm>
        </p:grpSpPr>
        <p:pic>
          <p:nvPicPr>
            <p:cNvPr id="314" name="Shape 314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-55562" y="-60325"/>
              <a:ext cx="9255125" cy="5969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5" name="Shape 315"/>
            <p:cNvSpPr txBox="1"/>
            <p:nvPr/>
          </p:nvSpPr>
          <p:spPr>
            <a:xfrm>
              <a:off x="0" y="0"/>
              <a:ext cx="9144000" cy="36988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rPr lang="en-US" sz="1800" b="1" i="0" u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Назначение и общее устройство механической коробки передач</a:t>
              </a:r>
              <a:endParaRPr/>
            </a:p>
          </p:txBody>
        </p:sp>
      </p:grpSp>
      <p:grpSp>
        <p:nvGrpSpPr>
          <p:cNvPr id="316" name="Shape 316"/>
          <p:cNvGrpSpPr/>
          <p:nvPr/>
        </p:nvGrpSpPr>
        <p:grpSpPr>
          <a:xfrm>
            <a:off x="8594725" y="-73025"/>
            <a:ext cx="671512" cy="646112"/>
            <a:chOff x="8594725" y="-73025"/>
            <a:chExt cx="671512" cy="646112"/>
          </a:xfrm>
        </p:grpSpPr>
        <p:pic>
          <p:nvPicPr>
            <p:cNvPr id="317" name="Shape 317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8594725" y="-73025"/>
              <a:ext cx="671512" cy="6461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8" name="Shape 318"/>
            <p:cNvSpPr txBox="1"/>
            <p:nvPr/>
          </p:nvSpPr>
          <p:spPr>
            <a:xfrm>
              <a:off x="8801100" y="60325"/>
              <a:ext cx="254000" cy="254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Calibri"/>
                <a:buNone/>
              </a:pPr>
              <a:r>
                <a:rPr lang="en-US" sz="2000" b="1" i="0" u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11</a:t>
              </a:r>
              <a:endParaRPr/>
            </a:p>
          </p:txBody>
        </p:sp>
      </p:grpSp>
      <p:grpSp>
        <p:nvGrpSpPr>
          <p:cNvPr id="319" name="Shape 319"/>
          <p:cNvGrpSpPr/>
          <p:nvPr/>
        </p:nvGrpSpPr>
        <p:grpSpPr>
          <a:xfrm>
            <a:off x="-12700" y="6242050"/>
            <a:ext cx="9147175" cy="630237"/>
            <a:chOff x="0" y="0"/>
            <a:chExt cx="2147483647" cy="2147483647"/>
          </a:xfrm>
        </p:grpSpPr>
        <p:sp>
          <p:nvSpPr>
            <p:cNvPr id="320" name="Shape 320"/>
            <p:cNvSpPr/>
            <p:nvPr/>
          </p:nvSpPr>
          <p:spPr>
            <a:xfrm>
              <a:off x="745395" y="0"/>
              <a:ext cx="301139683" cy="1979794647"/>
            </a:xfrm>
            <a:custGeom>
              <a:avLst/>
              <a:gdLst/>
              <a:ahLst/>
              <a:cxnLst/>
              <a:rect l="0" t="0" r="0" b="0"/>
              <a:pathLst>
                <a:path w="179" h="81" extrusionOk="0">
                  <a:moveTo>
                    <a:pt x="0" y="81"/>
                  </a:moveTo>
                  <a:lnTo>
                    <a:pt x="0" y="67"/>
                  </a:lnTo>
                  <a:cubicBezTo>
                    <a:pt x="1" y="67"/>
                    <a:pt x="4" y="68"/>
                    <a:pt x="5" y="68"/>
                  </a:cubicBezTo>
                  <a:cubicBezTo>
                    <a:pt x="5" y="68"/>
                    <a:pt x="5" y="68"/>
                    <a:pt x="5" y="68"/>
                  </a:cubicBezTo>
                  <a:cubicBezTo>
                    <a:pt x="7" y="68"/>
                    <a:pt x="8" y="68"/>
                    <a:pt x="8" y="66"/>
                  </a:cubicBezTo>
                  <a:cubicBezTo>
                    <a:pt x="10" y="67"/>
                    <a:pt x="10" y="67"/>
                    <a:pt x="13" y="67"/>
                  </a:cubicBezTo>
                  <a:cubicBezTo>
                    <a:pt x="14" y="68"/>
                    <a:pt x="14" y="69"/>
                    <a:pt x="14" y="69"/>
                  </a:cubicBezTo>
                  <a:cubicBezTo>
                    <a:pt x="15" y="69"/>
                    <a:pt x="16" y="69"/>
                    <a:pt x="17" y="69"/>
                  </a:cubicBezTo>
                  <a:cubicBezTo>
                    <a:pt x="17" y="67"/>
                    <a:pt x="17" y="66"/>
                    <a:pt x="20" y="67"/>
                  </a:cubicBezTo>
                  <a:cubicBezTo>
                    <a:pt x="20" y="68"/>
                    <a:pt x="20" y="68"/>
                    <a:pt x="20" y="69"/>
                  </a:cubicBezTo>
                  <a:cubicBezTo>
                    <a:pt x="20" y="69"/>
                    <a:pt x="21" y="69"/>
                    <a:pt x="22" y="69"/>
                  </a:cubicBezTo>
                  <a:cubicBezTo>
                    <a:pt x="22" y="68"/>
                    <a:pt x="21" y="67"/>
                    <a:pt x="21" y="66"/>
                  </a:cubicBezTo>
                  <a:cubicBezTo>
                    <a:pt x="22" y="66"/>
                    <a:pt x="22" y="66"/>
                    <a:pt x="22" y="66"/>
                  </a:cubicBezTo>
                  <a:cubicBezTo>
                    <a:pt x="22" y="65"/>
                    <a:pt x="22" y="65"/>
                    <a:pt x="23" y="65"/>
                  </a:cubicBezTo>
                  <a:cubicBezTo>
                    <a:pt x="23" y="65"/>
                    <a:pt x="23" y="66"/>
                    <a:pt x="23" y="66"/>
                  </a:cubicBezTo>
                  <a:cubicBezTo>
                    <a:pt x="25" y="67"/>
                    <a:pt x="27" y="67"/>
                    <a:pt x="29" y="67"/>
                  </a:cubicBezTo>
                  <a:cubicBezTo>
                    <a:pt x="29" y="67"/>
                    <a:pt x="29" y="66"/>
                    <a:pt x="29" y="66"/>
                  </a:cubicBezTo>
                  <a:cubicBezTo>
                    <a:pt x="34" y="66"/>
                    <a:pt x="35" y="69"/>
                    <a:pt x="36" y="64"/>
                  </a:cubicBezTo>
                  <a:cubicBezTo>
                    <a:pt x="39" y="62"/>
                    <a:pt x="38" y="55"/>
                    <a:pt x="38" y="55"/>
                  </a:cubicBezTo>
                  <a:cubicBezTo>
                    <a:pt x="38" y="55"/>
                    <a:pt x="39" y="55"/>
                    <a:pt x="39" y="55"/>
                  </a:cubicBezTo>
                  <a:cubicBezTo>
                    <a:pt x="39" y="53"/>
                    <a:pt x="39" y="51"/>
                    <a:pt x="38" y="48"/>
                  </a:cubicBezTo>
                  <a:lnTo>
                    <a:pt x="40" y="48"/>
                  </a:lnTo>
                  <a:cubicBezTo>
                    <a:pt x="40" y="48"/>
                    <a:pt x="40" y="45"/>
                    <a:pt x="41" y="43"/>
                  </a:cubicBezTo>
                  <a:lnTo>
                    <a:pt x="41" y="36"/>
                  </a:lnTo>
                  <a:lnTo>
                    <a:pt x="40" y="36"/>
                  </a:lnTo>
                  <a:lnTo>
                    <a:pt x="43" y="35"/>
                  </a:lnTo>
                  <a:lnTo>
                    <a:pt x="44" y="4"/>
                  </a:lnTo>
                  <a:lnTo>
                    <a:pt x="46" y="35"/>
                  </a:lnTo>
                  <a:lnTo>
                    <a:pt x="48" y="36"/>
                  </a:lnTo>
                  <a:lnTo>
                    <a:pt x="47" y="36"/>
                  </a:lnTo>
                  <a:lnTo>
                    <a:pt x="47" y="43"/>
                  </a:lnTo>
                  <a:cubicBezTo>
                    <a:pt x="48" y="45"/>
                    <a:pt x="49" y="46"/>
                    <a:pt x="49" y="48"/>
                  </a:cubicBezTo>
                  <a:lnTo>
                    <a:pt x="50" y="48"/>
                  </a:lnTo>
                  <a:cubicBezTo>
                    <a:pt x="49" y="51"/>
                    <a:pt x="49" y="52"/>
                    <a:pt x="50" y="55"/>
                  </a:cubicBezTo>
                  <a:cubicBezTo>
                    <a:pt x="50" y="55"/>
                    <a:pt x="51" y="55"/>
                    <a:pt x="51" y="55"/>
                  </a:cubicBezTo>
                  <a:cubicBezTo>
                    <a:pt x="50" y="59"/>
                    <a:pt x="51" y="61"/>
                    <a:pt x="52" y="64"/>
                  </a:cubicBezTo>
                  <a:cubicBezTo>
                    <a:pt x="53" y="64"/>
                    <a:pt x="54" y="65"/>
                    <a:pt x="54" y="65"/>
                  </a:cubicBezTo>
                  <a:cubicBezTo>
                    <a:pt x="55" y="62"/>
                    <a:pt x="57" y="64"/>
                    <a:pt x="58" y="63"/>
                  </a:cubicBezTo>
                  <a:cubicBezTo>
                    <a:pt x="59" y="59"/>
                    <a:pt x="59" y="57"/>
                    <a:pt x="61" y="55"/>
                  </a:cubicBezTo>
                  <a:cubicBezTo>
                    <a:pt x="61" y="53"/>
                    <a:pt x="61" y="52"/>
                    <a:pt x="62" y="50"/>
                  </a:cubicBezTo>
                  <a:cubicBezTo>
                    <a:pt x="64" y="52"/>
                    <a:pt x="62" y="56"/>
                    <a:pt x="66" y="57"/>
                  </a:cubicBezTo>
                  <a:cubicBezTo>
                    <a:pt x="66" y="57"/>
                    <a:pt x="66" y="57"/>
                    <a:pt x="66" y="58"/>
                  </a:cubicBezTo>
                  <a:cubicBezTo>
                    <a:pt x="67" y="56"/>
                    <a:pt x="67" y="54"/>
                    <a:pt x="68" y="53"/>
                  </a:cubicBezTo>
                  <a:cubicBezTo>
                    <a:pt x="69" y="54"/>
                    <a:pt x="68" y="56"/>
                    <a:pt x="70" y="58"/>
                  </a:cubicBezTo>
                  <a:cubicBezTo>
                    <a:pt x="70" y="60"/>
                    <a:pt x="70" y="60"/>
                    <a:pt x="70" y="61"/>
                  </a:cubicBezTo>
                  <a:cubicBezTo>
                    <a:pt x="70" y="61"/>
                    <a:pt x="71" y="61"/>
                    <a:pt x="71" y="61"/>
                  </a:cubicBezTo>
                  <a:cubicBezTo>
                    <a:pt x="71" y="62"/>
                    <a:pt x="71" y="62"/>
                    <a:pt x="72" y="63"/>
                  </a:cubicBezTo>
                  <a:cubicBezTo>
                    <a:pt x="73" y="63"/>
                    <a:pt x="74" y="63"/>
                    <a:pt x="76" y="64"/>
                  </a:cubicBezTo>
                  <a:cubicBezTo>
                    <a:pt x="76" y="64"/>
                    <a:pt x="76" y="64"/>
                    <a:pt x="76" y="64"/>
                  </a:cubicBezTo>
                  <a:cubicBezTo>
                    <a:pt x="77" y="65"/>
                    <a:pt x="78" y="65"/>
                    <a:pt x="79" y="65"/>
                  </a:cubicBezTo>
                  <a:cubicBezTo>
                    <a:pt x="78" y="64"/>
                    <a:pt x="78" y="63"/>
                    <a:pt x="78" y="62"/>
                  </a:cubicBezTo>
                  <a:cubicBezTo>
                    <a:pt x="79" y="62"/>
                    <a:pt x="79" y="61"/>
                    <a:pt x="79" y="61"/>
                  </a:cubicBezTo>
                  <a:cubicBezTo>
                    <a:pt x="79" y="63"/>
                    <a:pt x="80" y="64"/>
                    <a:pt x="80" y="65"/>
                  </a:cubicBezTo>
                  <a:cubicBezTo>
                    <a:pt x="80" y="65"/>
                    <a:pt x="81" y="66"/>
                    <a:pt x="82" y="66"/>
                  </a:cubicBezTo>
                  <a:cubicBezTo>
                    <a:pt x="82" y="66"/>
                    <a:pt x="82" y="65"/>
                    <a:pt x="82" y="65"/>
                  </a:cubicBezTo>
                  <a:cubicBezTo>
                    <a:pt x="85" y="66"/>
                    <a:pt x="92" y="65"/>
                    <a:pt x="94" y="67"/>
                  </a:cubicBezTo>
                  <a:cubicBezTo>
                    <a:pt x="96" y="64"/>
                    <a:pt x="95" y="60"/>
                    <a:pt x="95" y="56"/>
                  </a:cubicBezTo>
                  <a:cubicBezTo>
                    <a:pt x="96" y="56"/>
                    <a:pt x="96" y="56"/>
                    <a:pt x="96" y="56"/>
                  </a:cubicBezTo>
                  <a:cubicBezTo>
                    <a:pt x="96" y="57"/>
                    <a:pt x="96" y="58"/>
                    <a:pt x="96" y="59"/>
                  </a:cubicBezTo>
                  <a:cubicBezTo>
                    <a:pt x="97" y="59"/>
                    <a:pt x="97" y="59"/>
                    <a:pt x="97" y="58"/>
                  </a:cubicBezTo>
                  <a:cubicBezTo>
                    <a:pt x="97" y="59"/>
                    <a:pt x="98" y="60"/>
                    <a:pt x="98" y="61"/>
                  </a:cubicBezTo>
                  <a:cubicBezTo>
                    <a:pt x="99" y="62"/>
                    <a:pt x="99" y="62"/>
                    <a:pt x="100" y="61"/>
                  </a:cubicBezTo>
                  <a:cubicBezTo>
                    <a:pt x="100" y="62"/>
                    <a:pt x="100" y="63"/>
                    <a:pt x="100" y="63"/>
                  </a:cubicBezTo>
                  <a:cubicBezTo>
                    <a:pt x="101" y="63"/>
                    <a:pt x="102" y="64"/>
                    <a:pt x="103" y="64"/>
                  </a:cubicBezTo>
                  <a:cubicBezTo>
                    <a:pt x="103" y="62"/>
                    <a:pt x="103" y="60"/>
                    <a:pt x="103" y="59"/>
                  </a:cubicBezTo>
                  <a:cubicBezTo>
                    <a:pt x="103" y="59"/>
                    <a:pt x="104" y="59"/>
                    <a:pt x="104" y="59"/>
                  </a:cubicBezTo>
                  <a:cubicBezTo>
                    <a:pt x="104" y="58"/>
                    <a:pt x="104" y="57"/>
                    <a:pt x="104" y="56"/>
                  </a:cubicBezTo>
                  <a:cubicBezTo>
                    <a:pt x="105" y="56"/>
                    <a:pt x="105" y="56"/>
                    <a:pt x="105" y="56"/>
                  </a:cubicBezTo>
                  <a:cubicBezTo>
                    <a:pt x="105" y="57"/>
                    <a:pt x="106" y="58"/>
                    <a:pt x="106" y="59"/>
                  </a:cubicBezTo>
                  <a:cubicBezTo>
                    <a:pt x="106" y="59"/>
                    <a:pt x="106" y="59"/>
                    <a:pt x="107" y="59"/>
                  </a:cubicBezTo>
                  <a:cubicBezTo>
                    <a:pt x="107" y="60"/>
                    <a:pt x="107" y="60"/>
                    <a:pt x="107" y="61"/>
                  </a:cubicBezTo>
                  <a:cubicBezTo>
                    <a:pt x="108" y="60"/>
                    <a:pt x="109" y="60"/>
                    <a:pt x="110" y="60"/>
                  </a:cubicBezTo>
                  <a:cubicBezTo>
                    <a:pt x="110" y="60"/>
                    <a:pt x="111" y="60"/>
                    <a:pt x="111" y="60"/>
                  </a:cubicBezTo>
                  <a:cubicBezTo>
                    <a:pt x="111" y="60"/>
                    <a:pt x="111" y="60"/>
                    <a:pt x="112" y="60"/>
                  </a:cubicBezTo>
                  <a:cubicBezTo>
                    <a:pt x="112" y="59"/>
                    <a:pt x="112" y="59"/>
                    <a:pt x="112" y="58"/>
                  </a:cubicBezTo>
                  <a:cubicBezTo>
                    <a:pt x="114" y="58"/>
                    <a:pt x="114" y="58"/>
                    <a:pt x="115" y="59"/>
                  </a:cubicBezTo>
                  <a:cubicBezTo>
                    <a:pt x="121" y="48"/>
                    <a:pt x="126" y="37"/>
                    <a:pt x="132" y="26"/>
                  </a:cubicBezTo>
                  <a:cubicBezTo>
                    <a:pt x="131" y="26"/>
                    <a:pt x="130" y="25"/>
                    <a:pt x="129" y="24"/>
                  </a:cubicBezTo>
                  <a:cubicBezTo>
                    <a:pt x="132" y="25"/>
                    <a:pt x="132" y="25"/>
                    <a:pt x="134" y="27"/>
                  </a:cubicBezTo>
                  <a:cubicBezTo>
                    <a:pt x="139" y="27"/>
                    <a:pt x="144" y="28"/>
                    <a:pt x="148" y="28"/>
                  </a:cubicBezTo>
                  <a:cubicBezTo>
                    <a:pt x="146" y="26"/>
                    <a:pt x="143" y="25"/>
                    <a:pt x="140" y="23"/>
                  </a:cubicBezTo>
                  <a:cubicBezTo>
                    <a:pt x="140" y="23"/>
                    <a:pt x="140" y="23"/>
                    <a:pt x="140" y="23"/>
                  </a:cubicBezTo>
                  <a:cubicBezTo>
                    <a:pt x="140" y="23"/>
                    <a:pt x="139" y="23"/>
                    <a:pt x="138" y="23"/>
                  </a:cubicBezTo>
                  <a:cubicBezTo>
                    <a:pt x="138" y="22"/>
                    <a:pt x="138" y="22"/>
                    <a:pt x="139" y="22"/>
                  </a:cubicBezTo>
                  <a:cubicBezTo>
                    <a:pt x="138" y="22"/>
                    <a:pt x="138" y="22"/>
                    <a:pt x="138" y="21"/>
                  </a:cubicBezTo>
                  <a:cubicBezTo>
                    <a:pt x="138" y="21"/>
                    <a:pt x="138" y="21"/>
                    <a:pt x="138" y="21"/>
                  </a:cubicBezTo>
                  <a:cubicBezTo>
                    <a:pt x="142" y="23"/>
                    <a:pt x="145" y="25"/>
                    <a:pt x="149" y="27"/>
                  </a:cubicBezTo>
                  <a:cubicBezTo>
                    <a:pt x="151" y="27"/>
                    <a:pt x="151" y="28"/>
                    <a:pt x="153" y="28"/>
                  </a:cubicBezTo>
                  <a:cubicBezTo>
                    <a:pt x="153" y="28"/>
                    <a:pt x="153" y="29"/>
                    <a:pt x="153" y="29"/>
                  </a:cubicBezTo>
                  <a:cubicBezTo>
                    <a:pt x="153" y="29"/>
                    <a:pt x="153" y="29"/>
                    <a:pt x="154" y="29"/>
                  </a:cubicBezTo>
                  <a:cubicBezTo>
                    <a:pt x="148" y="40"/>
                    <a:pt x="143" y="51"/>
                    <a:pt x="140" y="62"/>
                  </a:cubicBezTo>
                  <a:cubicBezTo>
                    <a:pt x="147" y="61"/>
                    <a:pt x="154" y="62"/>
                    <a:pt x="161" y="63"/>
                  </a:cubicBezTo>
                  <a:cubicBezTo>
                    <a:pt x="161" y="63"/>
                    <a:pt x="162" y="63"/>
                    <a:pt x="162" y="64"/>
                  </a:cubicBezTo>
                  <a:cubicBezTo>
                    <a:pt x="164" y="64"/>
                    <a:pt x="165" y="63"/>
                    <a:pt x="169" y="64"/>
                  </a:cubicBezTo>
                  <a:cubicBezTo>
                    <a:pt x="169" y="63"/>
                    <a:pt x="169" y="63"/>
                    <a:pt x="169" y="63"/>
                  </a:cubicBezTo>
                  <a:cubicBezTo>
                    <a:pt x="173" y="65"/>
                    <a:pt x="175" y="66"/>
                    <a:pt x="179" y="67"/>
                  </a:cubicBezTo>
                  <a:lnTo>
                    <a:pt x="179" y="81"/>
                  </a:lnTo>
                  <a:lnTo>
                    <a:pt x="0" y="81"/>
                  </a:lnTo>
                  <a:close/>
                  <a:moveTo>
                    <a:pt x="161" y="58"/>
                  </a:moveTo>
                  <a:cubicBezTo>
                    <a:pt x="160" y="54"/>
                    <a:pt x="160" y="54"/>
                    <a:pt x="160" y="45"/>
                  </a:cubicBezTo>
                  <a:cubicBezTo>
                    <a:pt x="159" y="45"/>
                    <a:pt x="159" y="45"/>
                    <a:pt x="158" y="45"/>
                  </a:cubicBezTo>
                  <a:cubicBezTo>
                    <a:pt x="158" y="44"/>
                    <a:pt x="158" y="44"/>
                    <a:pt x="158" y="43"/>
                  </a:cubicBezTo>
                  <a:cubicBezTo>
                    <a:pt x="157" y="43"/>
                    <a:pt x="157" y="43"/>
                    <a:pt x="157" y="43"/>
                  </a:cubicBezTo>
                  <a:cubicBezTo>
                    <a:pt x="157" y="44"/>
                    <a:pt x="157" y="44"/>
                    <a:pt x="157" y="45"/>
                  </a:cubicBezTo>
                  <a:cubicBezTo>
                    <a:pt x="158" y="46"/>
                    <a:pt x="159" y="46"/>
                    <a:pt x="158" y="48"/>
                  </a:cubicBezTo>
                  <a:cubicBezTo>
                    <a:pt x="157" y="48"/>
                    <a:pt x="156" y="48"/>
                    <a:pt x="155" y="48"/>
                  </a:cubicBezTo>
                  <a:cubicBezTo>
                    <a:pt x="155" y="46"/>
                    <a:pt x="156" y="45"/>
                    <a:pt x="156" y="42"/>
                  </a:cubicBezTo>
                  <a:cubicBezTo>
                    <a:pt x="158" y="43"/>
                    <a:pt x="158" y="44"/>
                    <a:pt x="160" y="45"/>
                  </a:cubicBezTo>
                  <a:cubicBezTo>
                    <a:pt x="160" y="42"/>
                    <a:pt x="157" y="38"/>
                    <a:pt x="161" y="38"/>
                  </a:cubicBezTo>
                  <a:cubicBezTo>
                    <a:pt x="162" y="38"/>
                    <a:pt x="162" y="39"/>
                    <a:pt x="162" y="39"/>
                  </a:cubicBezTo>
                  <a:cubicBezTo>
                    <a:pt x="161" y="42"/>
                    <a:pt x="161" y="42"/>
                    <a:pt x="161" y="44"/>
                  </a:cubicBezTo>
                  <a:cubicBezTo>
                    <a:pt x="163" y="44"/>
                    <a:pt x="163" y="43"/>
                    <a:pt x="165" y="42"/>
                  </a:cubicBezTo>
                  <a:cubicBezTo>
                    <a:pt x="165" y="44"/>
                    <a:pt x="167" y="46"/>
                    <a:pt x="167" y="48"/>
                  </a:cubicBezTo>
                  <a:cubicBezTo>
                    <a:pt x="165" y="48"/>
                    <a:pt x="164" y="48"/>
                    <a:pt x="163" y="48"/>
                  </a:cubicBezTo>
                  <a:cubicBezTo>
                    <a:pt x="163" y="47"/>
                    <a:pt x="163" y="46"/>
                    <a:pt x="164" y="45"/>
                  </a:cubicBezTo>
                  <a:cubicBezTo>
                    <a:pt x="164" y="45"/>
                    <a:pt x="164" y="45"/>
                    <a:pt x="164" y="45"/>
                  </a:cubicBezTo>
                  <a:cubicBezTo>
                    <a:pt x="164" y="44"/>
                    <a:pt x="164" y="43"/>
                    <a:pt x="164" y="43"/>
                  </a:cubicBezTo>
                  <a:cubicBezTo>
                    <a:pt x="163" y="44"/>
                    <a:pt x="163" y="45"/>
                    <a:pt x="161" y="46"/>
                  </a:cubicBezTo>
                  <a:cubicBezTo>
                    <a:pt x="161" y="50"/>
                    <a:pt x="161" y="54"/>
                    <a:pt x="161" y="58"/>
                  </a:cubicBezTo>
                  <a:close/>
                  <a:moveTo>
                    <a:pt x="68" y="52"/>
                  </a:moveTo>
                  <a:cubicBezTo>
                    <a:pt x="68" y="52"/>
                    <a:pt x="68" y="52"/>
                    <a:pt x="68" y="51"/>
                  </a:cubicBezTo>
                  <a:cubicBezTo>
                    <a:pt x="68" y="51"/>
                    <a:pt x="68" y="51"/>
                    <a:pt x="68" y="51"/>
                  </a:cubicBezTo>
                  <a:cubicBezTo>
                    <a:pt x="68" y="52"/>
                    <a:pt x="68" y="52"/>
                    <a:pt x="68" y="52"/>
                  </a:cubicBezTo>
                  <a:cubicBezTo>
                    <a:pt x="68" y="52"/>
                    <a:pt x="68" y="52"/>
                    <a:pt x="68" y="52"/>
                  </a:cubicBezTo>
                  <a:close/>
                  <a:moveTo>
                    <a:pt x="128" y="24"/>
                  </a:moveTo>
                  <a:cubicBezTo>
                    <a:pt x="127" y="23"/>
                    <a:pt x="125" y="22"/>
                    <a:pt x="123" y="22"/>
                  </a:cubicBezTo>
                  <a:cubicBezTo>
                    <a:pt x="123" y="22"/>
                    <a:pt x="123" y="21"/>
                    <a:pt x="123" y="21"/>
                  </a:cubicBezTo>
                  <a:cubicBezTo>
                    <a:pt x="123" y="20"/>
                    <a:pt x="122" y="20"/>
                    <a:pt x="122" y="20"/>
                  </a:cubicBezTo>
                  <a:cubicBezTo>
                    <a:pt x="122" y="20"/>
                    <a:pt x="122" y="20"/>
                    <a:pt x="122" y="19"/>
                  </a:cubicBezTo>
                  <a:cubicBezTo>
                    <a:pt x="125" y="21"/>
                    <a:pt x="126" y="22"/>
                    <a:pt x="130" y="22"/>
                  </a:cubicBezTo>
                  <a:cubicBezTo>
                    <a:pt x="130" y="22"/>
                    <a:pt x="130" y="23"/>
                    <a:pt x="130" y="23"/>
                  </a:cubicBezTo>
                  <a:cubicBezTo>
                    <a:pt x="129" y="23"/>
                    <a:pt x="129" y="23"/>
                    <a:pt x="129" y="23"/>
                  </a:cubicBezTo>
                  <a:cubicBezTo>
                    <a:pt x="129" y="23"/>
                    <a:pt x="129" y="24"/>
                    <a:pt x="129" y="24"/>
                  </a:cubicBezTo>
                  <a:cubicBezTo>
                    <a:pt x="129" y="24"/>
                    <a:pt x="128" y="24"/>
                    <a:pt x="128" y="24"/>
                  </a:cubicBezTo>
                  <a:close/>
                  <a:moveTo>
                    <a:pt x="44" y="4"/>
                  </a:moveTo>
                  <a:cubicBezTo>
                    <a:pt x="44" y="3"/>
                    <a:pt x="44" y="3"/>
                    <a:pt x="44" y="3"/>
                  </a:cubicBezTo>
                  <a:cubicBezTo>
                    <a:pt x="44" y="3"/>
                    <a:pt x="44" y="2"/>
                    <a:pt x="44" y="2"/>
                  </a:cubicBezTo>
                  <a:cubicBezTo>
                    <a:pt x="44" y="3"/>
                    <a:pt x="44" y="3"/>
                    <a:pt x="44" y="4"/>
                  </a:cubicBezTo>
                  <a:cubicBezTo>
                    <a:pt x="44" y="4"/>
                    <a:pt x="44" y="4"/>
                    <a:pt x="44" y="4"/>
                  </a:cubicBezTo>
                  <a:close/>
                  <a:moveTo>
                    <a:pt x="44" y="2"/>
                  </a:moveTo>
                  <a:cubicBezTo>
                    <a:pt x="44" y="1"/>
                    <a:pt x="44" y="0"/>
                    <a:pt x="44" y="0"/>
                  </a:cubicBezTo>
                  <a:cubicBezTo>
                    <a:pt x="44" y="0"/>
                    <a:pt x="44" y="0"/>
                    <a:pt x="45" y="0"/>
                  </a:cubicBezTo>
                  <a:cubicBezTo>
                    <a:pt x="44" y="1"/>
                    <a:pt x="44" y="1"/>
                    <a:pt x="44" y="2"/>
                  </a:cubicBezTo>
                  <a:close/>
                </a:path>
              </a:pathLst>
            </a:custGeom>
            <a:solidFill>
              <a:srgbClr val="17375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1" name="Shape 321"/>
            <p:cNvSpPr txBox="1"/>
            <p:nvPr/>
          </p:nvSpPr>
          <p:spPr>
            <a:xfrm>
              <a:off x="0" y="1682284596"/>
              <a:ext cx="2147483647" cy="465199050"/>
            </a:xfrm>
            <a:prstGeom prst="rect">
              <a:avLst/>
            </a:prstGeom>
            <a:solidFill>
              <a:srgbClr val="17375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322" name="Shape 322"/>
            <p:cNvCxnSpPr/>
            <p:nvPr/>
          </p:nvCxnSpPr>
          <p:spPr>
            <a:xfrm>
              <a:off x="277327892" y="1617354145"/>
              <a:ext cx="1867919697" cy="0"/>
            </a:xfrm>
            <a:prstGeom prst="straightConnector1">
              <a:avLst/>
            </a:prstGeom>
            <a:noFill/>
            <a:ln w="9525" cap="flat" cmpd="sng">
              <a:solidFill>
                <a:srgbClr val="0066FF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</p:grpSp>
      <p:sp>
        <p:nvSpPr>
          <p:cNvPr id="323" name="Shape 323"/>
          <p:cNvSpPr txBox="1"/>
          <p:nvPr/>
        </p:nvSpPr>
        <p:spPr>
          <a:xfrm>
            <a:off x="0" y="677862"/>
            <a:ext cx="8496300" cy="369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ts val="1800"/>
              <a:buFont typeface="Arial"/>
              <a:buNone/>
            </a:pPr>
            <a:r>
              <a:rPr lang="en-US" sz="1800" b="1" i="1" u="none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endParaRPr/>
          </a:p>
        </p:txBody>
      </p:sp>
      <p:sp>
        <p:nvSpPr>
          <p:cNvPr id="324" name="Shape 324"/>
          <p:cNvSpPr txBox="1"/>
          <p:nvPr/>
        </p:nvSpPr>
        <p:spPr>
          <a:xfrm>
            <a:off x="298450" y="660400"/>
            <a:ext cx="8856662" cy="4246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 зависимости от числа ступеней различают следующие конструкции: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четырехступенчатая коробка передач;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пятиступенчатая коробка передач;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шестиступенчатая коробка передач;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многоступенчатая коробка передач.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Наибольшее распространение на современных автомобилях получила пятиступенчатая коробка передач.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Из всего многообразия конструкций МКПП можно выделить коробки двух основных видов: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трехвальная коробка передач;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двухвальная коробка передач.</a:t>
            </a:r>
            <a:endParaRPr/>
          </a:p>
        </p:txBody>
      </p:sp>
      <p:sp>
        <p:nvSpPr>
          <p:cNvPr id="325" name="Shape 325"/>
          <p:cNvSpPr txBox="1"/>
          <p:nvPr/>
        </p:nvSpPr>
        <p:spPr>
          <a:xfrm>
            <a:off x="298450" y="5260975"/>
            <a:ext cx="8450262" cy="922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Трехвальная коробка передач устанавливается, как правило, на заднеприводные автомобили. Двухвальная механическая коробка передач применяется на переднеприводных легковых автомобилях. 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0" name="Shape 330"/>
          <p:cNvGrpSpPr/>
          <p:nvPr/>
        </p:nvGrpSpPr>
        <p:grpSpPr>
          <a:xfrm>
            <a:off x="-55562" y="-73025"/>
            <a:ext cx="9255125" cy="603250"/>
            <a:chOff x="-55562" y="-73025"/>
            <a:chExt cx="9255125" cy="603250"/>
          </a:xfrm>
        </p:grpSpPr>
        <p:pic>
          <p:nvPicPr>
            <p:cNvPr id="331" name="Shape 331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-55562" y="-73025"/>
              <a:ext cx="9255125" cy="6032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32" name="Shape 332"/>
            <p:cNvSpPr txBox="1"/>
            <p:nvPr/>
          </p:nvSpPr>
          <p:spPr>
            <a:xfrm>
              <a:off x="0" y="-7937"/>
              <a:ext cx="9144000" cy="36988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rPr lang="en-US" sz="1800" b="1" i="0" u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Назначение и устройство КШМ ДВС</a:t>
              </a:r>
              <a:endParaRPr/>
            </a:p>
          </p:txBody>
        </p:sp>
      </p:grpSp>
      <p:grpSp>
        <p:nvGrpSpPr>
          <p:cNvPr id="333" name="Shape 333"/>
          <p:cNvGrpSpPr/>
          <p:nvPr/>
        </p:nvGrpSpPr>
        <p:grpSpPr>
          <a:xfrm>
            <a:off x="8656637" y="-79375"/>
            <a:ext cx="542925" cy="639762"/>
            <a:chOff x="8656637" y="-79375"/>
            <a:chExt cx="542925" cy="639762"/>
          </a:xfrm>
        </p:grpSpPr>
        <p:pic>
          <p:nvPicPr>
            <p:cNvPr id="334" name="Shape 334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8656637" y="-79375"/>
              <a:ext cx="542925" cy="6397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35" name="Shape 335"/>
            <p:cNvSpPr txBox="1"/>
            <p:nvPr/>
          </p:nvSpPr>
          <p:spPr>
            <a:xfrm>
              <a:off x="8801100" y="52387"/>
              <a:ext cx="254000" cy="25558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Calibri"/>
                <a:buNone/>
              </a:pPr>
              <a:r>
                <a:rPr lang="en-US" sz="2000" b="1" i="0" u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4</a:t>
              </a:r>
              <a:endParaRPr/>
            </a:p>
          </p:txBody>
        </p:sp>
      </p:grpSp>
      <p:grpSp>
        <p:nvGrpSpPr>
          <p:cNvPr id="336" name="Shape 336"/>
          <p:cNvGrpSpPr/>
          <p:nvPr/>
        </p:nvGrpSpPr>
        <p:grpSpPr>
          <a:xfrm>
            <a:off x="-55562" y="-60325"/>
            <a:ext cx="9255125" cy="596900"/>
            <a:chOff x="-55562" y="-60325"/>
            <a:chExt cx="9255125" cy="596900"/>
          </a:xfrm>
        </p:grpSpPr>
        <p:pic>
          <p:nvPicPr>
            <p:cNvPr id="337" name="Shape 337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-55562" y="-60325"/>
              <a:ext cx="9255125" cy="5969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38" name="Shape 338"/>
            <p:cNvSpPr txBox="1"/>
            <p:nvPr/>
          </p:nvSpPr>
          <p:spPr>
            <a:xfrm>
              <a:off x="0" y="0"/>
              <a:ext cx="9144000" cy="36988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rPr lang="en-US" sz="1800" b="1" i="0" u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Назначение и общее устройство механической коробки передач</a:t>
              </a:r>
              <a:endParaRPr/>
            </a:p>
          </p:txBody>
        </p:sp>
      </p:grpSp>
      <p:grpSp>
        <p:nvGrpSpPr>
          <p:cNvPr id="339" name="Shape 339"/>
          <p:cNvGrpSpPr/>
          <p:nvPr/>
        </p:nvGrpSpPr>
        <p:grpSpPr>
          <a:xfrm>
            <a:off x="8594725" y="-73025"/>
            <a:ext cx="671512" cy="646112"/>
            <a:chOff x="8594725" y="-73025"/>
            <a:chExt cx="671512" cy="646112"/>
          </a:xfrm>
        </p:grpSpPr>
        <p:pic>
          <p:nvPicPr>
            <p:cNvPr id="340" name="Shape 340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8594725" y="-73025"/>
              <a:ext cx="671512" cy="6461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41" name="Shape 341"/>
            <p:cNvSpPr txBox="1"/>
            <p:nvPr/>
          </p:nvSpPr>
          <p:spPr>
            <a:xfrm>
              <a:off x="8801100" y="60325"/>
              <a:ext cx="254000" cy="254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Calibri"/>
                <a:buNone/>
              </a:pPr>
              <a:r>
                <a:rPr lang="en-US" sz="2000" b="1" i="0" u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12</a:t>
              </a:r>
              <a:endParaRPr/>
            </a:p>
          </p:txBody>
        </p:sp>
      </p:grpSp>
      <p:grpSp>
        <p:nvGrpSpPr>
          <p:cNvPr id="342" name="Shape 342"/>
          <p:cNvGrpSpPr/>
          <p:nvPr/>
        </p:nvGrpSpPr>
        <p:grpSpPr>
          <a:xfrm>
            <a:off x="-12700" y="6242050"/>
            <a:ext cx="9147175" cy="630237"/>
            <a:chOff x="0" y="0"/>
            <a:chExt cx="2147483647" cy="2147483647"/>
          </a:xfrm>
        </p:grpSpPr>
        <p:sp>
          <p:nvSpPr>
            <p:cNvPr id="343" name="Shape 343"/>
            <p:cNvSpPr/>
            <p:nvPr/>
          </p:nvSpPr>
          <p:spPr>
            <a:xfrm>
              <a:off x="745395" y="0"/>
              <a:ext cx="301139683" cy="1979794647"/>
            </a:xfrm>
            <a:custGeom>
              <a:avLst/>
              <a:gdLst/>
              <a:ahLst/>
              <a:cxnLst/>
              <a:rect l="0" t="0" r="0" b="0"/>
              <a:pathLst>
                <a:path w="179" h="81" extrusionOk="0">
                  <a:moveTo>
                    <a:pt x="0" y="81"/>
                  </a:moveTo>
                  <a:lnTo>
                    <a:pt x="0" y="67"/>
                  </a:lnTo>
                  <a:cubicBezTo>
                    <a:pt x="1" y="67"/>
                    <a:pt x="4" y="68"/>
                    <a:pt x="5" y="68"/>
                  </a:cubicBezTo>
                  <a:cubicBezTo>
                    <a:pt x="5" y="68"/>
                    <a:pt x="5" y="68"/>
                    <a:pt x="5" y="68"/>
                  </a:cubicBezTo>
                  <a:cubicBezTo>
                    <a:pt x="7" y="68"/>
                    <a:pt x="8" y="68"/>
                    <a:pt x="8" y="66"/>
                  </a:cubicBezTo>
                  <a:cubicBezTo>
                    <a:pt x="10" y="67"/>
                    <a:pt x="10" y="67"/>
                    <a:pt x="13" y="67"/>
                  </a:cubicBezTo>
                  <a:cubicBezTo>
                    <a:pt x="14" y="68"/>
                    <a:pt x="14" y="69"/>
                    <a:pt x="14" y="69"/>
                  </a:cubicBezTo>
                  <a:cubicBezTo>
                    <a:pt x="15" y="69"/>
                    <a:pt x="16" y="69"/>
                    <a:pt x="17" y="69"/>
                  </a:cubicBezTo>
                  <a:cubicBezTo>
                    <a:pt x="17" y="67"/>
                    <a:pt x="17" y="66"/>
                    <a:pt x="20" y="67"/>
                  </a:cubicBezTo>
                  <a:cubicBezTo>
                    <a:pt x="20" y="68"/>
                    <a:pt x="20" y="68"/>
                    <a:pt x="20" y="69"/>
                  </a:cubicBezTo>
                  <a:cubicBezTo>
                    <a:pt x="20" y="69"/>
                    <a:pt x="21" y="69"/>
                    <a:pt x="22" y="69"/>
                  </a:cubicBezTo>
                  <a:cubicBezTo>
                    <a:pt x="22" y="68"/>
                    <a:pt x="21" y="67"/>
                    <a:pt x="21" y="66"/>
                  </a:cubicBezTo>
                  <a:cubicBezTo>
                    <a:pt x="22" y="66"/>
                    <a:pt x="22" y="66"/>
                    <a:pt x="22" y="66"/>
                  </a:cubicBezTo>
                  <a:cubicBezTo>
                    <a:pt x="22" y="65"/>
                    <a:pt x="22" y="65"/>
                    <a:pt x="23" y="65"/>
                  </a:cubicBezTo>
                  <a:cubicBezTo>
                    <a:pt x="23" y="65"/>
                    <a:pt x="23" y="66"/>
                    <a:pt x="23" y="66"/>
                  </a:cubicBezTo>
                  <a:cubicBezTo>
                    <a:pt x="25" y="67"/>
                    <a:pt x="27" y="67"/>
                    <a:pt x="29" y="67"/>
                  </a:cubicBezTo>
                  <a:cubicBezTo>
                    <a:pt x="29" y="67"/>
                    <a:pt x="29" y="66"/>
                    <a:pt x="29" y="66"/>
                  </a:cubicBezTo>
                  <a:cubicBezTo>
                    <a:pt x="34" y="66"/>
                    <a:pt x="35" y="69"/>
                    <a:pt x="36" y="64"/>
                  </a:cubicBezTo>
                  <a:cubicBezTo>
                    <a:pt x="39" y="62"/>
                    <a:pt x="38" y="55"/>
                    <a:pt x="38" y="55"/>
                  </a:cubicBezTo>
                  <a:cubicBezTo>
                    <a:pt x="38" y="55"/>
                    <a:pt x="39" y="55"/>
                    <a:pt x="39" y="55"/>
                  </a:cubicBezTo>
                  <a:cubicBezTo>
                    <a:pt x="39" y="53"/>
                    <a:pt x="39" y="51"/>
                    <a:pt x="38" y="48"/>
                  </a:cubicBezTo>
                  <a:lnTo>
                    <a:pt x="40" y="48"/>
                  </a:lnTo>
                  <a:cubicBezTo>
                    <a:pt x="40" y="48"/>
                    <a:pt x="40" y="45"/>
                    <a:pt x="41" y="43"/>
                  </a:cubicBezTo>
                  <a:lnTo>
                    <a:pt x="41" y="36"/>
                  </a:lnTo>
                  <a:lnTo>
                    <a:pt x="40" y="36"/>
                  </a:lnTo>
                  <a:lnTo>
                    <a:pt x="43" y="35"/>
                  </a:lnTo>
                  <a:lnTo>
                    <a:pt x="44" y="4"/>
                  </a:lnTo>
                  <a:lnTo>
                    <a:pt x="46" y="35"/>
                  </a:lnTo>
                  <a:lnTo>
                    <a:pt x="48" y="36"/>
                  </a:lnTo>
                  <a:lnTo>
                    <a:pt x="47" y="36"/>
                  </a:lnTo>
                  <a:lnTo>
                    <a:pt x="47" y="43"/>
                  </a:lnTo>
                  <a:cubicBezTo>
                    <a:pt x="48" y="45"/>
                    <a:pt x="49" y="46"/>
                    <a:pt x="49" y="48"/>
                  </a:cubicBezTo>
                  <a:lnTo>
                    <a:pt x="50" y="48"/>
                  </a:lnTo>
                  <a:cubicBezTo>
                    <a:pt x="49" y="51"/>
                    <a:pt x="49" y="52"/>
                    <a:pt x="50" y="55"/>
                  </a:cubicBezTo>
                  <a:cubicBezTo>
                    <a:pt x="50" y="55"/>
                    <a:pt x="51" y="55"/>
                    <a:pt x="51" y="55"/>
                  </a:cubicBezTo>
                  <a:cubicBezTo>
                    <a:pt x="50" y="59"/>
                    <a:pt x="51" y="61"/>
                    <a:pt x="52" y="64"/>
                  </a:cubicBezTo>
                  <a:cubicBezTo>
                    <a:pt x="53" y="64"/>
                    <a:pt x="54" y="65"/>
                    <a:pt x="54" y="65"/>
                  </a:cubicBezTo>
                  <a:cubicBezTo>
                    <a:pt x="55" y="62"/>
                    <a:pt x="57" y="64"/>
                    <a:pt x="58" y="63"/>
                  </a:cubicBezTo>
                  <a:cubicBezTo>
                    <a:pt x="59" y="59"/>
                    <a:pt x="59" y="57"/>
                    <a:pt x="61" y="55"/>
                  </a:cubicBezTo>
                  <a:cubicBezTo>
                    <a:pt x="61" y="53"/>
                    <a:pt x="61" y="52"/>
                    <a:pt x="62" y="50"/>
                  </a:cubicBezTo>
                  <a:cubicBezTo>
                    <a:pt x="64" y="52"/>
                    <a:pt x="62" y="56"/>
                    <a:pt x="66" y="57"/>
                  </a:cubicBezTo>
                  <a:cubicBezTo>
                    <a:pt x="66" y="57"/>
                    <a:pt x="66" y="57"/>
                    <a:pt x="66" y="58"/>
                  </a:cubicBezTo>
                  <a:cubicBezTo>
                    <a:pt x="67" y="56"/>
                    <a:pt x="67" y="54"/>
                    <a:pt x="68" y="53"/>
                  </a:cubicBezTo>
                  <a:cubicBezTo>
                    <a:pt x="69" y="54"/>
                    <a:pt x="68" y="56"/>
                    <a:pt x="70" y="58"/>
                  </a:cubicBezTo>
                  <a:cubicBezTo>
                    <a:pt x="70" y="60"/>
                    <a:pt x="70" y="60"/>
                    <a:pt x="70" y="61"/>
                  </a:cubicBezTo>
                  <a:cubicBezTo>
                    <a:pt x="70" y="61"/>
                    <a:pt x="71" y="61"/>
                    <a:pt x="71" y="61"/>
                  </a:cubicBezTo>
                  <a:cubicBezTo>
                    <a:pt x="71" y="62"/>
                    <a:pt x="71" y="62"/>
                    <a:pt x="72" y="63"/>
                  </a:cubicBezTo>
                  <a:cubicBezTo>
                    <a:pt x="73" y="63"/>
                    <a:pt x="74" y="63"/>
                    <a:pt x="76" y="64"/>
                  </a:cubicBezTo>
                  <a:cubicBezTo>
                    <a:pt x="76" y="64"/>
                    <a:pt x="76" y="64"/>
                    <a:pt x="76" y="64"/>
                  </a:cubicBezTo>
                  <a:cubicBezTo>
                    <a:pt x="77" y="65"/>
                    <a:pt x="78" y="65"/>
                    <a:pt x="79" y="65"/>
                  </a:cubicBezTo>
                  <a:cubicBezTo>
                    <a:pt x="78" y="64"/>
                    <a:pt x="78" y="63"/>
                    <a:pt x="78" y="62"/>
                  </a:cubicBezTo>
                  <a:cubicBezTo>
                    <a:pt x="79" y="62"/>
                    <a:pt x="79" y="61"/>
                    <a:pt x="79" y="61"/>
                  </a:cubicBezTo>
                  <a:cubicBezTo>
                    <a:pt x="79" y="63"/>
                    <a:pt x="80" y="64"/>
                    <a:pt x="80" y="65"/>
                  </a:cubicBezTo>
                  <a:cubicBezTo>
                    <a:pt x="80" y="65"/>
                    <a:pt x="81" y="66"/>
                    <a:pt x="82" y="66"/>
                  </a:cubicBezTo>
                  <a:cubicBezTo>
                    <a:pt x="82" y="66"/>
                    <a:pt x="82" y="65"/>
                    <a:pt x="82" y="65"/>
                  </a:cubicBezTo>
                  <a:cubicBezTo>
                    <a:pt x="85" y="66"/>
                    <a:pt x="92" y="65"/>
                    <a:pt x="94" y="67"/>
                  </a:cubicBezTo>
                  <a:cubicBezTo>
                    <a:pt x="96" y="64"/>
                    <a:pt x="95" y="60"/>
                    <a:pt x="95" y="56"/>
                  </a:cubicBezTo>
                  <a:cubicBezTo>
                    <a:pt x="96" y="56"/>
                    <a:pt x="96" y="56"/>
                    <a:pt x="96" y="56"/>
                  </a:cubicBezTo>
                  <a:cubicBezTo>
                    <a:pt x="96" y="57"/>
                    <a:pt x="96" y="58"/>
                    <a:pt x="96" y="59"/>
                  </a:cubicBezTo>
                  <a:cubicBezTo>
                    <a:pt x="97" y="59"/>
                    <a:pt x="97" y="59"/>
                    <a:pt x="97" y="58"/>
                  </a:cubicBezTo>
                  <a:cubicBezTo>
                    <a:pt x="97" y="59"/>
                    <a:pt x="98" y="60"/>
                    <a:pt x="98" y="61"/>
                  </a:cubicBezTo>
                  <a:cubicBezTo>
                    <a:pt x="99" y="62"/>
                    <a:pt x="99" y="62"/>
                    <a:pt x="100" y="61"/>
                  </a:cubicBezTo>
                  <a:cubicBezTo>
                    <a:pt x="100" y="62"/>
                    <a:pt x="100" y="63"/>
                    <a:pt x="100" y="63"/>
                  </a:cubicBezTo>
                  <a:cubicBezTo>
                    <a:pt x="101" y="63"/>
                    <a:pt x="102" y="64"/>
                    <a:pt x="103" y="64"/>
                  </a:cubicBezTo>
                  <a:cubicBezTo>
                    <a:pt x="103" y="62"/>
                    <a:pt x="103" y="60"/>
                    <a:pt x="103" y="59"/>
                  </a:cubicBezTo>
                  <a:cubicBezTo>
                    <a:pt x="103" y="59"/>
                    <a:pt x="104" y="59"/>
                    <a:pt x="104" y="59"/>
                  </a:cubicBezTo>
                  <a:cubicBezTo>
                    <a:pt x="104" y="58"/>
                    <a:pt x="104" y="57"/>
                    <a:pt x="104" y="56"/>
                  </a:cubicBezTo>
                  <a:cubicBezTo>
                    <a:pt x="105" y="56"/>
                    <a:pt x="105" y="56"/>
                    <a:pt x="105" y="56"/>
                  </a:cubicBezTo>
                  <a:cubicBezTo>
                    <a:pt x="105" y="57"/>
                    <a:pt x="106" y="58"/>
                    <a:pt x="106" y="59"/>
                  </a:cubicBezTo>
                  <a:cubicBezTo>
                    <a:pt x="106" y="59"/>
                    <a:pt x="106" y="59"/>
                    <a:pt x="107" y="59"/>
                  </a:cubicBezTo>
                  <a:cubicBezTo>
                    <a:pt x="107" y="60"/>
                    <a:pt x="107" y="60"/>
                    <a:pt x="107" y="61"/>
                  </a:cubicBezTo>
                  <a:cubicBezTo>
                    <a:pt x="108" y="60"/>
                    <a:pt x="109" y="60"/>
                    <a:pt x="110" y="60"/>
                  </a:cubicBezTo>
                  <a:cubicBezTo>
                    <a:pt x="110" y="60"/>
                    <a:pt x="111" y="60"/>
                    <a:pt x="111" y="60"/>
                  </a:cubicBezTo>
                  <a:cubicBezTo>
                    <a:pt x="111" y="60"/>
                    <a:pt x="111" y="60"/>
                    <a:pt x="112" y="60"/>
                  </a:cubicBezTo>
                  <a:cubicBezTo>
                    <a:pt x="112" y="59"/>
                    <a:pt x="112" y="59"/>
                    <a:pt x="112" y="58"/>
                  </a:cubicBezTo>
                  <a:cubicBezTo>
                    <a:pt x="114" y="58"/>
                    <a:pt x="114" y="58"/>
                    <a:pt x="115" y="59"/>
                  </a:cubicBezTo>
                  <a:cubicBezTo>
                    <a:pt x="121" y="48"/>
                    <a:pt x="126" y="37"/>
                    <a:pt x="132" y="26"/>
                  </a:cubicBezTo>
                  <a:cubicBezTo>
                    <a:pt x="131" y="26"/>
                    <a:pt x="130" y="25"/>
                    <a:pt x="129" y="24"/>
                  </a:cubicBezTo>
                  <a:cubicBezTo>
                    <a:pt x="132" y="25"/>
                    <a:pt x="132" y="25"/>
                    <a:pt x="134" y="27"/>
                  </a:cubicBezTo>
                  <a:cubicBezTo>
                    <a:pt x="139" y="27"/>
                    <a:pt x="144" y="28"/>
                    <a:pt x="148" y="28"/>
                  </a:cubicBezTo>
                  <a:cubicBezTo>
                    <a:pt x="146" y="26"/>
                    <a:pt x="143" y="25"/>
                    <a:pt x="140" y="23"/>
                  </a:cubicBezTo>
                  <a:cubicBezTo>
                    <a:pt x="140" y="23"/>
                    <a:pt x="140" y="23"/>
                    <a:pt x="140" y="23"/>
                  </a:cubicBezTo>
                  <a:cubicBezTo>
                    <a:pt x="140" y="23"/>
                    <a:pt x="139" y="23"/>
                    <a:pt x="138" y="23"/>
                  </a:cubicBezTo>
                  <a:cubicBezTo>
                    <a:pt x="138" y="22"/>
                    <a:pt x="138" y="22"/>
                    <a:pt x="139" y="22"/>
                  </a:cubicBezTo>
                  <a:cubicBezTo>
                    <a:pt x="138" y="22"/>
                    <a:pt x="138" y="22"/>
                    <a:pt x="138" y="21"/>
                  </a:cubicBezTo>
                  <a:cubicBezTo>
                    <a:pt x="138" y="21"/>
                    <a:pt x="138" y="21"/>
                    <a:pt x="138" y="21"/>
                  </a:cubicBezTo>
                  <a:cubicBezTo>
                    <a:pt x="142" y="23"/>
                    <a:pt x="145" y="25"/>
                    <a:pt x="149" y="27"/>
                  </a:cubicBezTo>
                  <a:cubicBezTo>
                    <a:pt x="151" y="27"/>
                    <a:pt x="151" y="28"/>
                    <a:pt x="153" y="28"/>
                  </a:cubicBezTo>
                  <a:cubicBezTo>
                    <a:pt x="153" y="28"/>
                    <a:pt x="153" y="29"/>
                    <a:pt x="153" y="29"/>
                  </a:cubicBezTo>
                  <a:cubicBezTo>
                    <a:pt x="153" y="29"/>
                    <a:pt x="153" y="29"/>
                    <a:pt x="154" y="29"/>
                  </a:cubicBezTo>
                  <a:cubicBezTo>
                    <a:pt x="148" y="40"/>
                    <a:pt x="143" y="51"/>
                    <a:pt x="140" y="62"/>
                  </a:cubicBezTo>
                  <a:cubicBezTo>
                    <a:pt x="147" y="61"/>
                    <a:pt x="154" y="62"/>
                    <a:pt x="161" y="63"/>
                  </a:cubicBezTo>
                  <a:cubicBezTo>
                    <a:pt x="161" y="63"/>
                    <a:pt x="162" y="63"/>
                    <a:pt x="162" y="64"/>
                  </a:cubicBezTo>
                  <a:cubicBezTo>
                    <a:pt x="164" y="64"/>
                    <a:pt x="165" y="63"/>
                    <a:pt x="169" y="64"/>
                  </a:cubicBezTo>
                  <a:cubicBezTo>
                    <a:pt x="169" y="63"/>
                    <a:pt x="169" y="63"/>
                    <a:pt x="169" y="63"/>
                  </a:cubicBezTo>
                  <a:cubicBezTo>
                    <a:pt x="173" y="65"/>
                    <a:pt x="175" y="66"/>
                    <a:pt x="179" y="67"/>
                  </a:cubicBezTo>
                  <a:lnTo>
                    <a:pt x="179" y="81"/>
                  </a:lnTo>
                  <a:lnTo>
                    <a:pt x="0" y="81"/>
                  </a:lnTo>
                  <a:close/>
                  <a:moveTo>
                    <a:pt x="161" y="58"/>
                  </a:moveTo>
                  <a:cubicBezTo>
                    <a:pt x="160" y="54"/>
                    <a:pt x="160" y="54"/>
                    <a:pt x="160" y="45"/>
                  </a:cubicBezTo>
                  <a:cubicBezTo>
                    <a:pt x="159" y="45"/>
                    <a:pt x="159" y="45"/>
                    <a:pt x="158" y="45"/>
                  </a:cubicBezTo>
                  <a:cubicBezTo>
                    <a:pt x="158" y="44"/>
                    <a:pt x="158" y="44"/>
                    <a:pt x="158" y="43"/>
                  </a:cubicBezTo>
                  <a:cubicBezTo>
                    <a:pt x="157" y="43"/>
                    <a:pt x="157" y="43"/>
                    <a:pt x="157" y="43"/>
                  </a:cubicBezTo>
                  <a:cubicBezTo>
                    <a:pt x="157" y="44"/>
                    <a:pt x="157" y="44"/>
                    <a:pt x="157" y="45"/>
                  </a:cubicBezTo>
                  <a:cubicBezTo>
                    <a:pt x="158" y="46"/>
                    <a:pt x="159" y="46"/>
                    <a:pt x="158" y="48"/>
                  </a:cubicBezTo>
                  <a:cubicBezTo>
                    <a:pt x="157" y="48"/>
                    <a:pt x="156" y="48"/>
                    <a:pt x="155" y="48"/>
                  </a:cubicBezTo>
                  <a:cubicBezTo>
                    <a:pt x="155" y="46"/>
                    <a:pt x="156" y="45"/>
                    <a:pt x="156" y="42"/>
                  </a:cubicBezTo>
                  <a:cubicBezTo>
                    <a:pt x="158" y="43"/>
                    <a:pt x="158" y="44"/>
                    <a:pt x="160" y="45"/>
                  </a:cubicBezTo>
                  <a:cubicBezTo>
                    <a:pt x="160" y="42"/>
                    <a:pt x="157" y="38"/>
                    <a:pt x="161" y="38"/>
                  </a:cubicBezTo>
                  <a:cubicBezTo>
                    <a:pt x="162" y="38"/>
                    <a:pt x="162" y="39"/>
                    <a:pt x="162" y="39"/>
                  </a:cubicBezTo>
                  <a:cubicBezTo>
                    <a:pt x="161" y="42"/>
                    <a:pt x="161" y="42"/>
                    <a:pt x="161" y="44"/>
                  </a:cubicBezTo>
                  <a:cubicBezTo>
                    <a:pt x="163" y="44"/>
                    <a:pt x="163" y="43"/>
                    <a:pt x="165" y="42"/>
                  </a:cubicBezTo>
                  <a:cubicBezTo>
                    <a:pt x="165" y="44"/>
                    <a:pt x="167" y="46"/>
                    <a:pt x="167" y="48"/>
                  </a:cubicBezTo>
                  <a:cubicBezTo>
                    <a:pt x="165" y="48"/>
                    <a:pt x="164" y="48"/>
                    <a:pt x="163" y="48"/>
                  </a:cubicBezTo>
                  <a:cubicBezTo>
                    <a:pt x="163" y="47"/>
                    <a:pt x="163" y="46"/>
                    <a:pt x="164" y="45"/>
                  </a:cubicBezTo>
                  <a:cubicBezTo>
                    <a:pt x="164" y="45"/>
                    <a:pt x="164" y="45"/>
                    <a:pt x="164" y="45"/>
                  </a:cubicBezTo>
                  <a:cubicBezTo>
                    <a:pt x="164" y="44"/>
                    <a:pt x="164" y="43"/>
                    <a:pt x="164" y="43"/>
                  </a:cubicBezTo>
                  <a:cubicBezTo>
                    <a:pt x="163" y="44"/>
                    <a:pt x="163" y="45"/>
                    <a:pt x="161" y="46"/>
                  </a:cubicBezTo>
                  <a:cubicBezTo>
                    <a:pt x="161" y="50"/>
                    <a:pt x="161" y="54"/>
                    <a:pt x="161" y="58"/>
                  </a:cubicBezTo>
                  <a:close/>
                  <a:moveTo>
                    <a:pt x="68" y="52"/>
                  </a:moveTo>
                  <a:cubicBezTo>
                    <a:pt x="68" y="52"/>
                    <a:pt x="68" y="52"/>
                    <a:pt x="68" y="51"/>
                  </a:cubicBezTo>
                  <a:cubicBezTo>
                    <a:pt x="68" y="51"/>
                    <a:pt x="68" y="51"/>
                    <a:pt x="68" y="51"/>
                  </a:cubicBezTo>
                  <a:cubicBezTo>
                    <a:pt x="68" y="52"/>
                    <a:pt x="68" y="52"/>
                    <a:pt x="68" y="52"/>
                  </a:cubicBezTo>
                  <a:cubicBezTo>
                    <a:pt x="68" y="52"/>
                    <a:pt x="68" y="52"/>
                    <a:pt x="68" y="52"/>
                  </a:cubicBezTo>
                  <a:close/>
                  <a:moveTo>
                    <a:pt x="128" y="24"/>
                  </a:moveTo>
                  <a:cubicBezTo>
                    <a:pt x="127" y="23"/>
                    <a:pt x="125" y="22"/>
                    <a:pt x="123" y="22"/>
                  </a:cubicBezTo>
                  <a:cubicBezTo>
                    <a:pt x="123" y="22"/>
                    <a:pt x="123" y="21"/>
                    <a:pt x="123" y="21"/>
                  </a:cubicBezTo>
                  <a:cubicBezTo>
                    <a:pt x="123" y="20"/>
                    <a:pt x="122" y="20"/>
                    <a:pt x="122" y="20"/>
                  </a:cubicBezTo>
                  <a:cubicBezTo>
                    <a:pt x="122" y="20"/>
                    <a:pt x="122" y="20"/>
                    <a:pt x="122" y="19"/>
                  </a:cubicBezTo>
                  <a:cubicBezTo>
                    <a:pt x="125" y="21"/>
                    <a:pt x="126" y="22"/>
                    <a:pt x="130" y="22"/>
                  </a:cubicBezTo>
                  <a:cubicBezTo>
                    <a:pt x="130" y="22"/>
                    <a:pt x="130" y="23"/>
                    <a:pt x="130" y="23"/>
                  </a:cubicBezTo>
                  <a:cubicBezTo>
                    <a:pt x="129" y="23"/>
                    <a:pt x="129" y="23"/>
                    <a:pt x="129" y="23"/>
                  </a:cubicBezTo>
                  <a:cubicBezTo>
                    <a:pt x="129" y="23"/>
                    <a:pt x="129" y="24"/>
                    <a:pt x="129" y="24"/>
                  </a:cubicBezTo>
                  <a:cubicBezTo>
                    <a:pt x="129" y="24"/>
                    <a:pt x="128" y="24"/>
                    <a:pt x="128" y="24"/>
                  </a:cubicBezTo>
                  <a:close/>
                  <a:moveTo>
                    <a:pt x="44" y="4"/>
                  </a:moveTo>
                  <a:cubicBezTo>
                    <a:pt x="44" y="3"/>
                    <a:pt x="44" y="3"/>
                    <a:pt x="44" y="3"/>
                  </a:cubicBezTo>
                  <a:cubicBezTo>
                    <a:pt x="44" y="3"/>
                    <a:pt x="44" y="2"/>
                    <a:pt x="44" y="2"/>
                  </a:cubicBezTo>
                  <a:cubicBezTo>
                    <a:pt x="44" y="3"/>
                    <a:pt x="44" y="3"/>
                    <a:pt x="44" y="4"/>
                  </a:cubicBezTo>
                  <a:cubicBezTo>
                    <a:pt x="44" y="4"/>
                    <a:pt x="44" y="4"/>
                    <a:pt x="44" y="4"/>
                  </a:cubicBezTo>
                  <a:close/>
                  <a:moveTo>
                    <a:pt x="44" y="2"/>
                  </a:moveTo>
                  <a:cubicBezTo>
                    <a:pt x="44" y="1"/>
                    <a:pt x="44" y="0"/>
                    <a:pt x="44" y="0"/>
                  </a:cubicBezTo>
                  <a:cubicBezTo>
                    <a:pt x="44" y="0"/>
                    <a:pt x="44" y="0"/>
                    <a:pt x="45" y="0"/>
                  </a:cubicBezTo>
                  <a:cubicBezTo>
                    <a:pt x="44" y="1"/>
                    <a:pt x="44" y="1"/>
                    <a:pt x="44" y="2"/>
                  </a:cubicBezTo>
                  <a:close/>
                </a:path>
              </a:pathLst>
            </a:custGeom>
            <a:solidFill>
              <a:srgbClr val="17375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4" name="Shape 344"/>
            <p:cNvSpPr txBox="1"/>
            <p:nvPr/>
          </p:nvSpPr>
          <p:spPr>
            <a:xfrm>
              <a:off x="0" y="1682284596"/>
              <a:ext cx="2147483647" cy="465199050"/>
            </a:xfrm>
            <a:prstGeom prst="rect">
              <a:avLst/>
            </a:prstGeom>
            <a:solidFill>
              <a:srgbClr val="17375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345" name="Shape 345"/>
            <p:cNvCxnSpPr/>
            <p:nvPr/>
          </p:nvCxnSpPr>
          <p:spPr>
            <a:xfrm>
              <a:off x="277327892" y="1617354145"/>
              <a:ext cx="1867919697" cy="0"/>
            </a:xfrm>
            <a:prstGeom prst="straightConnector1">
              <a:avLst/>
            </a:prstGeom>
            <a:noFill/>
            <a:ln w="9525" cap="flat" cmpd="sng">
              <a:solidFill>
                <a:srgbClr val="0066FF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</p:grpSp>
      <p:sp>
        <p:nvSpPr>
          <p:cNvPr id="346" name="Shape 346"/>
          <p:cNvSpPr txBox="1"/>
          <p:nvPr/>
        </p:nvSpPr>
        <p:spPr>
          <a:xfrm>
            <a:off x="0" y="677862"/>
            <a:ext cx="8496300" cy="369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ts val="1800"/>
              <a:buFont typeface="Arial"/>
              <a:buNone/>
            </a:pPr>
            <a:r>
              <a:rPr lang="en-US" sz="1800" b="1" i="1" u="none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endParaRPr/>
          </a:p>
        </p:txBody>
      </p:sp>
      <p:sp>
        <p:nvSpPr>
          <p:cNvPr id="347" name="Shape 347"/>
          <p:cNvSpPr txBox="1"/>
          <p:nvPr/>
        </p:nvSpPr>
        <p:spPr>
          <a:xfrm>
            <a:off x="411162" y="519112"/>
            <a:ext cx="8299450" cy="36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1800"/>
              <a:buFont typeface="Verdana"/>
              <a:buNone/>
            </a:pPr>
            <a:r>
              <a:rPr lang="en-US" sz="1800" b="1" i="1" u="none">
                <a:solidFill>
                  <a:srgbClr val="00B050"/>
                </a:solidFill>
                <a:latin typeface="Verdana"/>
                <a:ea typeface="Verdana"/>
                <a:cs typeface="Verdana"/>
                <a:sym typeface="Verdana"/>
              </a:rPr>
              <a:t>Устройство трехвальной механической коробка передач</a:t>
            </a:r>
            <a:endParaRPr/>
          </a:p>
        </p:txBody>
      </p:sp>
      <p:sp>
        <p:nvSpPr>
          <p:cNvPr id="348" name="Shape 348"/>
          <p:cNvSpPr txBox="1"/>
          <p:nvPr/>
        </p:nvSpPr>
        <p:spPr>
          <a:xfrm>
            <a:off x="179387" y="925512"/>
            <a:ext cx="6859587" cy="2801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Verdana"/>
              <a:buNone/>
            </a:pPr>
            <a:r>
              <a:rPr lang="en-US" sz="1600" b="0" i="0" u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Трехвальная коробка передач имеет следующее устройство:</a:t>
            </a:r>
            <a:endParaRPr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 b="0" i="0" u="non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-1016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Noto Sans Symbols"/>
              <a:buChar char="➢"/>
            </a:pPr>
            <a:r>
              <a:rPr lang="en-US" sz="1600" b="0" i="0" u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ведущий (первичный) вал;</a:t>
            </a:r>
            <a:endParaRPr/>
          </a:p>
          <a:p>
            <a:pPr marL="0" marR="0" lvl="0" indent="-1016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Noto Sans Symbols"/>
              <a:buChar char="➢"/>
            </a:pPr>
            <a:r>
              <a:rPr lang="en-US" sz="1600" b="0" i="0" u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шестерня ведущего вала;</a:t>
            </a:r>
            <a:endParaRPr/>
          </a:p>
          <a:p>
            <a:pPr marL="0" marR="0" lvl="0" indent="-1016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Noto Sans Symbols"/>
              <a:buChar char="➢"/>
            </a:pPr>
            <a:r>
              <a:rPr lang="en-US" sz="1600" b="0" i="0" u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промежуточный вал;</a:t>
            </a:r>
            <a:endParaRPr/>
          </a:p>
          <a:p>
            <a:pPr marL="0" marR="0" lvl="0" indent="-1016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Noto Sans Symbols"/>
              <a:buChar char="➢"/>
            </a:pPr>
            <a:r>
              <a:rPr lang="en-US" sz="1600" b="0" i="0" u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блок шестерен промежуточного вала;</a:t>
            </a:r>
            <a:endParaRPr/>
          </a:p>
          <a:p>
            <a:pPr marL="0" marR="0" lvl="0" indent="-1016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Noto Sans Symbols"/>
              <a:buChar char="➢"/>
            </a:pPr>
            <a:r>
              <a:rPr lang="en-US" sz="1600" b="0" i="0" u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ведомый (вторичный) вал;</a:t>
            </a:r>
            <a:endParaRPr/>
          </a:p>
          <a:p>
            <a:pPr marL="0" marR="0" lvl="0" indent="-1016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Noto Sans Symbols"/>
              <a:buChar char="➢"/>
            </a:pPr>
            <a:r>
              <a:rPr lang="en-US" sz="1600" b="0" i="0" u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блок шестерен ведомого вала;</a:t>
            </a:r>
            <a:endParaRPr/>
          </a:p>
          <a:p>
            <a:pPr marL="0" marR="0" lvl="0" indent="-1016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Noto Sans Symbols"/>
              <a:buChar char="➢"/>
            </a:pPr>
            <a:r>
              <a:rPr lang="en-US" sz="1600" b="0" i="0" u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муфты синхронизаторов;</a:t>
            </a:r>
            <a:endParaRPr/>
          </a:p>
          <a:p>
            <a:pPr marL="0" marR="0" lvl="0" indent="-1016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Noto Sans Symbols"/>
              <a:buChar char="➢"/>
            </a:pPr>
            <a:r>
              <a:rPr lang="en-US" sz="1600" b="0" i="0" u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механизм переключения передач;</a:t>
            </a:r>
            <a:endParaRPr/>
          </a:p>
          <a:p>
            <a:pPr marL="0" marR="0" lvl="0" indent="-1016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Noto Sans Symbols"/>
              <a:buChar char="➢"/>
            </a:pPr>
            <a:r>
              <a:rPr lang="en-US" sz="1600" b="0" i="0" u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картер (корпус) коробки передач.</a:t>
            </a:r>
            <a:endParaRPr/>
          </a:p>
        </p:txBody>
      </p:sp>
      <p:pic>
        <p:nvPicPr>
          <p:cNvPr id="349" name="Shape 349" descr="https://im0-tub-ru.yandex.net/i?id=81aff84bc796955055e17749afa45072-l&amp;n=1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417762" y="3721100"/>
            <a:ext cx="6667500" cy="3000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4" name="Shape 354"/>
          <p:cNvGrpSpPr/>
          <p:nvPr/>
        </p:nvGrpSpPr>
        <p:grpSpPr>
          <a:xfrm>
            <a:off x="-55562" y="-73025"/>
            <a:ext cx="9255125" cy="603250"/>
            <a:chOff x="-55562" y="-73025"/>
            <a:chExt cx="9255125" cy="603250"/>
          </a:xfrm>
        </p:grpSpPr>
        <p:pic>
          <p:nvPicPr>
            <p:cNvPr id="355" name="Shape 355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-55562" y="-73025"/>
              <a:ext cx="9255125" cy="6032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56" name="Shape 356"/>
            <p:cNvSpPr txBox="1"/>
            <p:nvPr/>
          </p:nvSpPr>
          <p:spPr>
            <a:xfrm>
              <a:off x="0" y="-7937"/>
              <a:ext cx="9144000" cy="36988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rPr lang="en-US" sz="1800" b="1" i="0" u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Назначение и устройство КШМ ДВС</a:t>
              </a:r>
              <a:endParaRPr/>
            </a:p>
          </p:txBody>
        </p:sp>
      </p:grpSp>
      <p:grpSp>
        <p:nvGrpSpPr>
          <p:cNvPr id="357" name="Shape 357"/>
          <p:cNvGrpSpPr/>
          <p:nvPr/>
        </p:nvGrpSpPr>
        <p:grpSpPr>
          <a:xfrm>
            <a:off x="8656637" y="-79375"/>
            <a:ext cx="542925" cy="639762"/>
            <a:chOff x="8656637" y="-79375"/>
            <a:chExt cx="542925" cy="639762"/>
          </a:xfrm>
        </p:grpSpPr>
        <p:pic>
          <p:nvPicPr>
            <p:cNvPr id="358" name="Shape 358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8656637" y="-79375"/>
              <a:ext cx="542925" cy="6397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59" name="Shape 359"/>
            <p:cNvSpPr txBox="1"/>
            <p:nvPr/>
          </p:nvSpPr>
          <p:spPr>
            <a:xfrm>
              <a:off x="8801100" y="52387"/>
              <a:ext cx="254000" cy="25558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Calibri"/>
                <a:buNone/>
              </a:pPr>
              <a:r>
                <a:rPr lang="en-US" sz="2000" b="1" i="0" u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4</a:t>
              </a:r>
              <a:endParaRPr/>
            </a:p>
          </p:txBody>
        </p:sp>
      </p:grpSp>
      <p:grpSp>
        <p:nvGrpSpPr>
          <p:cNvPr id="360" name="Shape 360"/>
          <p:cNvGrpSpPr/>
          <p:nvPr/>
        </p:nvGrpSpPr>
        <p:grpSpPr>
          <a:xfrm>
            <a:off x="-55562" y="-60325"/>
            <a:ext cx="9255125" cy="596900"/>
            <a:chOff x="-55562" y="-60325"/>
            <a:chExt cx="9255125" cy="596900"/>
          </a:xfrm>
        </p:grpSpPr>
        <p:pic>
          <p:nvPicPr>
            <p:cNvPr id="361" name="Shape 361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-55562" y="-60325"/>
              <a:ext cx="9255125" cy="5969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62" name="Shape 362"/>
            <p:cNvSpPr txBox="1"/>
            <p:nvPr/>
          </p:nvSpPr>
          <p:spPr>
            <a:xfrm>
              <a:off x="0" y="0"/>
              <a:ext cx="9144000" cy="36988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rPr lang="en-US" sz="1800" b="1" i="0" u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Назначение и общее устройство механической коробки передач</a:t>
              </a:r>
              <a:endParaRPr/>
            </a:p>
          </p:txBody>
        </p:sp>
      </p:grpSp>
      <p:grpSp>
        <p:nvGrpSpPr>
          <p:cNvPr id="363" name="Shape 363"/>
          <p:cNvGrpSpPr/>
          <p:nvPr/>
        </p:nvGrpSpPr>
        <p:grpSpPr>
          <a:xfrm>
            <a:off x="8594725" y="-73025"/>
            <a:ext cx="671512" cy="646112"/>
            <a:chOff x="8594725" y="-73025"/>
            <a:chExt cx="671512" cy="646112"/>
          </a:xfrm>
        </p:grpSpPr>
        <p:pic>
          <p:nvPicPr>
            <p:cNvPr id="364" name="Shape 364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8594725" y="-73025"/>
              <a:ext cx="671512" cy="6461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65" name="Shape 365"/>
            <p:cNvSpPr txBox="1"/>
            <p:nvPr/>
          </p:nvSpPr>
          <p:spPr>
            <a:xfrm>
              <a:off x="8801100" y="60325"/>
              <a:ext cx="254000" cy="254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Calibri"/>
                <a:buNone/>
              </a:pPr>
              <a:r>
                <a:rPr lang="en-US" sz="2000" b="1" i="0" u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13</a:t>
              </a:r>
              <a:endParaRPr/>
            </a:p>
          </p:txBody>
        </p:sp>
      </p:grpSp>
      <p:grpSp>
        <p:nvGrpSpPr>
          <p:cNvPr id="366" name="Shape 366"/>
          <p:cNvGrpSpPr/>
          <p:nvPr/>
        </p:nvGrpSpPr>
        <p:grpSpPr>
          <a:xfrm>
            <a:off x="-12700" y="6242050"/>
            <a:ext cx="9147175" cy="630237"/>
            <a:chOff x="0" y="0"/>
            <a:chExt cx="2147483647" cy="2147483647"/>
          </a:xfrm>
        </p:grpSpPr>
        <p:sp>
          <p:nvSpPr>
            <p:cNvPr id="367" name="Shape 367"/>
            <p:cNvSpPr/>
            <p:nvPr/>
          </p:nvSpPr>
          <p:spPr>
            <a:xfrm>
              <a:off x="745395" y="0"/>
              <a:ext cx="301139683" cy="1979794647"/>
            </a:xfrm>
            <a:custGeom>
              <a:avLst/>
              <a:gdLst/>
              <a:ahLst/>
              <a:cxnLst/>
              <a:rect l="0" t="0" r="0" b="0"/>
              <a:pathLst>
                <a:path w="179" h="81" extrusionOk="0">
                  <a:moveTo>
                    <a:pt x="0" y="81"/>
                  </a:moveTo>
                  <a:lnTo>
                    <a:pt x="0" y="67"/>
                  </a:lnTo>
                  <a:cubicBezTo>
                    <a:pt x="1" y="67"/>
                    <a:pt x="4" y="68"/>
                    <a:pt x="5" y="68"/>
                  </a:cubicBezTo>
                  <a:cubicBezTo>
                    <a:pt x="5" y="68"/>
                    <a:pt x="5" y="68"/>
                    <a:pt x="5" y="68"/>
                  </a:cubicBezTo>
                  <a:cubicBezTo>
                    <a:pt x="7" y="68"/>
                    <a:pt x="8" y="68"/>
                    <a:pt x="8" y="66"/>
                  </a:cubicBezTo>
                  <a:cubicBezTo>
                    <a:pt x="10" y="67"/>
                    <a:pt x="10" y="67"/>
                    <a:pt x="13" y="67"/>
                  </a:cubicBezTo>
                  <a:cubicBezTo>
                    <a:pt x="14" y="68"/>
                    <a:pt x="14" y="69"/>
                    <a:pt x="14" y="69"/>
                  </a:cubicBezTo>
                  <a:cubicBezTo>
                    <a:pt x="15" y="69"/>
                    <a:pt x="16" y="69"/>
                    <a:pt x="17" y="69"/>
                  </a:cubicBezTo>
                  <a:cubicBezTo>
                    <a:pt x="17" y="67"/>
                    <a:pt x="17" y="66"/>
                    <a:pt x="20" y="67"/>
                  </a:cubicBezTo>
                  <a:cubicBezTo>
                    <a:pt x="20" y="68"/>
                    <a:pt x="20" y="68"/>
                    <a:pt x="20" y="69"/>
                  </a:cubicBezTo>
                  <a:cubicBezTo>
                    <a:pt x="20" y="69"/>
                    <a:pt x="21" y="69"/>
                    <a:pt x="22" y="69"/>
                  </a:cubicBezTo>
                  <a:cubicBezTo>
                    <a:pt x="22" y="68"/>
                    <a:pt x="21" y="67"/>
                    <a:pt x="21" y="66"/>
                  </a:cubicBezTo>
                  <a:cubicBezTo>
                    <a:pt x="22" y="66"/>
                    <a:pt x="22" y="66"/>
                    <a:pt x="22" y="66"/>
                  </a:cubicBezTo>
                  <a:cubicBezTo>
                    <a:pt x="22" y="65"/>
                    <a:pt x="22" y="65"/>
                    <a:pt x="23" y="65"/>
                  </a:cubicBezTo>
                  <a:cubicBezTo>
                    <a:pt x="23" y="65"/>
                    <a:pt x="23" y="66"/>
                    <a:pt x="23" y="66"/>
                  </a:cubicBezTo>
                  <a:cubicBezTo>
                    <a:pt x="25" y="67"/>
                    <a:pt x="27" y="67"/>
                    <a:pt x="29" y="67"/>
                  </a:cubicBezTo>
                  <a:cubicBezTo>
                    <a:pt x="29" y="67"/>
                    <a:pt x="29" y="66"/>
                    <a:pt x="29" y="66"/>
                  </a:cubicBezTo>
                  <a:cubicBezTo>
                    <a:pt x="34" y="66"/>
                    <a:pt x="35" y="69"/>
                    <a:pt x="36" y="64"/>
                  </a:cubicBezTo>
                  <a:cubicBezTo>
                    <a:pt x="39" y="62"/>
                    <a:pt x="38" y="55"/>
                    <a:pt x="38" y="55"/>
                  </a:cubicBezTo>
                  <a:cubicBezTo>
                    <a:pt x="38" y="55"/>
                    <a:pt x="39" y="55"/>
                    <a:pt x="39" y="55"/>
                  </a:cubicBezTo>
                  <a:cubicBezTo>
                    <a:pt x="39" y="53"/>
                    <a:pt x="39" y="51"/>
                    <a:pt x="38" y="48"/>
                  </a:cubicBezTo>
                  <a:lnTo>
                    <a:pt x="40" y="48"/>
                  </a:lnTo>
                  <a:cubicBezTo>
                    <a:pt x="40" y="48"/>
                    <a:pt x="40" y="45"/>
                    <a:pt x="41" y="43"/>
                  </a:cubicBezTo>
                  <a:lnTo>
                    <a:pt x="41" y="36"/>
                  </a:lnTo>
                  <a:lnTo>
                    <a:pt x="40" y="36"/>
                  </a:lnTo>
                  <a:lnTo>
                    <a:pt x="43" y="35"/>
                  </a:lnTo>
                  <a:lnTo>
                    <a:pt x="44" y="4"/>
                  </a:lnTo>
                  <a:lnTo>
                    <a:pt x="46" y="35"/>
                  </a:lnTo>
                  <a:lnTo>
                    <a:pt x="48" y="36"/>
                  </a:lnTo>
                  <a:lnTo>
                    <a:pt x="47" y="36"/>
                  </a:lnTo>
                  <a:lnTo>
                    <a:pt x="47" y="43"/>
                  </a:lnTo>
                  <a:cubicBezTo>
                    <a:pt x="48" y="45"/>
                    <a:pt x="49" y="46"/>
                    <a:pt x="49" y="48"/>
                  </a:cubicBezTo>
                  <a:lnTo>
                    <a:pt x="50" y="48"/>
                  </a:lnTo>
                  <a:cubicBezTo>
                    <a:pt x="49" y="51"/>
                    <a:pt x="49" y="52"/>
                    <a:pt x="50" y="55"/>
                  </a:cubicBezTo>
                  <a:cubicBezTo>
                    <a:pt x="50" y="55"/>
                    <a:pt x="51" y="55"/>
                    <a:pt x="51" y="55"/>
                  </a:cubicBezTo>
                  <a:cubicBezTo>
                    <a:pt x="50" y="59"/>
                    <a:pt x="51" y="61"/>
                    <a:pt x="52" y="64"/>
                  </a:cubicBezTo>
                  <a:cubicBezTo>
                    <a:pt x="53" y="64"/>
                    <a:pt x="54" y="65"/>
                    <a:pt x="54" y="65"/>
                  </a:cubicBezTo>
                  <a:cubicBezTo>
                    <a:pt x="55" y="62"/>
                    <a:pt x="57" y="64"/>
                    <a:pt x="58" y="63"/>
                  </a:cubicBezTo>
                  <a:cubicBezTo>
                    <a:pt x="59" y="59"/>
                    <a:pt x="59" y="57"/>
                    <a:pt x="61" y="55"/>
                  </a:cubicBezTo>
                  <a:cubicBezTo>
                    <a:pt x="61" y="53"/>
                    <a:pt x="61" y="52"/>
                    <a:pt x="62" y="50"/>
                  </a:cubicBezTo>
                  <a:cubicBezTo>
                    <a:pt x="64" y="52"/>
                    <a:pt x="62" y="56"/>
                    <a:pt x="66" y="57"/>
                  </a:cubicBezTo>
                  <a:cubicBezTo>
                    <a:pt x="66" y="57"/>
                    <a:pt x="66" y="57"/>
                    <a:pt x="66" y="58"/>
                  </a:cubicBezTo>
                  <a:cubicBezTo>
                    <a:pt x="67" y="56"/>
                    <a:pt x="67" y="54"/>
                    <a:pt x="68" y="53"/>
                  </a:cubicBezTo>
                  <a:cubicBezTo>
                    <a:pt x="69" y="54"/>
                    <a:pt x="68" y="56"/>
                    <a:pt x="70" y="58"/>
                  </a:cubicBezTo>
                  <a:cubicBezTo>
                    <a:pt x="70" y="60"/>
                    <a:pt x="70" y="60"/>
                    <a:pt x="70" y="61"/>
                  </a:cubicBezTo>
                  <a:cubicBezTo>
                    <a:pt x="70" y="61"/>
                    <a:pt x="71" y="61"/>
                    <a:pt x="71" y="61"/>
                  </a:cubicBezTo>
                  <a:cubicBezTo>
                    <a:pt x="71" y="62"/>
                    <a:pt x="71" y="62"/>
                    <a:pt x="72" y="63"/>
                  </a:cubicBezTo>
                  <a:cubicBezTo>
                    <a:pt x="73" y="63"/>
                    <a:pt x="74" y="63"/>
                    <a:pt x="76" y="64"/>
                  </a:cubicBezTo>
                  <a:cubicBezTo>
                    <a:pt x="76" y="64"/>
                    <a:pt x="76" y="64"/>
                    <a:pt x="76" y="64"/>
                  </a:cubicBezTo>
                  <a:cubicBezTo>
                    <a:pt x="77" y="65"/>
                    <a:pt x="78" y="65"/>
                    <a:pt x="79" y="65"/>
                  </a:cubicBezTo>
                  <a:cubicBezTo>
                    <a:pt x="78" y="64"/>
                    <a:pt x="78" y="63"/>
                    <a:pt x="78" y="62"/>
                  </a:cubicBezTo>
                  <a:cubicBezTo>
                    <a:pt x="79" y="62"/>
                    <a:pt x="79" y="61"/>
                    <a:pt x="79" y="61"/>
                  </a:cubicBezTo>
                  <a:cubicBezTo>
                    <a:pt x="79" y="63"/>
                    <a:pt x="80" y="64"/>
                    <a:pt x="80" y="65"/>
                  </a:cubicBezTo>
                  <a:cubicBezTo>
                    <a:pt x="80" y="65"/>
                    <a:pt x="81" y="66"/>
                    <a:pt x="82" y="66"/>
                  </a:cubicBezTo>
                  <a:cubicBezTo>
                    <a:pt x="82" y="66"/>
                    <a:pt x="82" y="65"/>
                    <a:pt x="82" y="65"/>
                  </a:cubicBezTo>
                  <a:cubicBezTo>
                    <a:pt x="85" y="66"/>
                    <a:pt x="92" y="65"/>
                    <a:pt x="94" y="67"/>
                  </a:cubicBezTo>
                  <a:cubicBezTo>
                    <a:pt x="96" y="64"/>
                    <a:pt x="95" y="60"/>
                    <a:pt x="95" y="56"/>
                  </a:cubicBezTo>
                  <a:cubicBezTo>
                    <a:pt x="96" y="56"/>
                    <a:pt x="96" y="56"/>
                    <a:pt x="96" y="56"/>
                  </a:cubicBezTo>
                  <a:cubicBezTo>
                    <a:pt x="96" y="57"/>
                    <a:pt x="96" y="58"/>
                    <a:pt x="96" y="59"/>
                  </a:cubicBezTo>
                  <a:cubicBezTo>
                    <a:pt x="97" y="59"/>
                    <a:pt x="97" y="59"/>
                    <a:pt x="97" y="58"/>
                  </a:cubicBezTo>
                  <a:cubicBezTo>
                    <a:pt x="97" y="59"/>
                    <a:pt x="98" y="60"/>
                    <a:pt x="98" y="61"/>
                  </a:cubicBezTo>
                  <a:cubicBezTo>
                    <a:pt x="99" y="62"/>
                    <a:pt x="99" y="62"/>
                    <a:pt x="100" y="61"/>
                  </a:cubicBezTo>
                  <a:cubicBezTo>
                    <a:pt x="100" y="62"/>
                    <a:pt x="100" y="63"/>
                    <a:pt x="100" y="63"/>
                  </a:cubicBezTo>
                  <a:cubicBezTo>
                    <a:pt x="101" y="63"/>
                    <a:pt x="102" y="64"/>
                    <a:pt x="103" y="64"/>
                  </a:cubicBezTo>
                  <a:cubicBezTo>
                    <a:pt x="103" y="62"/>
                    <a:pt x="103" y="60"/>
                    <a:pt x="103" y="59"/>
                  </a:cubicBezTo>
                  <a:cubicBezTo>
                    <a:pt x="103" y="59"/>
                    <a:pt x="104" y="59"/>
                    <a:pt x="104" y="59"/>
                  </a:cubicBezTo>
                  <a:cubicBezTo>
                    <a:pt x="104" y="58"/>
                    <a:pt x="104" y="57"/>
                    <a:pt x="104" y="56"/>
                  </a:cubicBezTo>
                  <a:cubicBezTo>
                    <a:pt x="105" y="56"/>
                    <a:pt x="105" y="56"/>
                    <a:pt x="105" y="56"/>
                  </a:cubicBezTo>
                  <a:cubicBezTo>
                    <a:pt x="105" y="57"/>
                    <a:pt x="106" y="58"/>
                    <a:pt x="106" y="59"/>
                  </a:cubicBezTo>
                  <a:cubicBezTo>
                    <a:pt x="106" y="59"/>
                    <a:pt x="106" y="59"/>
                    <a:pt x="107" y="59"/>
                  </a:cubicBezTo>
                  <a:cubicBezTo>
                    <a:pt x="107" y="60"/>
                    <a:pt x="107" y="60"/>
                    <a:pt x="107" y="61"/>
                  </a:cubicBezTo>
                  <a:cubicBezTo>
                    <a:pt x="108" y="60"/>
                    <a:pt x="109" y="60"/>
                    <a:pt x="110" y="60"/>
                  </a:cubicBezTo>
                  <a:cubicBezTo>
                    <a:pt x="110" y="60"/>
                    <a:pt x="111" y="60"/>
                    <a:pt x="111" y="60"/>
                  </a:cubicBezTo>
                  <a:cubicBezTo>
                    <a:pt x="111" y="60"/>
                    <a:pt x="111" y="60"/>
                    <a:pt x="112" y="60"/>
                  </a:cubicBezTo>
                  <a:cubicBezTo>
                    <a:pt x="112" y="59"/>
                    <a:pt x="112" y="59"/>
                    <a:pt x="112" y="58"/>
                  </a:cubicBezTo>
                  <a:cubicBezTo>
                    <a:pt x="114" y="58"/>
                    <a:pt x="114" y="58"/>
                    <a:pt x="115" y="59"/>
                  </a:cubicBezTo>
                  <a:cubicBezTo>
                    <a:pt x="121" y="48"/>
                    <a:pt x="126" y="37"/>
                    <a:pt x="132" y="26"/>
                  </a:cubicBezTo>
                  <a:cubicBezTo>
                    <a:pt x="131" y="26"/>
                    <a:pt x="130" y="25"/>
                    <a:pt x="129" y="24"/>
                  </a:cubicBezTo>
                  <a:cubicBezTo>
                    <a:pt x="132" y="25"/>
                    <a:pt x="132" y="25"/>
                    <a:pt x="134" y="27"/>
                  </a:cubicBezTo>
                  <a:cubicBezTo>
                    <a:pt x="139" y="27"/>
                    <a:pt x="144" y="28"/>
                    <a:pt x="148" y="28"/>
                  </a:cubicBezTo>
                  <a:cubicBezTo>
                    <a:pt x="146" y="26"/>
                    <a:pt x="143" y="25"/>
                    <a:pt x="140" y="23"/>
                  </a:cubicBezTo>
                  <a:cubicBezTo>
                    <a:pt x="140" y="23"/>
                    <a:pt x="140" y="23"/>
                    <a:pt x="140" y="23"/>
                  </a:cubicBezTo>
                  <a:cubicBezTo>
                    <a:pt x="140" y="23"/>
                    <a:pt x="139" y="23"/>
                    <a:pt x="138" y="23"/>
                  </a:cubicBezTo>
                  <a:cubicBezTo>
                    <a:pt x="138" y="22"/>
                    <a:pt x="138" y="22"/>
                    <a:pt x="139" y="22"/>
                  </a:cubicBezTo>
                  <a:cubicBezTo>
                    <a:pt x="138" y="22"/>
                    <a:pt x="138" y="22"/>
                    <a:pt x="138" y="21"/>
                  </a:cubicBezTo>
                  <a:cubicBezTo>
                    <a:pt x="138" y="21"/>
                    <a:pt x="138" y="21"/>
                    <a:pt x="138" y="21"/>
                  </a:cubicBezTo>
                  <a:cubicBezTo>
                    <a:pt x="142" y="23"/>
                    <a:pt x="145" y="25"/>
                    <a:pt x="149" y="27"/>
                  </a:cubicBezTo>
                  <a:cubicBezTo>
                    <a:pt x="151" y="27"/>
                    <a:pt x="151" y="28"/>
                    <a:pt x="153" y="28"/>
                  </a:cubicBezTo>
                  <a:cubicBezTo>
                    <a:pt x="153" y="28"/>
                    <a:pt x="153" y="29"/>
                    <a:pt x="153" y="29"/>
                  </a:cubicBezTo>
                  <a:cubicBezTo>
                    <a:pt x="153" y="29"/>
                    <a:pt x="153" y="29"/>
                    <a:pt x="154" y="29"/>
                  </a:cubicBezTo>
                  <a:cubicBezTo>
                    <a:pt x="148" y="40"/>
                    <a:pt x="143" y="51"/>
                    <a:pt x="140" y="62"/>
                  </a:cubicBezTo>
                  <a:cubicBezTo>
                    <a:pt x="147" y="61"/>
                    <a:pt x="154" y="62"/>
                    <a:pt x="161" y="63"/>
                  </a:cubicBezTo>
                  <a:cubicBezTo>
                    <a:pt x="161" y="63"/>
                    <a:pt x="162" y="63"/>
                    <a:pt x="162" y="64"/>
                  </a:cubicBezTo>
                  <a:cubicBezTo>
                    <a:pt x="164" y="64"/>
                    <a:pt x="165" y="63"/>
                    <a:pt x="169" y="64"/>
                  </a:cubicBezTo>
                  <a:cubicBezTo>
                    <a:pt x="169" y="63"/>
                    <a:pt x="169" y="63"/>
                    <a:pt x="169" y="63"/>
                  </a:cubicBezTo>
                  <a:cubicBezTo>
                    <a:pt x="173" y="65"/>
                    <a:pt x="175" y="66"/>
                    <a:pt x="179" y="67"/>
                  </a:cubicBezTo>
                  <a:lnTo>
                    <a:pt x="179" y="81"/>
                  </a:lnTo>
                  <a:lnTo>
                    <a:pt x="0" y="81"/>
                  </a:lnTo>
                  <a:close/>
                  <a:moveTo>
                    <a:pt x="161" y="58"/>
                  </a:moveTo>
                  <a:cubicBezTo>
                    <a:pt x="160" y="54"/>
                    <a:pt x="160" y="54"/>
                    <a:pt x="160" y="45"/>
                  </a:cubicBezTo>
                  <a:cubicBezTo>
                    <a:pt x="159" y="45"/>
                    <a:pt x="159" y="45"/>
                    <a:pt x="158" y="45"/>
                  </a:cubicBezTo>
                  <a:cubicBezTo>
                    <a:pt x="158" y="44"/>
                    <a:pt x="158" y="44"/>
                    <a:pt x="158" y="43"/>
                  </a:cubicBezTo>
                  <a:cubicBezTo>
                    <a:pt x="157" y="43"/>
                    <a:pt x="157" y="43"/>
                    <a:pt x="157" y="43"/>
                  </a:cubicBezTo>
                  <a:cubicBezTo>
                    <a:pt x="157" y="44"/>
                    <a:pt x="157" y="44"/>
                    <a:pt x="157" y="45"/>
                  </a:cubicBezTo>
                  <a:cubicBezTo>
                    <a:pt x="158" y="46"/>
                    <a:pt x="159" y="46"/>
                    <a:pt x="158" y="48"/>
                  </a:cubicBezTo>
                  <a:cubicBezTo>
                    <a:pt x="157" y="48"/>
                    <a:pt x="156" y="48"/>
                    <a:pt x="155" y="48"/>
                  </a:cubicBezTo>
                  <a:cubicBezTo>
                    <a:pt x="155" y="46"/>
                    <a:pt x="156" y="45"/>
                    <a:pt x="156" y="42"/>
                  </a:cubicBezTo>
                  <a:cubicBezTo>
                    <a:pt x="158" y="43"/>
                    <a:pt x="158" y="44"/>
                    <a:pt x="160" y="45"/>
                  </a:cubicBezTo>
                  <a:cubicBezTo>
                    <a:pt x="160" y="42"/>
                    <a:pt x="157" y="38"/>
                    <a:pt x="161" y="38"/>
                  </a:cubicBezTo>
                  <a:cubicBezTo>
                    <a:pt x="162" y="38"/>
                    <a:pt x="162" y="39"/>
                    <a:pt x="162" y="39"/>
                  </a:cubicBezTo>
                  <a:cubicBezTo>
                    <a:pt x="161" y="42"/>
                    <a:pt x="161" y="42"/>
                    <a:pt x="161" y="44"/>
                  </a:cubicBezTo>
                  <a:cubicBezTo>
                    <a:pt x="163" y="44"/>
                    <a:pt x="163" y="43"/>
                    <a:pt x="165" y="42"/>
                  </a:cubicBezTo>
                  <a:cubicBezTo>
                    <a:pt x="165" y="44"/>
                    <a:pt x="167" y="46"/>
                    <a:pt x="167" y="48"/>
                  </a:cubicBezTo>
                  <a:cubicBezTo>
                    <a:pt x="165" y="48"/>
                    <a:pt x="164" y="48"/>
                    <a:pt x="163" y="48"/>
                  </a:cubicBezTo>
                  <a:cubicBezTo>
                    <a:pt x="163" y="47"/>
                    <a:pt x="163" y="46"/>
                    <a:pt x="164" y="45"/>
                  </a:cubicBezTo>
                  <a:cubicBezTo>
                    <a:pt x="164" y="45"/>
                    <a:pt x="164" y="45"/>
                    <a:pt x="164" y="45"/>
                  </a:cubicBezTo>
                  <a:cubicBezTo>
                    <a:pt x="164" y="44"/>
                    <a:pt x="164" y="43"/>
                    <a:pt x="164" y="43"/>
                  </a:cubicBezTo>
                  <a:cubicBezTo>
                    <a:pt x="163" y="44"/>
                    <a:pt x="163" y="45"/>
                    <a:pt x="161" y="46"/>
                  </a:cubicBezTo>
                  <a:cubicBezTo>
                    <a:pt x="161" y="50"/>
                    <a:pt x="161" y="54"/>
                    <a:pt x="161" y="58"/>
                  </a:cubicBezTo>
                  <a:close/>
                  <a:moveTo>
                    <a:pt x="68" y="52"/>
                  </a:moveTo>
                  <a:cubicBezTo>
                    <a:pt x="68" y="52"/>
                    <a:pt x="68" y="52"/>
                    <a:pt x="68" y="51"/>
                  </a:cubicBezTo>
                  <a:cubicBezTo>
                    <a:pt x="68" y="51"/>
                    <a:pt x="68" y="51"/>
                    <a:pt x="68" y="51"/>
                  </a:cubicBezTo>
                  <a:cubicBezTo>
                    <a:pt x="68" y="52"/>
                    <a:pt x="68" y="52"/>
                    <a:pt x="68" y="52"/>
                  </a:cubicBezTo>
                  <a:cubicBezTo>
                    <a:pt x="68" y="52"/>
                    <a:pt x="68" y="52"/>
                    <a:pt x="68" y="52"/>
                  </a:cubicBezTo>
                  <a:close/>
                  <a:moveTo>
                    <a:pt x="128" y="24"/>
                  </a:moveTo>
                  <a:cubicBezTo>
                    <a:pt x="127" y="23"/>
                    <a:pt x="125" y="22"/>
                    <a:pt x="123" y="22"/>
                  </a:cubicBezTo>
                  <a:cubicBezTo>
                    <a:pt x="123" y="22"/>
                    <a:pt x="123" y="21"/>
                    <a:pt x="123" y="21"/>
                  </a:cubicBezTo>
                  <a:cubicBezTo>
                    <a:pt x="123" y="20"/>
                    <a:pt x="122" y="20"/>
                    <a:pt x="122" y="20"/>
                  </a:cubicBezTo>
                  <a:cubicBezTo>
                    <a:pt x="122" y="20"/>
                    <a:pt x="122" y="20"/>
                    <a:pt x="122" y="19"/>
                  </a:cubicBezTo>
                  <a:cubicBezTo>
                    <a:pt x="125" y="21"/>
                    <a:pt x="126" y="22"/>
                    <a:pt x="130" y="22"/>
                  </a:cubicBezTo>
                  <a:cubicBezTo>
                    <a:pt x="130" y="22"/>
                    <a:pt x="130" y="23"/>
                    <a:pt x="130" y="23"/>
                  </a:cubicBezTo>
                  <a:cubicBezTo>
                    <a:pt x="129" y="23"/>
                    <a:pt x="129" y="23"/>
                    <a:pt x="129" y="23"/>
                  </a:cubicBezTo>
                  <a:cubicBezTo>
                    <a:pt x="129" y="23"/>
                    <a:pt x="129" y="24"/>
                    <a:pt x="129" y="24"/>
                  </a:cubicBezTo>
                  <a:cubicBezTo>
                    <a:pt x="129" y="24"/>
                    <a:pt x="128" y="24"/>
                    <a:pt x="128" y="24"/>
                  </a:cubicBezTo>
                  <a:close/>
                  <a:moveTo>
                    <a:pt x="44" y="4"/>
                  </a:moveTo>
                  <a:cubicBezTo>
                    <a:pt x="44" y="3"/>
                    <a:pt x="44" y="3"/>
                    <a:pt x="44" y="3"/>
                  </a:cubicBezTo>
                  <a:cubicBezTo>
                    <a:pt x="44" y="3"/>
                    <a:pt x="44" y="2"/>
                    <a:pt x="44" y="2"/>
                  </a:cubicBezTo>
                  <a:cubicBezTo>
                    <a:pt x="44" y="3"/>
                    <a:pt x="44" y="3"/>
                    <a:pt x="44" y="4"/>
                  </a:cubicBezTo>
                  <a:cubicBezTo>
                    <a:pt x="44" y="4"/>
                    <a:pt x="44" y="4"/>
                    <a:pt x="44" y="4"/>
                  </a:cubicBezTo>
                  <a:close/>
                  <a:moveTo>
                    <a:pt x="44" y="2"/>
                  </a:moveTo>
                  <a:cubicBezTo>
                    <a:pt x="44" y="1"/>
                    <a:pt x="44" y="0"/>
                    <a:pt x="44" y="0"/>
                  </a:cubicBezTo>
                  <a:cubicBezTo>
                    <a:pt x="44" y="0"/>
                    <a:pt x="44" y="0"/>
                    <a:pt x="45" y="0"/>
                  </a:cubicBezTo>
                  <a:cubicBezTo>
                    <a:pt x="44" y="1"/>
                    <a:pt x="44" y="1"/>
                    <a:pt x="44" y="2"/>
                  </a:cubicBezTo>
                  <a:close/>
                </a:path>
              </a:pathLst>
            </a:custGeom>
            <a:solidFill>
              <a:srgbClr val="17375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8" name="Shape 368"/>
            <p:cNvSpPr txBox="1"/>
            <p:nvPr/>
          </p:nvSpPr>
          <p:spPr>
            <a:xfrm>
              <a:off x="0" y="1682284596"/>
              <a:ext cx="2147483647" cy="465199050"/>
            </a:xfrm>
            <a:prstGeom prst="rect">
              <a:avLst/>
            </a:prstGeom>
            <a:solidFill>
              <a:srgbClr val="17375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369" name="Shape 369"/>
            <p:cNvCxnSpPr/>
            <p:nvPr/>
          </p:nvCxnSpPr>
          <p:spPr>
            <a:xfrm>
              <a:off x="277327892" y="1617354145"/>
              <a:ext cx="1867919697" cy="0"/>
            </a:xfrm>
            <a:prstGeom prst="straightConnector1">
              <a:avLst/>
            </a:prstGeom>
            <a:noFill/>
            <a:ln w="9525" cap="flat" cmpd="sng">
              <a:solidFill>
                <a:srgbClr val="0066FF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</p:grpSp>
      <p:sp>
        <p:nvSpPr>
          <p:cNvPr id="370" name="Shape 370"/>
          <p:cNvSpPr txBox="1"/>
          <p:nvPr/>
        </p:nvSpPr>
        <p:spPr>
          <a:xfrm>
            <a:off x="28575" y="1012825"/>
            <a:ext cx="8496300" cy="36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ts val="1800"/>
              <a:buFont typeface="Arial"/>
              <a:buNone/>
            </a:pPr>
            <a:r>
              <a:rPr lang="en-US" sz="1800" b="1" i="1" u="none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endParaRPr/>
          </a:p>
        </p:txBody>
      </p:sp>
      <p:sp>
        <p:nvSpPr>
          <p:cNvPr id="371" name="Shape 371"/>
          <p:cNvSpPr txBox="1"/>
          <p:nvPr/>
        </p:nvSpPr>
        <p:spPr>
          <a:xfrm>
            <a:off x="604837" y="584200"/>
            <a:ext cx="8299450" cy="369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1800"/>
              <a:buFont typeface="Verdana"/>
              <a:buNone/>
            </a:pPr>
            <a:r>
              <a:rPr lang="en-US" sz="1800" b="1" i="1" u="none">
                <a:solidFill>
                  <a:srgbClr val="00B050"/>
                </a:solidFill>
                <a:latin typeface="Verdana"/>
                <a:ea typeface="Verdana"/>
                <a:cs typeface="Verdana"/>
                <a:sym typeface="Verdana"/>
              </a:rPr>
              <a:t>Устройство трехвальной механической коробка передач</a:t>
            </a:r>
            <a:endParaRPr/>
          </a:p>
        </p:txBody>
      </p:sp>
      <p:sp>
        <p:nvSpPr>
          <p:cNvPr id="372" name="Shape 372"/>
          <p:cNvSpPr txBox="1"/>
          <p:nvPr/>
        </p:nvSpPr>
        <p:spPr>
          <a:xfrm>
            <a:off x="244475" y="1428750"/>
            <a:ext cx="8632825" cy="5078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marR="0" lvl="0" indent="-2857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-"/>
            </a:pPr>
            <a:r>
              <a:rPr lang="en-US" sz="18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Ведущий вал </a:t>
            </a:r>
            <a:r>
              <a:rPr lang="en-US"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обеспечивает соединение со сцеплением. На валу имеются шлицы для ведомого диска сцепления. Крутящий момент от ведущего вала передается через соответствующую шестерню, находящуюся с ним в жестком зацеплении.</a:t>
            </a:r>
            <a:endParaRPr/>
          </a:p>
          <a:p>
            <a:pPr marL="285750" marR="0" lvl="0" indent="-1714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-"/>
            </a:pPr>
            <a:r>
              <a:rPr lang="en-US" sz="18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Промежуточный вал </a:t>
            </a:r>
            <a:r>
              <a:rPr lang="en-US"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расположен параллельно первичному валу. На валу располагается блок шестерен, находящийся с ним в жестком зацеплении.</a:t>
            </a:r>
            <a:endParaRPr/>
          </a:p>
          <a:p>
            <a:pPr marL="285750" marR="0" lvl="0" indent="-1714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-"/>
            </a:pPr>
            <a:r>
              <a:rPr lang="en-US" sz="18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Ведомый вал </a:t>
            </a:r>
            <a:r>
              <a:rPr lang="en-US"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расположен на одной оси с ведущим. Технически это осуществляется за счет торцевого подшипника на ведущем валу, в который входит ведомый вал.</a:t>
            </a:r>
            <a:endParaRPr/>
          </a:p>
          <a:p>
            <a:pPr marL="285750" marR="0" lvl="0" indent="-1714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-"/>
            </a:pPr>
            <a:r>
              <a:rPr lang="en-US" sz="18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Блок шестерен ведомого вала</a:t>
            </a:r>
            <a:r>
              <a:rPr lang="en-US"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не имеет закрепления с валом и поэтому свободно вращается на нем. Блок шестерен промежуточного и ведомого вала, а также шестерня ведущего вала находятся в постоянном зацеплении.</a:t>
            </a:r>
            <a:endParaRPr/>
          </a:p>
          <a:p>
            <a:pPr marL="285750" marR="0" lvl="0" indent="-1714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7" name="Shape 377"/>
          <p:cNvGrpSpPr/>
          <p:nvPr/>
        </p:nvGrpSpPr>
        <p:grpSpPr>
          <a:xfrm>
            <a:off x="-55562" y="-73025"/>
            <a:ext cx="9255125" cy="603250"/>
            <a:chOff x="-55562" y="-73025"/>
            <a:chExt cx="9255125" cy="603250"/>
          </a:xfrm>
        </p:grpSpPr>
        <p:pic>
          <p:nvPicPr>
            <p:cNvPr id="378" name="Shape 378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-55562" y="-73025"/>
              <a:ext cx="9255125" cy="6032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79" name="Shape 379"/>
            <p:cNvSpPr txBox="1"/>
            <p:nvPr/>
          </p:nvSpPr>
          <p:spPr>
            <a:xfrm>
              <a:off x="0" y="-7937"/>
              <a:ext cx="9144000" cy="36988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rPr lang="en-US" sz="1800" b="1" i="0" u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Назначение и устройство КШМ ДВС</a:t>
              </a:r>
              <a:endParaRPr/>
            </a:p>
          </p:txBody>
        </p:sp>
      </p:grpSp>
      <p:grpSp>
        <p:nvGrpSpPr>
          <p:cNvPr id="380" name="Shape 380"/>
          <p:cNvGrpSpPr/>
          <p:nvPr/>
        </p:nvGrpSpPr>
        <p:grpSpPr>
          <a:xfrm>
            <a:off x="8656637" y="-79375"/>
            <a:ext cx="542925" cy="639762"/>
            <a:chOff x="8656637" y="-79375"/>
            <a:chExt cx="542925" cy="639762"/>
          </a:xfrm>
        </p:grpSpPr>
        <p:pic>
          <p:nvPicPr>
            <p:cNvPr id="381" name="Shape 381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8656637" y="-79375"/>
              <a:ext cx="542925" cy="6397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82" name="Shape 382"/>
            <p:cNvSpPr txBox="1"/>
            <p:nvPr/>
          </p:nvSpPr>
          <p:spPr>
            <a:xfrm>
              <a:off x="8801100" y="52387"/>
              <a:ext cx="254000" cy="25558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Calibri"/>
                <a:buNone/>
              </a:pPr>
              <a:r>
                <a:rPr lang="en-US" sz="2000" b="1" i="0" u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4</a:t>
              </a:r>
              <a:endParaRPr/>
            </a:p>
          </p:txBody>
        </p:sp>
      </p:grpSp>
      <p:grpSp>
        <p:nvGrpSpPr>
          <p:cNvPr id="383" name="Shape 383"/>
          <p:cNvGrpSpPr/>
          <p:nvPr/>
        </p:nvGrpSpPr>
        <p:grpSpPr>
          <a:xfrm>
            <a:off x="-55562" y="-60325"/>
            <a:ext cx="9255125" cy="596900"/>
            <a:chOff x="-55562" y="-60325"/>
            <a:chExt cx="9255125" cy="596900"/>
          </a:xfrm>
        </p:grpSpPr>
        <p:pic>
          <p:nvPicPr>
            <p:cNvPr id="384" name="Shape 384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-55562" y="-60325"/>
              <a:ext cx="9255125" cy="5969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85" name="Shape 385"/>
            <p:cNvSpPr txBox="1"/>
            <p:nvPr/>
          </p:nvSpPr>
          <p:spPr>
            <a:xfrm>
              <a:off x="0" y="0"/>
              <a:ext cx="9144000" cy="36988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rPr lang="en-US" sz="1800" b="1" i="0" u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Назначение и общее устройство механической коробки передач</a:t>
              </a:r>
              <a:endParaRPr/>
            </a:p>
          </p:txBody>
        </p:sp>
      </p:grpSp>
      <p:grpSp>
        <p:nvGrpSpPr>
          <p:cNvPr id="386" name="Shape 386"/>
          <p:cNvGrpSpPr/>
          <p:nvPr/>
        </p:nvGrpSpPr>
        <p:grpSpPr>
          <a:xfrm>
            <a:off x="8594725" y="-73025"/>
            <a:ext cx="671512" cy="646112"/>
            <a:chOff x="8594725" y="-73025"/>
            <a:chExt cx="671512" cy="646112"/>
          </a:xfrm>
        </p:grpSpPr>
        <p:pic>
          <p:nvPicPr>
            <p:cNvPr id="387" name="Shape 387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8594725" y="-73025"/>
              <a:ext cx="671512" cy="6461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88" name="Shape 388"/>
            <p:cNvSpPr txBox="1"/>
            <p:nvPr/>
          </p:nvSpPr>
          <p:spPr>
            <a:xfrm>
              <a:off x="8801100" y="60325"/>
              <a:ext cx="254000" cy="254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Calibri"/>
                <a:buNone/>
              </a:pPr>
              <a:r>
                <a:rPr lang="en-US" sz="2000" b="1" i="0" u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13</a:t>
              </a:r>
              <a:endParaRPr/>
            </a:p>
          </p:txBody>
        </p:sp>
      </p:grpSp>
      <p:grpSp>
        <p:nvGrpSpPr>
          <p:cNvPr id="389" name="Shape 389"/>
          <p:cNvGrpSpPr/>
          <p:nvPr/>
        </p:nvGrpSpPr>
        <p:grpSpPr>
          <a:xfrm>
            <a:off x="-12700" y="6242050"/>
            <a:ext cx="9147175" cy="630237"/>
            <a:chOff x="0" y="0"/>
            <a:chExt cx="2147483647" cy="2147483647"/>
          </a:xfrm>
        </p:grpSpPr>
        <p:sp>
          <p:nvSpPr>
            <p:cNvPr id="390" name="Shape 390"/>
            <p:cNvSpPr/>
            <p:nvPr/>
          </p:nvSpPr>
          <p:spPr>
            <a:xfrm>
              <a:off x="745395" y="0"/>
              <a:ext cx="301139683" cy="1979794647"/>
            </a:xfrm>
            <a:custGeom>
              <a:avLst/>
              <a:gdLst/>
              <a:ahLst/>
              <a:cxnLst/>
              <a:rect l="0" t="0" r="0" b="0"/>
              <a:pathLst>
                <a:path w="179" h="81" extrusionOk="0">
                  <a:moveTo>
                    <a:pt x="0" y="81"/>
                  </a:moveTo>
                  <a:lnTo>
                    <a:pt x="0" y="67"/>
                  </a:lnTo>
                  <a:cubicBezTo>
                    <a:pt x="1" y="67"/>
                    <a:pt x="4" y="68"/>
                    <a:pt x="5" y="68"/>
                  </a:cubicBezTo>
                  <a:cubicBezTo>
                    <a:pt x="5" y="68"/>
                    <a:pt x="5" y="68"/>
                    <a:pt x="5" y="68"/>
                  </a:cubicBezTo>
                  <a:cubicBezTo>
                    <a:pt x="7" y="68"/>
                    <a:pt x="8" y="68"/>
                    <a:pt x="8" y="66"/>
                  </a:cubicBezTo>
                  <a:cubicBezTo>
                    <a:pt x="10" y="67"/>
                    <a:pt x="10" y="67"/>
                    <a:pt x="13" y="67"/>
                  </a:cubicBezTo>
                  <a:cubicBezTo>
                    <a:pt x="14" y="68"/>
                    <a:pt x="14" y="69"/>
                    <a:pt x="14" y="69"/>
                  </a:cubicBezTo>
                  <a:cubicBezTo>
                    <a:pt x="15" y="69"/>
                    <a:pt x="16" y="69"/>
                    <a:pt x="17" y="69"/>
                  </a:cubicBezTo>
                  <a:cubicBezTo>
                    <a:pt x="17" y="67"/>
                    <a:pt x="17" y="66"/>
                    <a:pt x="20" y="67"/>
                  </a:cubicBezTo>
                  <a:cubicBezTo>
                    <a:pt x="20" y="68"/>
                    <a:pt x="20" y="68"/>
                    <a:pt x="20" y="69"/>
                  </a:cubicBezTo>
                  <a:cubicBezTo>
                    <a:pt x="20" y="69"/>
                    <a:pt x="21" y="69"/>
                    <a:pt x="22" y="69"/>
                  </a:cubicBezTo>
                  <a:cubicBezTo>
                    <a:pt x="22" y="68"/>
                    <a:pt x="21" y="67"/>
                    <a:pt x="21" y="66"/>
                  </a:cubicBezTo>
                  <a:cubicBezTo>
                    <a:pt x="22" y="66"/>
                    <a:pt x="22" y="66"/>
                    <a:pt x="22" y="66"/>
                  </a:cubicBezTo>
                  <a:cubicBezTo>
                    <a:pt x="22" y="65"/>
                    <a:pt x="22" y="65"/>
                    <a:pt x="23" y="65"/>
                  </a:cubicBezTo>
                  <a:cubicBezTo>
                    <a:pt x="23" y="65"/>
                    <a:pt x="23" y="66"/>
                    <a:pt x="23" y="66"/>
                  </a:cubicBezTo>
                  <a:cubicBezTo>
                    <a:pt x="25" y="67"/>
                    <a:pt x="27" y="67"/>
                    <a:pt x="29" y="67"/>
                  </a:cubicBezTo>
                  <a:cubicBezTo>
                    <a:pt x="29" y="67"/>
                    <a:pt x="29" y="66"/>
                    <a:pt x="29" y="66"/>
                  </a:cubicBezTo>
                  <a:cubicBezTo>
                    <a:pt x="34" y="66"/>
                    <a:pt x="35" y="69"/>
                    <a:pt x="36" y="64"/>
                  </a:cubicBezTo>
                  <a:cubicBezTo>
                    <a:pt x="39" y="62"/>
                    <a:pt x="38" y="55"/>
                    <a:pt x="38" y="55"/>
                  </a:cubicBezTo>
                  <a:cubicBezTo>
                    <a:pt x="38" y="55"/>
                    <a:pt x="39" y="55"/>
                    <a:pt x="39" y="55"/>
                  </a:cubicBezTo>
                  <a:cubicBezTo>
                    <a:pt x="39" y="53"/>
                    <a:pt x="39" y="51"/>
                    <a:pt x="38" y="48"/>
                  </a:cubicBezTo>
                  <a:lnTo>
                    <a:pt x="40" y="48"/>
                  </a:lnTo>
                  <a:cubicBezTo>
                    <a:pt x="40" y="48"/>
                    <a:pt x="40" y="45"/>
                    <a:pt x="41" y="43"/>
                  </a:cubicBezTo>
                  <a:lnTo>
                    <a:pt x="41" y="36"/>
                  </a:lnTo>
                  <a:lnTo>
                    <a:pt x="40" y="36"/>
                  </a:lnTo>
                  <a:lnTo>
                    <a:pt x="43" y="35"/>
                  </a:lnTo>
                  <a:lnTo>
                    <a:pt x="44" y="4"/>
                  </a:lnTo>
                  <a:lnTo>
                    <a:pt x="46" y="35"/>
                  </a:lnTo>
                  <a:lnTo>
                    <a:pt x="48" y="36"/>
                  </a:lnTo>
                  <a:lnTo>
                    <a:pt x="47" y="36"/>
                  </a:lnTo>
                  <a:lnTo>
                    <a:pt x="47" y="43"/>
                  </a:lnTo>
                  <a:cubicBezTo>
                    <a:pt x="48" y="45"/>
                    <a:pt x="49" y="46"/>
                    <a:pt x="49" y="48"/>
                  </a:cubicBezTo>
                  <a:lnTo>
                    <a:pt x="50" y="48"/>
                  </a:lnTo>
                  <a:cubicBezTo>
                    <a:pt x="49" y="51"/>
                    <a:pt x="49" y="52"/>
                    <a:pt x="50" y="55"/>
                  </a:cubicBezTo>
                  <a:cubicBezTo>
                    <a:pt x="50" y="55"/>
                    <a:pt x="51" y="55"/>
                    <a:pt x="51" y="55"/>
                  </a:cubicBezTo>
                  <a:cubicBezTo>
                    <a:pt x="50" y="59"/>
                    <a:pt x="51" y="61"/>
                    <a:pt x="52" y="64"/>
                  </a:cubicBezTo>
                  <a:cubicBezTo>
                    <a:pt x="53" y="64"/>
                    <a:pt x="54" y="65"/>
                    <a:pt x="54" y="65"/>
                  </a:cubicBezTo>
                  <a:cubicBezTo>
                    <a:pt x="55" y="62"/>
                    <a:pt x="57" y="64"/>
                    <a:pt x="58" y="63"/>
                  </a:cubicBezTo>
                  <a:cubicBezTo>
                    <a:pt x="59" y="59"/>
                    <a:pt x="59" y="57"/>
                    <a:pt x="61" y="55"/>
                  </a:cubicBezTo>
                  <a:cubicBezTo>
                    <a:pt x="61" y="53"/>
                    <a:pt x="61" y="52"/>
                    <a:pt x="62" y="50"/>
                  </a:cubicBezTo>
                  <a:cubicBezTo>
                    <a:pt x="64" y="52"/>
                    <a:pt x="62" y="56"/>
                    <a:pt x="66" y="57"/>
                  </a:cubicBezTo>
                  <a:cubicBezTo>
                    <a:pt x="66" y="57"/>
                    <a:pt x="66" y="57"/>
                    <a:pt x="66" y="58"/>
                  </a:cubicBezTo>
                  <a:cubicBezTo>
                    <a:pt x="67" y="56"/>
                    <a:pt x="67" y="54"/>
                    <a:pt x="68" y="53"/>
                  </a:cubicBezTo>
                  <a:cubicBezTo>
                    <a:pt x="69" y="54"/>
                    <a:pt x="68" y="56"/>
                    <a:pt x="70" y="58"/>
                  </a:cubicBezTo>
                  <a:cubicBezTo>
                    <a:pt x="70" y="60"/>
                    <a:pt x="70" y="60"/>
                    <a:pt x="70" y="61"/>
                  </a:cubicBezTo>
                  <a:cubicBezTo>
                    <a:pt x="70" y="61"/>
                    <a:pt x="71" y="61"/>
                    <a:pt x="71" y="61"/>
                  </a:cubicBezTo>
                  <a:cubicBezTo>
                    <a:pt x="71" y="62"/>
                    <a:pt x="71" y="62"/>
                    <a:pt x="72" y="63"/>
                  </a:cubicBezTo>
                  <a:cubicBezTo>
                    <a:pt x="73" y="63"/>
                    <a:pt x="74" y="63"/>
                    <a:pt x="76" y="64"/>
                  </a:cubicBezTo>
                  <a:cubicBezTo>
                    <a:pt x="76" y="64"/>
                    <a:pt x="76" y="64"/>
                    <a:pt x="76" y="64"/>
                  </a:cubicBezTo>
                  <a:cubicBezTo>
                    <a:pt x="77" y="65"/>
                    <a:pt x="78" y="65"/>
                    <a:pt x="79" y="65"/>
                  </a:cubicBezTo>
                  <a:cubicBezTo>
                    <a:pt x="78" y="64"/>
                    <a:pt x="78" y="63"/>
                    <a:pt x="78" y="62"/>
                  </a:cubicBezTo>
                  <a:cubicBezTo>
                    <a:pt x="79" y="62"/>
                    <a:pt x="79" y="61"/>
                    <a:pt x="79" y="61"/>
                  </a:cubicBezTo>
                  <a:cubicBezTo>
                    <a:pt x="79" y="63"/>
                    <a:pt x="80" y="64"/>
                    <a:pt x="80" y="65"/>
                  </a:cubicBezTo>
                  <a:cubicBezTo>
                    <a:pt x="80" y="65"/>
                    <a:pt x="81" y="66"/>
                    <a:pt x="82" y="66"/>
                  </a:cubicBezTo>
                  <a:cubicBezTo>
                    <a:pt x="82" y="66"/>
                    <a:pt x="82" y="65"/>
                    <a:pt x="82" y="65"/>
                  </a:cubicBezTo>
                  <a:cubicBezTo>
                    <a:pt x="85" y="66"/>
                    <a:pt x="92" y="65"/>
                    <a:pt x="94" y="67"/>
                  </a:cubicBezTo>
                  <a:cubicBezTo>
                    <a:pt x="96" y="64"/>
                    <a:pt x="95" y="60"/>
                    <a:pt x="95" y="56"/>
                  </a:cubicBezTo>
                  <a:cubicBezTo>
                    <a:pt x="96" y="56"/>
                    <a:pt x="96" y="56"/>
                    <a:pt x="96" y="56"/>
                  </a:cubicBezTo>
                  <a:cubicBezTo>
                    <a:pt x="96" y="57"/>
                    <a:pt x="96" y="58"/>
                    <a:pt x="96" y="59"/>
                  </a:cubicBezTo>
                  <a:cubicBezTo>
                    <a:pt x="97" y="59"/>
                    <a:pt x="97" y="59"/>
                    <a:pt x="97" y="58"/>
                  </a:cubicBezTo>
                  <a:cubicBezTo>
                    <a:pt x="97" y="59"/>
                    <a:pt x="98" y="60"/>
                    <a:pt x="98" y="61"/>
                  </a:cubicBezTo>
                  <a:cubicBezTo>
                    <a:pt x="99" y="62"/>
                    <a:pt x="99" y="62"/>
                    <a:pt x="100" y="61"/>
                  </a:cubicBezTo>
                  <a:cubicBezTo>
                    <a:pt x="100" y="62"/>
                    <a:pt x="100" y="63"/>
                    <a:pt x="100" y="63"/>
                  </a:cubicBezTo>
                  <a:cubicBezTo>
                    <a:pt x="101" y="63"/>
                    <a:pt x="102" y="64"/>
                    <a:pt x="103" y="64"/>
                  </a:cubicBezTo>
                  <a:cubicBezTo>
                    <a:pt x="103" y="62"/>
                    <a:pt x="103" y="60"/>
                    <a:pt x="103" y="59"/>
                  </a:cubicBezTo>
                  <a:cubicBezTo>
                    <a:pt x="103" y="59"/>
                    <a:pt x="104" y="59"/>
                    <a:pt x="104" y="59"/>
                  </a:cubicBezTo>
                  <a:cubicBezTo>
                    <a:pt x="104" y="58"/>
                    <a:pt x="104" y="57"/>
                    <a:pt x="104" y="56"/>
                  </a:cubicBezTo>
                  <a:cubicBezTo>
                    <a:pt x="105" y="56"/>
                    <a:pt x="105" y="56"/>
                    <a:pt x="105" y="56"/>
                  </a:cubicBezTo>
                  <a:cubicBezTo>
                    <a:pt x="105" y="57"/>
                    <a:pt x="106" y="58"/>
                    <a:pt x="106" y="59"/>
                  </a:cubicBezTo>
                  <a:cubicBezTo>
                    <a:pt x="106" y="59"/>
                    <a:pt x="106" y="59"/>
                    <a:pt x="107" y="59"/>
                  </a:cubicBezTo>
                  <a:cubicBezTo>
                    <a:pt x="107" y="60"/>
                    <a:pt x="107" y="60"/>
                    <a:pt x="107" y="61"/>
                  </a:cubicBezTo>
                  <a:cubicBezTo>
                    <a:pt x="108" y="60"/>
                    <a:pt x="109" y="60"/>
                    <a:pt x="110" y="60"/>
                  </a:cubicBezTo>
                  <a:cubicBezTo>
                    <a:pt x="110" y="60"/>
                    <a:pt x="111" y="60"/>
                    <a:pt x="111" y="60"/>
                  </a:cubicBezTo>
                  <a:cubicBezTo>
                    <a:pt x="111" y="60"/>
                    <a:pt x="111" y="60"/>
                    <a:pt x="112" y="60"/>
                  </a:cubicBezTo>
                  <a:cubicBezTo>
                    <a:pt x="112" y="59"/>
                    <a:pt x="112" y="59"/>
                    <a:pt x="112" y="58"/>
                  </a:cubicBezTo>
                  <a:cubicBezTo>
                    <a:pt x="114" y="58"/>
                    <a:pt x="114" y="58"/>
                    <a:pt x="115" y="59"/>
                  </a:cubicBezTo>
                  <a:cubicBezTo>
                    <a:pt x="121" y="48"/>
                    <a:pt x="126" y="37"/>
                    <a:pt x="132" y="26"/>
                  </a:cubicBezTo>
                  <a:cubicBezTo>
                    <a:pt x="131" y="26"/>
                    <a:pt x="130" y="25"/>
                    <a:pt x="129" y="24"/>
                  </a:cubicBezTo>
                  <a:cubicBezTo>
                    <a:pt x="132" y="25"/>
                    <a:pt x="132" y="25"/>
                    <a:pt x="134" y="27"/>
                  </a:cubicBezTo>
                  <a:cubicBezTo>
                    <a:pt x="139" y="27"/>
                    <a:pt x="144" y="28"/>
                    <a:pt x="148" y="28"/>
                  </a:cubicBezTo>
                  <a:cubicBezTo>
                    <a:pt x="146" y="26"/>
                    <a:pt x="143" y="25"/>
                    <a:pt x="140" y="23"/>
                  </a:cubicBezTo>
                  <a:cubicBezTo>
                    <a:pt x="140" y="23"/>
                    <a:pt x="140" y="23"/>
                    <a:pt x="140" y="23"/>
                  </a:cubicBezTo>
                  <a:cubicBezTo>
                    <a:pt x="140" y="23"/>
                    <a:pt x="139" y="23"/>
                    <a:pt x="138" y="23"/>
                  </a:cubicBezTo>
                  <a:cubicBezTo>
                    <a:pt x="138" y="22"/>
                    <a:pt x="138" y="22"/>
                    <a:pt x="139" y="22"/>
                  </a:cubicBezTo>
                  <a:cubicBezTo>
                    <a:pt x="138" y="22"/>
                    <a:pt x="138" y="22"/>
                    <a:pt x="138" y="21"/>
                  </a:cubicBezTo>
                  <a:cubicBezTo>
                    <a:pt x="138" y="21"/>
                    <a:pt x="138" y="21"/>
                    <a:pt x="138" y="21"/>
                  </a:cubicBezTo>
                  <a:cubicBezTo>
                    <a:pt x="142" y="23"/>
                    <a:pt x="145" y="25"/>
                    <a:pt x="149" y="27"/>
                  </a:cubicBezTo>
                  <a:cubicBezTo>
                    <a:pt x="151" y="27"/>
                    <a:pt x="151" y="28"/>
                    <a:pt x="153" y="28"/>
                  </a:cubicBezTo>
                  <a:cubicBezTo>
                    <a:pt x="153" y="28"/>
                    <a:pt x="153" y="29"/>
                    <a:pt x="153" y="29"/>
                  </a:cubicBezTo>
                  <a:cubicBezTo>
                    <a:pt x="153" y="29"/>
                    <a:pt x="153" y="29"/>
                    <a:pt x="154" y="29"/>
                  </a:cubicBezTo>
                  <a:cubicBezTo>
                    <a:pt x="148" y="40"/>
                    <a:pt x="143" y="51"/>
                    <a:pt x="140" y="62"/>
                  </a:cubicBezTo>
                  <a:cubicBezTo>
                    <a:pt x="147" y="61"/>
                    <a:pt x="154" y="62"/>
                    <a:pt x="161" y="63"/>
                  </a:cubicBezTo>
                  <a:cubicBezTo>
                    <a:pt x="161" y="63"/>
                    <a:pt x="162" y="63"/>
                    <a:pt x="162" y="64"/>
                  </a:cubicBezTo>
                  <a:cubicBezTo>
                    <a:pt x="164" y="64"/>
                    <a:pt x="165" y="63"/>
                    <a:pt x="169" y="64"/>
                  </a:cubicBezTo>
                  <a:cubicBezTo>
                    <a:pt x="169" y="63"/>
                    <a:pt x="169" y="63"/>
                    <a:pt x="169" y="63"/>
                  </a:cubicBezTo>
                  <a:cubicBezTo>
                    <a:pt x="173" y="65"/>
                    <a:pt x="175" y="66"/>
                    <a:pt x="179" y="67"/>
                  </a:cubicBezTo>
                  <a:lnTo>
                    <a:pt x="179" y="81"/>
                  </a:lnTo>
                  <a:lnTo>
                    <a:pt x="0" y="81"/>
                  </a:lnTo>
                  <a:close/>
                  <a:moveTo>
                    <a:pt x="161" y="58"/>
                  </a:moveTo>
                  <a:cubicBezTo>
                    <a:pt x="160" y="54"/>
                    <a:pt x="160" y="54"/>
                    <a:pt x="160" y="45"/>
                  </a:cubicBezTo>
                  <a:cubicBezTo>
                    <a:pt x="159" y="45"/>
                    <a:pt x="159" y="45"/>
                    <a:pt x="158" y="45"/>
                  </a:cubicBezTo>
                  <a:cubicBezTo>
                    <a:pt x="158" y="44"/>
                    <a:pt x="158" y="44"/>
                    <a:pt x="158" y="43"/>
                  </a:cubicBezTo>
                  <a:cubicBezTo>
                    <a:pt x="157" y="43"/>
                    <a:pt x="157" y="43"/>
                    <a:pt x="157" y="43"/>
                  </a:cubicBezTo>
                  <a:cubicBezTo>
                    <a:pt x="157" y="44"/>
                    <a:pt x="157" y="44"/>
                    <a:pt x="157" y="45"/>
                  </a:cubicBezTo>
                  <a:cubicBezTo>
                    <a:pt x="158" y="46"/>
                    <a:pt x="159" y="46"/>
                    <a:pt x="158" y="48"/>
                  </a:cubicBezTo>
                  <a:cubicBezTo>
                    <a:pt x="157" y="48"/>
                    <a:pt x="156" y="48"/>
                    <a:pt x="155" y="48"/>
                  </a:cubicBezTo>
                  <a:cubicBezTo>
                    <a:pt x="155" y="46"/>
                    <a:pt x="156" y="45"/>
                    <a:pt x="156" y="42"/>
                  </a:cubicBezTo>
                  <a:cubicBezTo>
                    <a:pt x="158" y="43"/>
                    <a:pt x="158" y="44"/>
                    <a:pt x="160" y="45"/>
                  </a:cubicBezTo>
                  <a:cubicBezTo>
                    <a:pt x="160" y="42"/>
                    <a:pt x="157" y="38"/>
                    <a:pt x="161" y="38"/>
                  </a:cubicBezTo>
                  <a:cubicBezTo>
                    <a:pt x="162" y="38"/>
                    <a:pt x="162" y="39"/>
                    <a:pt x="162" y="39"/>
                  </a:cubicBezTo>
                  <a:cubicBezTo>
                    <a:pt x="161" y="42"/>
                    <a:pt x="161" y="42"/>
                    <a:pt x="161" y="44"/>
                  </a:cubicBezTo>
                  <a:cubicBezTo>
                    <a:pt x="163" y="44"/>
                    <a:pt x="163" y="43"/>
                    <a:pt x="165" y="42"/>
                  </a:cubicBezTo>
                  <a:cubicBezTo>
                    <a:pt x="165" y="44"/>
                    <a:pt x="167" y="46"/>
                    <a:pt x="167" y="48"/>
                  </a:cubicBezTo>
                  <a:cubicBezTo>
                    <a:pt x="165" y="48"/>
                    <a:pt x="164" y="48"/>
                    <a:pt x="163" y="48"/>
                  </a:cubicBezTo>
                  <a:cubicBezTo>
                    <a:pt x="163" y="47"/>
                    <a:pt x="163" y="46"/>
                    <a:pt x="164" y="45"/>
                  </a:cubicBezTo>
                  <a:cubicBezTo>
                    <a:pt x="164" y="45"/>
                    <a:pt x="164" y="45"/>
                    <a:pt x="164" y="45"/>
                  </a:cubicBezTo>
                  <a:cubicBezTo>
                    <a:pt x="164" y="44"/>
                    <a:pt x="164" y="43"/>
                    <a:pt x="164" y="43"/>
                  </a:cubicBezTo>
                  <a:cubicBezTo>
                    <a:pt x="163" y="44"/>
                    <a:pt x="163" y="45"/>
                    <a:pt x="161" y="46"/>
                  </a:cubicBezTo>
                  <a:cubicBezTo>
                    <a:pt x="161" y="50"/>
                    <a:pt x="161" y="54"/>
                    <a:pt x="161" y="58"/>
                  </a:cubicBezTo>
                  <a:close/>
                  <a:moveTo>
                    <a:pt x="68" y="52"/>
                  </a:moveTo>
                  <a:cubicBezTo>
                    <a:pt x="68" y="52"/>
                    <a:pt x="68" y="52"/>
                    <a:pt x="68" y="51"/>
                  </a:cubicBezTo>
                  <a:cubicBezTo>
                    <a:pt x="68" y="51"/>
                    <a:pt x="68" y="51"/>
                    <a:pt x="68" y="51"/>
                  </a:cubicBezTo>
                  <a:cubicBezTo>
                    <a:pt x="68" y="52"/>
                    <a:pt x="68" y="52"/>
                    <a:pt x="68" y="52"/>
                  </a:cubicBezTo>
                  <a:cubicBezTo>
                    <a:pt x="68" y="52"/>
                    <a:pt x="68" y="52"/>
                    <a:pt x="68" y="52"/>
                  </a:cubicBezTo>
                  <a:close/>
                  <a:moveTo>
                    <a:pt x="128" y="24"/>
                  </a:moveTo>
                  <a:cubicBezTo>
                    <a:pt x="127" y="23"/>
                    <a:pt x="125" y="22"/>
                    <a:pt x="123" y="22"/>
                  </a:cubicBezTo>
                  <a:cubicBezTo>
                    <a:pt x="123" y="22"/>
                    <a:pt x="123" y="21"/>
                    <a:pt x="123" y="21"/>
                  </a:cubicBezTo>
                  <a:cubicBezTo>
                    <a:pt x="123" y="20"/>
                    <a:pt x="122" y="20"/>
                    <a:pt x="122" y="20"/>
                  </a:cubicBezTo>
                  <a:cubicBezTo>
                    <a:pt x="122" y="20"/>
                    <a:pt x="122" y="20"/>
                    <a:pt x="122" y="19"/>
                  </a:cubicBezTo>
                  <a:cubicBezTo>
                    <a:pt x="125" y="21"/>
                    <a:pt x="126" y="22"/>
                    <a:pt x="130" y="22"/>
                  </a:cubicBezTo>
                  <a:cubicBezTo>
                    <a:pt x="130" y="22"/>
                    <a:pt x="130" y="23"/>
                    <a:pt x="130" y="23"/>
                  </a:cubicBezTo>
                  <a:cubicBezTo>
                    <a:pt x="129" y="23"/>
                    <a:pt x="129" y="23"/>
                    <a:pt x="129" y="23"/>
                  </a:cubicBezTo>
                  <a:cubicBezTo>
                    <a:pt x="129" y="23"/>
                    <a:pt x="129" y="24"/>
                    <a:pt x="129" y="24"/>
                  </a:cubicBezTo>
                  <a:cubicBezTo>
                    <a:pt x="129" y="24"/>
                    <a:pt x="128" y="24"/>
                    <a:pt x="128" y="24"/>
                  </a:cubicBezTo>
                  <a:close/>
                  <a:moveTo>
                    <a:pt x="44" y="4"/>
                  </a:moveTo>
                  <a:cubicBezTo>
                    <a:pt x="44" y="3"/>
                    <a:pt x="44" y="3"/>
                    <a:pt x="44" y="3"/>
                  </a:cubicBezTo>
                  <a:cubicBezTo>
                    <a:pt x="44" y="3"/>
                    <a:pt x="44" y="2"/>
                    <a:pt x="44" y="2"/>
                  </a:cubicBezTo>
                  <a:cubicBezTo>
                    <a:pt x="44" y="3"/>
                    <a:pt x="44" y="3"/>
                    <a:pt x="44" y="4"/>
                  </a:cubicBezTo>
                  <a:cubicBezTo>
                    <a:pt x="44" y="4"/>
                    <a:pt x="44" y="4"/>
                    <a:pt x="44" y="4"/>
                  </a:cubicBezTo>
                  <a:close/>
                  <a:moveTo>
                    <a:pt x="44" y="2"/>
                  </a:moveTo>
                  <a:cubicBezTo>
                    <a:pt x="44" y="1"/>
                    <a:pt x="44" y="0"/>
                    <a:pt x="44" y="0"/>
                  </a:cubicBezTo>
                  <a:cubicBezTo>
                    <a:pt x="44" y="0"/>
                    <a:pt x="44" y="0"/>
                    <a:pt x="45" y="0"/>
                  </a:cubicBezTo>
                  <a:cubicBezTo>
                    <a:pt x="44" y="1"/>
                    <a:pt x="44" y="1"/>
                    <a:pt x="44" y="2"/>
                  </a:cubicBezTo>
                  <a:close/>
                </a:path>
              </a:pathLst>
            </a:custGeom>
            <a:solidFill>
              <a:srgbClr val="17375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1" name="Shape 391"/>
            <p:cNvSpPr txBox="1"/>
            <p:nvPr/>
          </p:nvSpPr>
          <p:spPr>
            <a:xfrm>
              <a:off x="0" y="1682284596"/>
              <a:ext cx="2147483647" cy="465199050"/>
            </a:xfrm>
            <a:prstGeom prst="rect">
              <a:avLst/>
            </a:prstGeom>
            <a:solidFill>
              <a:srgbClr val="17375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392" name="Shape 392"/>
            <p:cNvCxnSpPr/>
            <p:nvPr/>
          </p:nvCxnSpPr>
          <p:spPr>
            <a:xfrm>
              <a:off x="277327892" y="1617354145"/>
              <a:ext cx="1867919697" cy="0"/>
            </a:xfrm>
            <a:prstGeom prst="straightConnector1">
              <a:avLst/>
            </a:prstGeom>
            <a:noFill/>
            <a:ln w="9525" cap="flat" cmpd="sng">
              <a:solidFill>
                <a:srgbClr val="0066FF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</p:grpSp>
      <p:sp>
        <p:nvSpPr>
          <p:cNvPr id="393" name="Shape 393"/>
          <p:cNvSpPr txBox="1"/>
          <p:nvPr/>
        </p:nvSpPr>
        <p:spPr>
          <a:xfrm>
            <a:off x="0" y="677862"/>
            <a:ext cx="8496300" cy="369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ts val="1800"/>
              <a:buFont typeface="Arial"/>
              <a:buNone/>
            </a:pPr>
            <a:r>
              <a:rPr lang="en-US" sz="1800" b="1" i="1" u="none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endParaRPr/>
          </a:p>
        </p:txBody>
      </p:sp>
      <p:sp>
        <p:nvSpPr>
          <p:cNvPr id="394" name="Shape 394"/>
          <p:cNvSpPr txBox="1"/>
          <p:nvPr/>
        </p:nvSpPr>
        <p:spPr>
          <a:xfrm>
            <a:off x="411162" y="519112"/>
            <a:ext cx="8299450" cy="36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1800"/>
              <a:buFont typeface="Verdana"/>
              <a:buNone/>
            </a:pPr>
            <a:r>
              <a:rPr lang="en-US" sz="1800" b="1" i="1" u="none">
                <a:solidFill>
                  <a:srgbClr val="00B050"/>
                </a:solidFill>
                <a:latin typeface="Verdana"/>
                <a:ea typeface="Verdana"/>
                <a:cs typeface="Verdana"/>
                <a:sym typeface="Verdana"/>
              </a:rPr>
              <a:t>Устройство трехвальной механической коробка передач</a:t>
            </a:r>
            <a:endParaRPr/>
          </a:p>
        </p:txBody>
      </p:sp>
      <p:sp>
        <p:nvSpPr>
          <p:cNvPr id="395" name="Shape 395"/>
          <p:cNvSpPr txBox="1"/>
          <p:nvPr/>
        </p:nvSpPr>
        <p:spPr>
          <a:xfrm>
            <a:off x="104775" y="927100"/>
            <a:ext cx="8912225" cy="5910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Между шестернями ведомого вала располагаются муфты синронизаторов (обиходное название синхронизаторы). Работа синхронизаторов основана на выравнивании (синхронизации) угловых скоростей шестерен ведомого вала с угловой скоростью самого вала за счет сил трения. Муфты имеют жесткое зацепление с ведомым валом и могут двигаться по нему в продольном направлении за счет шлицевого соединения. На торцах муфты имеют зубчатые венцы, которые могут входить в соединение с соответствующими зубчатыми венцами шестерен ведомого вала. На современных коробках передач синхронизаторы устанавливаются на всех передачах.</a:t>
            </a:r>
            <a:endParaRPr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-1143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-"/>
            </a:pPr>
            <a:r>
              <a:rPr lang="en-US" sz="18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Механизм переключения трехвальной коробки передач </a:t>
            </a:r>
            <a:r>
              <a:rPr lang="en-US"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обычно располагается непосредственно на корпусе коробки. Конструктивно он состоит из рычага управления и ползунов с вилками. Для предотвращения одновременного включения двух передач механизм оснащен блокирующим устройством. Механизм переключения передач может также иметь дистанционное управление.</a:t>
            </a:r>
            <a:endParaRPr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-1143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-"/>
            </a:pPr>
            <a:r>
              <a:rPr lang="en-US" sz="18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Картер коробки передач </a:t>
            </a:r>
            <a:r>
              <a:rPr lang="en-US"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служит для размещения конструктивных частей и механизмов, а также для хранения масла. Картер изготавливается из алюминиевого или магниевого сплава.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0" name="Shape 400"/>
          <p:cNvGrpSpPr/>
          <p:nvPr/>
        </p:nvGrpSpPr>
        <p:grpSpPr>
          <a:xfrm>
            <a:off x="-55562" y="-73025"/>
            <a:ext cx="9255125" cy="603250"/>
            <a:chOff x="-55562" y="-73025"/>
            <a:chExt cx="9255125" cy="603250"/>
          </a:xfrm>
        </p:grpSpPr>
        <p:pic>
          <p:nvPicPr>
            <p:cNvPr id="401" name="Shape 401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-55562" y="-73025"/>
              <a:ext cx="9255125" cy="6032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02" name="Shape 402"/>
            <p:cNvSpPr txBox="1"/>
            <p:nvPr/>
          </p:nvSpPr>
          <p:spPr>
            <a:xfrm>
              <a:off x="0" y="-7937"/>
              <a:ext cx="9144000" cy="36988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rPr lang="en-US" sz="1800" b="1" i="0" u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Назначение и устройство КШМ ДВС</a:t>
              </a:r>
              <a:endParaRPr/>
            </a:p>
          </p:txBody>
        </p:sp>
      </p:grpSp>
      <p:grpSp>
        <p:nvGrpSpPr>
          <p:cNvPr id="403" name="Shape 403"/>
          <p:cNvGrpSpPr/>
          <p:nvPr/>
        </p:nvGrpSpPr>
        <p:grpSpPr>
          <a:xfrm>
            <a:off x="8656637" y="-79375"/>
            <a:ext cx="542925" cy="639762"/>
            <a:chOff x="8656637" y="-79375"/>
            <a:chExt cx="542925" cy="639762"/>
          </a:xfrm>
        </p:grpSpPr>
        <p:pic>
          <p:nvPicPr>
            <p:cNvPr id="404" name="Shape 404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8656637" y="-79375"/>
              <a:ext cx="542925" cy="6397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05" name="Shape 405"/>
            <p:cNvSpPr txBox="1"/>
            <p:nvPr/>
          </p:nvSpPr>
          <p:spPr>
            <a:xfrm>
              <a:off x="8801100" y="52387"/>
              <a:ext cx="254000" cy="25558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Calibri"/>
                <a:buNone/>
              </a:pPr>
              <a:r>
                <a:rPr lang="en-US" sz="2000" b="1" i="0" u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4</a:t>
              </a:r>
              <a:endParaRPr/>
            </a:p>
          </p:txBody>
        </p:sp>
      </p:grpSp>
      <p:grpSp>
        <p:nvGrpSpPr>
          <p:cNvPr id="406" name="Shape 406"/>
          <p:cNvGrpSpPr/>
          <p:nvPr/>
        </p:nvGrpSpPr>
        <p:grpSpPr>
          <a:xfrm>
            <a:off x="-55562" y="-60325"/>
            <a:ext cx="9255125" cy="596900"/>
            <a:chOff x="-55562" y="-60325"/>
            <a:chExt cx="9255125" cy="596900"/>
          </a:xfrm>
        </p:grpSpPr>
        <p:pic>
          <p:nvPicPr>
            <p:cNvPr id="407" name="Shape 407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-55562" y="-60325"/>
              <a:ext cx="9255125" cy="5969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08" name="Shape 408"/>
            <p:cNvSpPr txBox="1"/>
            <p:nvPr/>
          </p:nvSpPr>
          <p:spPr>
            <a:xfrm>
              <a:off x="0" y="0"/>
              <a:ext cx="9144000" cy="36988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rPr lang="en-US" sz="1800" b="1" i="0" u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Назначение и общее устройство механической коробки передач</a:t>
              </a:r>
              <a:endParaRPr/>
            </a:p>
          </p:txBody>
        </p:sp>
      </p:grpSp>
      <p:grpSp>
        <p:nvGrpSpPr>
          <p:cNvPr id="409" name="Shape 409"/>
          <p:cNvGrpSpPr/>
          <p:nvPr/>
        </p:nvGrpSpPr>
        <p:grpSpPr>
          <a:xfrm>
            <a:off x="8594725" y="-73025"/>
            <a:ext cx="671512" cy="646112"/>
            <a:chOff x="8594725" y="-73025"/>
            <a:chExt cx="671512" cy="646112"/>
          </a:xfrm>
        </p:grpSpPr>
        <p:pic>
          <p:nvPicPr>
            <p:cNvPr id="410" name="Shape 410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8594725" y="-73025"/>
              <a:ext cx="671512" cy="6461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11" name="Shape 411"/>
            <p:cNvSpPr txBox="1"/>
            <p:nvPr/>
          </p:nvSpPr>
          <p:spPr>
            <a:xfrm>
              <a:off x="8801100" y="60325"/>
              <a:ext cx="254000" cy="254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Calibri"/>
                <a:buNone/>
              </a:pPr>
              <a:r>
                <a:rPr lang="en-US" sz="2000" b="1" i="0" u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15</a:t>
              </a:r>
              <a:endParaRPr/>
            </a:p>
          </p:txBody>
        </p:sp>
      </p:grpSp>
      <p:grpSp>
        <p:nvGrpSpPr>
          <p:cNvPr id="412" name="Shape 412"/>
          <p:cNvGrpSpPr/>
          <p:nvPr/>
        </p:nvGrpSpPr>
        <p:grpSpPr>
          <a:xfrm>
            <a:off x="-12700" y="6242050"/>
            <a:ext cx="9147175" cy="630237"/>
            <a:chOff x="0" y="0"/>
            <a:chExt cx="2147483647" cy="2147483647"/>
          </a:xfrm>
        </p:grpSpPr>
        <p:sp>
          <p:nvSpPr>
            <p:cNvPr id="413" name="Shape 413"/>
            <p:cNvSpPr/>
            <p:nvPr/>
          </p:nvSpPr>
          <p:spPr>
            <a:xfrm>
              <a:off x="745395" y="0"/>
              <a:ext cx="301139683" cy="1979794647"/>
            </a:xfrm>
            <a:custGeom>
              <a:avLst/>
              <a:gdLst/>
              <a:ahLst/>
              <a:cxnLst/>
              <a:rect l="0" t="0" r="0" b="0"/>
              <a:pathLst>
                <a:path w="179" h="81" extrusionOk="0">
                  <a:moveTo>
                    <a:pt x="0" y="81"/>
                  </a:moveTo>
                  <a:lnTo>
                    <a:pt x="0" y="67"/>
                  </a:lnTo>
                  <a:cubicBezTo>
                    <a:pt x="1" y="67"/>
                    <a:pt x="4" y="68"/>
                    <a:pt x="5" y="68"/>
                  </a:cubicBezTo>
                  <a:cubicBezTo>
                    <a:pt x="5" y="68"/>
                    <a:pt x="5" y="68"/>
                    <a:pt x="5" y="68"/>
                  </a:cubicBezTo>
                  <a:cubicBezTo>
                    <a:pt x="7" y="68"/>
                    <a:pt x="8" y="68"/>
                    <a:pt x="8" y="66"/>
                  </a:cubicBezTo>
                  <a:cubicBezTo>
                    <a:pt x="10" y="67"/>
                    <a:pt x="10" y="67"/>
                    <a:pt x="13" y="67"/>
                  </a:cubicBezTo>
                  <a:cubicBezTo>
                    <a:pt x="14" y="68"/>
                    <a:pt x="14" y="69"/>
                    <a:pt x="14" y="69"/>
                  </a:cubicBezTo>
                  <a:cubicBezTo>
                    <a:pt x="15" y="69"/>
                    <a:pt x="16" y="69"/>
                    <a:pt x="17" y="69"/>
                  </a:cubicBezTo>
                  <a:cubicBezTo>
                    <a:pt x="17" y="67"/>
                    <a:pt x="17" y="66"/>
                    <a:pt x="20" y="67"/>
                  </a:cubicBezTo>
                  <a:cubicBezTo>
                    <a:pt x="20" y="68"/>
                    <a:pt x="20" y="68"/>
                    <a:pt x="20" y="69"/>
                  </a:cubicBezTo>
                  <a:cubicBezTo>
                    <a:pt x="20" y="69"/>
                    <a:pt x="21" y="69"/>
                    <a:pt x="22" y="69"/>
                  </a:cubicBezTo>
                  <a:cubicBezTo>
                    <a:pt x="22" y="68"/>
                    <a:pt x="21" y="67"/>
                    <a:pt x="21" y="66"/>
                  </a:cubicBezTo>
                  <a:cubicBezTo>
                    <a:pt x="22" y="66"/>
                    <a:pt x="22" y="66"/>
                    <a:pt x="22" y="66"/>
                  </a:cubicBezTo>
                  <a:cubicBezTo>
                    <a:pt x="22" y="65"/>
                    <a:pt x="22" y="65"/>
                    <a:pt x="23" y="65"/>
                  </a:cubicBezTo>
                  <a:cubicBezTo>
                    <a:pt x="23" y="65"/>
                    <a:pt x="23" y="66"/>
                    <a:pt x="23" y="66"/>
                  </a:cubicBezTo>
                  <a:cubicBezTo>
                    <a:pt x="25" y="67"/>
                    <a:pt x="27" y="67"/>
                    <a:pt x="29" y="67"/>
                  </a:cubicBezTo>
                  <a:cubicBezTo>
                    <a:pt x="29" y="67"/>
                    <a:pt x="29" y="66"/>
                    <a:pt x="29" y="66"/>
                  </a:cubicBezTo>
                  <a:cubicBezTo>
                    <a:pt x="34" y="66"/>
                    <a:pt x="35" y="69"/>
                    <a:pt x="36" y="64"/>
                  </a:cubicBezTo>
                  <a:cubicBezTo>
                    <a:pt x="39" y="62"/>
                    <a:pt x="38" y="55"/>
                    <a:pt x="38" y="55"/>
                  </a:cubicBezTo>
                  <a:cubicBezTo>
                    <a:pt x="38" y="55"/>
                    <a:pt x="39" y="55"/>
                    <a:pt x="39" y="55"/>
                  </a:cubicBezTo>
                  <a:cubicBezTo>
                    <a:pt x="39" y="53"/>
                    <a:pt x="39" y="51"/>
                    <a:pt x="38" y="48"/>
                  </a:cubicBezTo>
                  <a:lnTo>
                    <a:pt x="40" y="48"/>
                  </a:lnTo>
                  <a:cubicBezTo>
                    <a:pt x="40" y="48"/>
                    <a:pt x="40" y="45"/>
                    <a:pt x="41" y="43"/>
                  </a:cubicBezTo>
                  <a:lnTo>
                    <a:pt x="41" y="36"/>
                  </a:lnTo>
                  <a:lnTo>
                    <a:pt x="40" y="36"/>
                  </a:lnTo>
                  <a:lnTo>
                    <a:pt x="43" y="35"/>
                  </a:lnTo>
                  <a:lnTo>
                    <a:pt x="44" y="4"/>
                  </a:lnTo>
                  <a:lnTo>
                    <a:pt x="46" y="35"/>
                  </a:lnTo>
                  <a:lnTo>
                    <a:pt x="48" y="36"/>
                  </a:lnTo>
                  <a:lnTo>
                    <a:pt x="47" y="36"/>
                  </a:lnTo>
                  <a:lnTo>
                    <a:pt x="47" y="43"/>
                  </a:lnTo>
                  <a:cubicBezTo>
                    <a:pt x="48" y="45"/>
                    <a:pt x="49" y="46"/>
                    <a:pt x="49" y="48"/>
                  </a:cubicBezTo>
                  <a:lnTo>
                    <a:pt x="50" y="48"/>
                  </a:lnTo>
                  <a:cubicBezTo>
                    <a:pt x="49" y="51"/>
                    <a:pt x="49" y="52"/>
                    <a:pt x="50" y="55"/>
                  </a:cubicBezTo>
                  <a:cubicBezTo>
                    <a:pt x="50" y="55"/>
                    <a:pt x="51" y="55"/>
                    <a:pt x="51" y="55"/>
                  </a:cubicBezTo>
                  <a:cubicBezTo>
                    <a:pt x="50" y="59"/>
                    <a:pt x="51" y="61"/>
                    <a:pt x="52" y="64"/>
                  </a:cubicBezTo>
                  <a:cubicBezTo>
                    <a:pt x="53" y="64"/>
                    <a:pt x="54" y="65"/>
                    <a:pt x="54" y="65"/>
                  </a:cubicBezTo>
                  <a:cubicBezTo>
                    <a:pt x="55" y="62"/>
                    <a:pt x="57" y="64"/>
                    <a:pt x="58" y="63"/>
                  </a:cubicBezTo>
                  <a:cubicBezTo>
                    <a:pt x="59" y="59"/>
                    <a:pt x="59" y="57"/>
                    <a:pt x="61" y="55"/>
                  </a:cubicBezTo>
                  <a:cubicBezTo>
                    <a:pt x="61" y="53"/>
                    <a:pt x="61" y="52"/>
                    <a:pt x="62" y="50"/>
                  </a:cubicBezTo>
                  <a:cubicBezTo>
                    <a:pt x="64" y="52"/>
                    <a:pt x="62" y="56"/>
                    <a:pt x="66" y="57"/>
                  </a:cubicBezTo>
                  <a:cubicBezTo>
                    <a:pt x="66" y="57"/>
                    <a:pt x="66" y="57"/>
                    <a:pt x="66" y="58"/>
                  </a:cubicBezTo>
                  <a:cubicBezTo>
                    <a:pt x="67" y="56"/>
                    <a:pt x="67" y="54"/>
                    <a:pt x="68" y="53"/>
                  </a:cubicBezTo>
                  <a:cubicBezTo>
                    <a:pt x="69" y="54"/>
                    <a:pt x="68" y="56"/>
                    <a:pt x="70" y="58"/>
                  </a:cubicBezTo>
                  <a:cubicBezTo>
                    <a:pt x="70" y="60"/>
                    <a:pt x="70" y="60"/>
                    <a:pt x="70" y="61"/>
                  </a:cubicBezTo>
                  <a:cubicBezTo>
                    <a:pt x="70" y="61"/>
                    <a:pt x="71" y="61"/>
                    <a:pt x="71" y="61"/>
                  </a:cubicBezTo>
                  <a:cubicBezTo>
                    <a:pt x="71" y="62"/>
                    <a:pt x="71" y="62"/>
                    <a:pt x="72" y="63"/>
                  </a:cubicBezTo>
                  <a:cubicBezTo>
                    <a:pt x="73" y="63"/>
                    <a:pt x="74" y="63"/>
                    <a:pt x="76" y="64"/>
                  </a:cubicBezTo>
                  <a:cubicBezTo>
                    <a:pt x="76" y="64"/>
                    <a:pt x="76" y="64"/>
                    <a:pt x="76" y="64"/>
                  </a:cubicBezTo>
                  <a:cubicBezTo>
                    <a:pt x="77" y="65"/>
                    <a:pt x="78" y="65"/>
                    <a:pt x="79" y="65"/>
                  </a:cubicBezTo>
                  <a:cubicBezTo>
                    <a:pt x="78" y="64"/>
                    <a:pt x="78" y="63"/>
                    <a:pt x="78" y="62"/>
                  </a:cubicBezTo>
                  <a:cubicBezTo>
                    <a:pt x="79" y="62"/>
                    <a:pt x="79" y="61"/>
                    <a:pt x="79" y="61"/>
                  </a:cubicBezTo>
                  <a:cubicBezTo>
                    <a:pt x="79" y="63"/>
                    <a:pt x="80" y="64"/>
                    <a:pt x="80" y="65"/>
                  </a:cubicBezTo>
                  <a:cubicBezTo>
                    <a:pt x="80" y="65"/>
                    <a:pt x="81" y="66"/>
                    <a:pt x="82" y="66"/>
                  </a:cubicBezTo>
                  <a:cubicBezTo>
                    <a:pt x="82" y="66"/>
                    <a:pt x="82" y="65"/>
                    <a:pt x="82" y="65"/>
                  </a:cubicBezTo>
                  <a:cubicBezTo>
                    <a:pt x="85" y="66"/>
                    <a:pt x="92" y="65"/>
                    <a:pt x="94" y="67"/>
                  </a:cubicBezTo>
                  <a:cubicBezTo>
                    <a:pt x="96" y="64"/>
                    <a:pt x="95" y="60"/>
                    <a:pt x="95" y="56"/>
                  </a:cubicBezTo>
                  <a:cubicBezTo>
                    <a:pt x="96" y="56"/>
                    <a:pt x="96" y="56"/>
                    <a:pt x="96" y="56"/>
                  </a:cubicBezTo>
                  <a:cubicBezTo>
                    <a:pt x="96" y="57"/>
                    <a:pt x="96" y="58"/>
                    <a:pt x="96" y="59"/>
                  </a:cubicBezTo>
                  <a:cubicBezTo>
                    <a:pt x="97" y="59"/>
                    <a:pt x="97" y="59"/>
                    <a:pt x="97" y="58"/>
                  </a:cubicBezTo>
                  <a:cubicBezTo>
                    <a:pt x="97" y="59"/>
                    <a:pt x="98" y="60"/>
                    <a:pt x="98" y="61"/>
                  </a:cubicBezTo>
                  <a:cubicBezTo>
                    <a:pt x="99" y="62"/>
                    <a:pt x="99" y="62"/>
                    <a:pt x="100" y="61"/>
                  </a:cubicBezTo>
                  <a:cubicBezTo>
                    <a:pt x="100" y="62"/>
                    <a:pt x="100" y="63"/>
                    <a:pt x="100" y="63"/>
                  </a:cubicBezTo>
                  <a:cubicBezTo>
                    <a:pt x="101" y="63"/>
                    <a:pt x="102" y="64"/>
                    <a:pt x="103" y="64"/>
                  </a:cubicBezTo>
                  <a:cubicBezTo>
                    <a:pt x="103" y="62"/>
                    <a:pt x="103" y="60"/>
                    <a:pt x="103" y="59"/>
                  </a:cubicBezTo>
                  <a:cubicBezTo>
                    <a:pt x="103" y="59"/>
                    <a:pt x="104" y="59"/>
                    <a:pt x="104" y="59"/>
                  </a:cubicBezTo>
                  <a:cubicBezTo>
                    <a:pt x="104" y="58"/>
                    <a:pt x="104" y="57"/>
                    <a:pt x="104" y="56"/>
                  </a:cubicBezTo>
                  <a:cubicBezTo>
                    <a:pt x="105" y="56"/>
                    <a:pt x="105" y="56"/>
                    <a:pt x="105" y="56"/>
                  </a:cubicBezTo>
                  <a:cubicBezTo>
                    <a:pt x="105" y="57"/>
                    <a:pt x="106" y="58"/>
                    <a:pt x="106" y="59"/>
                  </a:cubicBezTo>
                  <a:cubicBezTo>
                    <a:pt x="106" y="59"/>
                    <a:pt x="106" y="59"/>
                    <a:pt x="107" y="59"/>
                  </a:cubicBezTo>
                  <a:cubicBezTo>
                    <a:pt x="107" y="60"/>
                    <a:pt x="107" y="60"/>
                    <a:pt x="107" y="61"/>
                  </a:cubicBezTo>
                  <a:cubicBezTo>
                    <a:pt x="108" y="60"/>
                    <a:pt x="109" y="60"/>
                    <a:pt x="110" y="60"/>
                  </a:cubicBezTo>
                  <a:cubicBezTo>
                    <a:pt x="110" y="60"/>
                    <a:pt x="111" y="60"/>
                    <a:pt x="111" y="60"/>
                  </a:cubicBezTo>
                  <a:cubicBezTo>
                    <a:pt x="111" y="60"/>
                    <a:pt x="111" y="60"/>
                    <a:pt x="112" y="60"/>
                  </a:cubicBezTo>
                  <a:cubicBezTo>
                    <a:pt x="112" y="59"/>
                    <a:pt x="112" y="59"/>
                    <a:pt x="112" y="58"/>
                  </a:cubicBezTo>
                  <a:cubicBezTo>
                    <a:pt x="114" y="58"/>
                    <a:pt x="114" y="58"/>
                    <a:pt x="115" y="59"/>
                  </a:cubicBezTo>
                  <a:cubicBezTo>
                    <a:pt x="121" y="48"/>
                    <a:pt x="126" y="37"/>
                    <a:pt x="132" y="26"/>
                  </a:cubicBezTo>
                  <a:cubicBezTo>
                    <a:pt x="131" y="26"/>
                    <a:pt x="130" y="25"/>
                    <a:pt x="129" y="24"/>
                  </a:cubicBezTo>
                  <a:cubicBezTo>
                    <a:pt x="132" y="25"/>
                    <a:pt x="132" y="25"/>
                    <a:pt x="134" y="27"/>
                  </a:cubicBezTo>
                  <a:cubicBezTo>
                    <a:pt x="139" y="27"/>
                    <a:pt x="144" y="28"/>
                    <a:pt x="148" y="28"/>
                  </a:cubicBezTo>
                  <a:cubicBezTo>
                    <a:pt x="146" y="26"/>
                    <a:pt x="143" y="25"/>
                    <a:pt x="140" y="23"/>
                  </a:cubicBezTo>
                  <a:cubicBezTo>
                    <a:pt x="140" y="23"/>
                    <a:pt x="140" y="23"/>
                    <a:pt x="140" y="23"/>
                  </a:cubicBezTo>
                  <a:cubicBezTo>
                    <a:pt x="140" y="23"/>
                    <a:pt x="139" y="23"/>
                    <a:pt x="138" y="23"/>
                  </a:cubicBezTo>
                  <a:cubicBezTo>
                    <a:pt x="138" y="22"/>
                    <a:pt x="138" y="22"/>
                    <a:pt x="139" y="22"/>
                  </a:cubicBezTo>
                  <a:cubicBezTo>
                    <a:pt x="138" y="22"/>
                    <a:pt x="138" y="22"/>
                    <a:pt x="138" y="21"/>
                  </a:cubicBezTo>
                  <a:cubicBezTo>
                    <a:pt x="138" y="21"/>
                    <a:pt x="138" y="21"/>
                    <a:pt x="138" y="21"/>
                  </a:cubicBezTo>
                  <a:cubicBezTo>
                    <a:pt x="142" y="23"/>
                    <a:pt x="145" y="25"/>
                    <a:pt x="149" y="27"/>
                  </a:cubicBezTo>
                  <a:cubicBezTo>
                    <a:pt x="151" y="27"/>
                    <a:pt x="151" y="28"/>
                    <a:pt x="153" y="28"/>
                  </a:cubicBezTo>
                  <a:cubicBezTo>
                    <a:pt x="153" y="28"/>
                    <a:pt x="153" y="29"/>
                    <a:pt x="153" y="29"/>
                  </a:cubicBezTo>
                  <a:cubicBezTo>
                    <a:pt x="153" y="29"/>
                    <a:pt x="153" y="29"/>
                    <a:pt x="154" y="29"/>
                  </a:cubicBezTo>
                  <a:cubicBezTo>
                    <a:pt x="148" y="40"/>
                    <a:pt x="143" y="51"/>
                    <a:pt x="140" y="62"/>
                  </a:cubicBezTo>
                  <a:cubicBezTo>
                    <a:pt x="147" y="61"/>
                    <a:pt x="154" y="62"/>
                    <a:pt x="161" y="63"/>
                  </a:cubicBezTo>
                  <a:cubicBezTo>
                    <a:pt x="161" y="63"/>
                    <a:pt x="162" y="63"/>
                    <a:pt x="162" y="64"/>
                  </a:cubicBezTo>
                  <a:cubicBezTo>
                    <a:pt x="164" y="64"/>
                    <a:pt x="165" y="63"/>
                    <a:pt x="169" y="64"/>
                  </a:cubicBezTo>
                  <a:cubicBezTo>
                    <a:pt x="169" y="63"/>
                    <a:pt x="169" y="63"/>
                    <a:pt x="169" y="63"/>
                  </a:cubicBezTo>
                  <a:cubicBezTo>
                    <a:pt x="173" y="65"/>
                    <a:pt x="175" y="66"/>
                    <a:pt x="179" y="67"/>
                  </a:cubicBezTo>
                  <a:lnTo>
                    <a:pt x="179" y="81"/>
                  </a:lnTo>
                  <a:lnTo>
                    <a:pt x="0" y="81"/>
                  </a:lnTo>
                  <a:close/>
                  <a:moveTo>
                    <a:pt x="161" y="58"/>
                  </a:moveTo>
                  <a:cubicBezTo>
                    <a:pt x="160" y="54"/>
                    <a:pt x="160" y="54"/>
                    <a:pt x="160" y="45"/>
                  </a:cubicBezTo>
                  <a:cubicBezTo>
                    <a:pt x="159" y="45"/>
                    <a:pt x="159" y="45"/>
                    <a:pt x="158" y="45"/>
                  </a:cubicBezTo>
                  <a:cubicBezTo>
                    <a:pt x="158" y="44"/>
                    <a:pt x="158" y="44"/>
                    <a:pt x="158" y="43"/>
                  </a:cubicBezTo>
                  <a:cubicBezTo>
                    <a:pt x="157" y="43"/>
                    <a:pt x="157" y="43"/>
                    <a:pt x="157" y="43"/>
                  </a:cubicBezTo>
                  <a:cubicBezTo>
                    <a:pt x="157" y="44"/>
                    <a:pt x="157" y="44"/>
                    <a:pt x="157" y="45"/>
                  </a:cubicBezTo>
                  <a:cubicBezTo>
                    <a:pt x="158" y="46"/>
                    <a:pt x="159" y="46"/>
                    <a:pt x="158" y="48"/>
                  </a:cubicBezTo>
                  <a:cubicBezTo>
                    <a:pt x="157" y="48"/>
                    <a:pt x="156" y="48"/>
                    <a:pt x="155" y="48"/>
                  </a:cubicBezTo>
                  <a:cubicBezTo>
                    <a:pt x="155" y="46"/>
                    <a:pt x="156" y="45"/>
                    <a:pt x="156" y="42"/>
                  </a:cubicBezTo>
                  <a:cubicBezTo>
                    <a:pt x="158" y="43"/>
                    <a:pt x="158" y="44"/>
                    <a:pt x="160" y="45"/>
                  </a:cubicBezTo>
                  <a:cubicBezTo>
                    <a:pt x="160" y="42"/>
                    <a:pt x="157" y="38"/>
                    <a:pt x="161" y="38"/>
                  </a:cubicBezTo>
                  <a:cubicBezTo>
                    <a:pt x="162" y="38"/>
                    <a:pt x="162" y="39"/>
                    <a:pt x="162" y="39"/>
                  </a:cubicBezTo>
                  <a:cubicBezTo>
                    <a:pt x="161" y="42"/>
                    <a:pt x="161" y="42"/>
                    <a:pt x="161" y="44"/>
                  </a:cubicBezTo>
                  <a:cubicBezTo>
                    <a:pt x="163" y="44"/>
                    <a:pt x="163" y="43"/>
                    <a:pt x="165" y="42"/>
                  </a:cubicBezTo>
                  <a:cubicBezTo>
                    <a:pt x="165" y="44"/>
                    <a:pt x="167" y="46"/>
                    <a:pt x="167" y="48"/>
                  </a:cubicBezTo>
                  <a:cubicBezTo>
                    <a:pt x="165" y="48"/>
                    <a:pt x="164" y="48"/>
                    <a:pt x="163" y="48"/>
                  </a:cubicBezTo>
                  <a:cubicBezTo>
                    <a:pt x="163" y="47"/>
                    <a:pt x="163" y="46"/>
                    <a:pt x="164" y="45"/>
                  </a:cubicBezTo>
                  <a:cubicBezTo>
                    <a:pt x="164" y="45"/>
                    <a:pt x="164" y="45"/>
                    <a:pt x="164" y="45"/>
                  </a:cubicBezTo>
                  <a:cubicBezTo>
                    <a:pt x="164" y="44"/>
                    <a:pt x="164" y="43"/>
                    <a:pt x="164" y="43"/>
                  </a:cubicBezTo>
                  <a:cubicBezTo>
                    <a:pt x="163" y="44"/>
                    <a:pt x="163" y="45"/>
                    <a:pt x="161" y="46"/>
                  </a:cubicBezTo>
                  <a:cubicBezTo>
                    <a:pt x="161" y="50"/>
                    <a:pt x="161" y="54"/>
                    <a:pt x="161" y="58"/>
                  </a:cubicBezTo>
                  <a:close/>
                  <a:moveTo>
                    <a:pt x="68" y="52"/>
                  </a:moveTo>
                  <a:cubicBezTo>
                    <a:pt x="68" y="52"/>
                    <a:pt x="68" y="52"/>
                    <a:pt x="68" y="51"/>
                  </a:cubicBezTo>
                  <a:cubicBezTo>
                    <a:pt x="68" y="51"/>
                    <a:pt x="68" y="51"/>
                    <a:pt x="68" y="51"/>
                  </a:cubicBezTo>
                  <a:cubicBezTo>
                    <a:pt x="68" y="52"/>
                    <a:pt x="68" y="52"/>
                    <a:pt x="68" y="52"/>
                  </a:cubicBezTo>
                  <a:cubicBezTo>
                    <a:pt x="68" y="52"/>
                    <a:pt x="68" y="52"/>
                    <a:pt x="68" y="52"/>
                  </a:cubicBezTo>
                  <a:close/>
                  <a:moveTo>
                    <a:pt x="128" y="24"/>
                  </a:moveTo>
                  <a:cubicBezTo>
                    <a:pt x="127" y="23"/>
                    <a:pt x="125" y="22"/>
                    <a:pt x="123" y="22"/>
                  </a:cubicBezTo>
                  <a:cubicBezTo>
                    <a:pt x="123" y="22"/>
                    <a:pt x="123" y="21"/>
                    <a:pt x="123" y="21"/>
                  </a:cubicBezTo>
                  <a:cubicBezTo>
                    <a:pt x="123" y="20"/>
                    <a:pt x="122" y="20"/>
                    <a:pt x="122" y="20"/>
                  </a:cubicBezTo>
                  <a:cubicBezTo>
                    <a:pt x="122" y="20"/>
                    <a:pt x="122" y="20"/>
                    <a:pt x="122" y="19"/>
                  </a:cubicBezTo>
                  <a:cubicBezTo>
                    <a:pt x="125" y="21"/>
                    <a:pt x="126" y="22"/>
                    <a:pt x="130" y="22"/>
                  </a:cubicBezTo>
                  <a:cubicBezTo>
                    <a:pt x="130" y="22"/>
                    <a:pt x="130" y="23"/>
                    <a:pt x="130" y="23"/>
                  </a:cubicBezTo>
                  <a:cubicBezTo>
                    <a:pt x="129" y="23"/>
                    <a:pt x="129" y="23"/>
                    <a:pt x="129" y="23"/>
                  </a:cubicBezTo>
                  <a:cubicBezTo>
                    <a:pt x="129" y="23"/>
                    <a:pt x="129" y="24"/>
                    <a:pt x="129" y="24"/>
                  </a:cubicBezTo>
                  <a:cubicBezTo>
                    <a:pt x="129" y="24"/>
                    <a:pt x="128" y="24"/>
                    <a:pt x="128" y="24"/>
                  </a:cubicBezTo>
                  <a:close/>
                  <a:moveTo>
                    <a:pt x="44" y="4"/>
                  </a:moveTo>
                  <a:cubicBezTo>
                    <a:pt x="44" y="3"/>
                    <a:pt x="44" y="3"/>
                    <a:pt x="44" y="3"/>
                  </a:cubicBezTo>
                  <a:cubicBezTo>
                    <a:pt x="44" y="3"/>
                    <a:pt x="44" y="2"/>
                    <a:pt x="44" y="2"/>
                  </a:cubicBezTo>
                  <a:cubicBezTo>
                    <a:pt x="44" y="3"/>
                    <a:pt x="44" y="3"/>
                    <a:pt x="44" y="4"/>
                  </a:cubicBezTo>
                  <a:cubicBezTo>
                    <a:pt x="44" y="4"/>
                    <a:pt x="44" y="4"/>
                    <a:pt x="44" y="4"/>
                  </a:cubicBezTo>
                  <a:close/>
                  <a:moveTo>
                    <a:pt x="44" y="2"/>
                  </a:moveTo>
                  <a:cubicBezTo>
                    <a:pt x="44" y="1"/>
                    <a:pt x="44" y="0"/>
                    <a:pt x="44" y="0"/>
                  </a:cubicBezTo>
                  <a:cubicBezTo>
                    <a:pt x="44" y="0"/>
                    <a:pt x="44" y="0"/>
                    <a:pt x="45" y="0"/>
                  </a:cubicBezTo>
                  <a:cubicBezTo>
                    <a:pt x="44" y="1"/>
                    <a:pt x="44" y="1"/>
                    <a:pt x="44" y="2"/>
                  </a:cubicBezTo>
                  <a:close/>
                </a:path>
              </a:pathLst>
            </a:custGeom>
            <a:solidFill>
              <a:srgbClr val="17375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4" name="Shape 414"/>
            <p:cNvSpPr txBox="1"/>
            <p:nvPr/>
          </p:nvSpPr>
          <p:spPr>
            <a:xfrm>
              <a:off x="0" y="1682284596"/>
              <a:ext cx="2147483647" cy="465199050"/>
            </a:xfrm>
            <a:prstGeom prst="rect">
              <a:avLst/>
            </a:prstGeom>
            <a:solidFill>
              <a:srgbClr val="17375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415" name="Shape 415"/>
            <p:cNvCxnSpPr/>
            <p:nvPr/>
          </p:nvCxnSpPr>
          <p:spPr>
            <a:xfrm>
              <a:off x="277327892" y="1617354145"/>
              <a:ext cx="1867919697" cy="0"/>
            </a:xfrm>
            <a:prstGeom prst="straightConnector1">
              <a:avLst/>
            </a:prstGeom>
            <a:noFill/>
            <a:ln w="9525" cap="flat" cmpd="sng">
              <a:solidFill>
                <a:srgbClr val="0066FF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</p:grpSp>
      <p:sp>
        <p:nvSpPr>
          <p:cNvPr id="416" name="Shape 416"/>
          <p:cNvSpPr txBox="1"/>
          <p:nvPr/>
        </p:nvSpPr>
        <p:spPr>
          <a:xfrm>
            <a:off x="0" y="677862"/>
            <a:ext cx="8496300" cy="369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ts val="1800"/>
              <a:buFont typeface="Arial"/>
              <a:buNone/>
            </a:pPr>
            <a:r>
              <a:rPr lang="en-US" sz="1800" b="1" i="1" u="none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endParaRPr/>
          </a:p>
        </p:txBody>
      </p:sp>
      <p:sp>
        <p:nvSpPr>
          <p:cNvPr id="417" name="Shape 417"/>
          <p:cNvSpPr txBox="1"/>
          <p:nvPr/>
        </p:nvSpPr>
        <p:spPr>
          <a:xfrm>
            <a:off x="411162" y="519112"/>
            <a:ext cx="8299450" cy="36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1800"/>
              <a:buFont typeface="Verdana"/>
              <a:buNone/>
            </a:pPr>
            <a:r>
              <a:rPr lang="en-US" sz="1800" b="1" i="1" u="none">
                <a:solidFill>
                  <a:srgbClr val="00B050"/>
                </a:solidFill>
                <a:latin typeface="Verdana"/>
                <a:ea typeface="Verdana"/>
                <a:cs typeface="Verdana"/>
                <a:sym typeface="Verdana"/>
              </a:rPr>
              <a:t>Назначение и устройство синхронизатора</a:t>
            </a:r>
            <a:endParaRPr/>
          </a:p>
        </p:txBody>
      </p:sp>
      <p:sp>
        <p:nvSpPr>
          <p:cNvPr id="418" name="Shape 418"/>
          <p:cNvSpPr txBox="1"/>
          <p:nvPr/>
        </p:nvSpPr>
        <p:spPr>
          <a:xfrm>
            <a:off x="466725" y="1001712"/>
            <a:ext cx="8642350" cy="1754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Verdana"/>
              <a:buNone/>
            </a:pPr>
            <a:r>
              <a:rPr lang="en-US" sz="1800" b="1" i="1" u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Синхронизаторы (применительно к трансмиссии)</a:t>
            </a:r>
            <a:r>
              <a:rPr lang="en-US" sz="1800" b="0" i="0" u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 – это устройство, которое синхронизирует частоты вращения вала и шестерен. Таким образом, переключение становится быстрым и плавным, без лишних шумов и «хруста», также эти устройства снижают поломки, вызванные не правильными переключениями и износ деталей.</a:t>
            </a:r>
            <a:endParaRPr/>
          </a:p>
        </p:txBody>
      </p:sp>
      <p:pic>
        <p:nvPicPr>
          <p:cNvPr id="419" name="Shape 419" descr="схема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63537" y="2868612"/>
            <a:ext cx="5303837" cy="3609975"/>
          </a:xfrm>
          <a:prstGeom prst="rect">
            <a:avLst/>
          </a:prstGeom>
          <a:noFill/>
          <a:ln>
            <a:noFill/>
          </a:ln>
        </p:spPr>
      </p:pic>
      <p:sp>
        <p:nvSpPr>
          <p:cNvPr id="420" name="Shape 420"/>
          <p:cNvSpPr txBox="1"/>
          <p:nvPr/>
        </p:nvSpPr>
        <p:spPr>
          <a:xfrm>
            <a:off x="5810250" y="2859087"/>
            <a:ext cx="3097212" cy="3754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Verdana"/>
              <a:buNone/>
            </a:pPr>
            <a:r>
              <a:rPr lang="en-US" sz="1400" b="0" i="0" u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1)      Основное блокирующее кольцо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Verdana"/>
              <a:buNone/>
            </a:pPr>
            <a:r>
              <a:rPr lang="en-US" sz="1400" b="0" i="0" u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2)      Корпус ступицы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Verdana"/>
              <a:buNone/>
            </a:pPr>
            <a:r>
              <a:rPr lang="en-US" sz="1400" b="0" i="0" u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3)      Шестерня так называемого «сухаря»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Verdana"/>
              <a:buNone/>
            </a:pPr>
            <a:r>
              <a:rPr lang="en-US" sz="1400" b="0" i="0" u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4)      Кольцевая пружина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Verdana"/>
              <a:buNone/>
            </a:pPr>
            <a:r>
              <a:rPr lang="en-US" sz="1400" b="0" i="0" u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5)      Конус фрикционный шестерни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Verdana"/>
              <a:buNone/>
            </a:pPr>
            <a:r>
              <a:rPr lang="en-US" sz="1400" b="0" i="0" u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6)      Основная шестерня передачи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Verdana"/>
              <a:buNone/>
            </a:pPr>
            <a:r>
              <a:rPr lang="en-US" sz="1400" b="0" i="0" u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7)      Еще одно кольцо блокировки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Verdana"/>
              <a:buNone/>
            </a:pPr>
            <a:r>
              <a:rPr lang="en-US" sz="1400" b="0" i="0" u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8)      Муфта самого синхронизатора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Verdana"/>
              <a:buNone/>
            </a:pPr>
            <a:r>
              <a:rPr lang="en-US" sz="1400" b="0" i="0" u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9)      Еще один «сухарь»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Verdana"/>
              <a:buNone/>
            </a:pPr>
            <a:r>
              <a:rPr lang="en-US" sz="1400" b="0" i="0" u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10)   Шестерня, еще одной передачи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5" name="Shape 425"/>
          <p:cNvGrpSpPr/>
          <p:nvPr/>
        </p:nvGrpSpPr>
        <p:grpSpPr>
          <a:xfrm>
            <a:off x="-55562" y="-73025"/>
            <a:ext cx="9255125" cy="603250"/>
            <a:chOff x="-55562" y="-73025"/>
            <a:chExt cx="9255125" cy="603250"/>
          </a:xfrm>
        </p:grpSpPr>
        <p:pic>
          <p:nvPicPr>
            <p:cNvPr id="426" name="Shape 426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-55562" y="-73025"/>
              <a:ext cx="9255125" cy="6032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7" name="Shape 427"/>
            <p:cNvSpPr txBox="1"/>
            <p:nvPr/>
          </p:nvSpPr>
          <p:spPr>
            <a:xfrm>
              <a:off x="0" y="-7937"/>
              <a:ext cx="9144000" cy="36988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rPr lang="en-US" sz="1800" b="1" i="0" u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Назначение и устройство КШМ ДВС</a:t>
              </a:r>
              <a:endParaRPr/>
            </a:p>
          </p:txBody>
        </p:sp>
      </p:grpSp>
      <p:grpSp>
        <p:nvGrpSpPr>
          <p:cNvPr id="428" name="Shape 428"/>
          <p:cNvGrpSpPr/>
          <p:nvPr/>
        </p:nvGrpSpPr>
        <p:grpSpPr>
          <a:xfrm>
            <a:off x="8656637" y="-79375"/>
            <a:ext cx="542925" cy="639762"/>
            <a:chOff x="8656637" y="-79375"/>
            <a:chExt cx="542925" cy="639762"/>
          </a:xfrm>
        </p:grpSpPr>
        <p:pic>
          <p:nvPicPr>
            <p:cNvPr id="429" name="Shape 429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8656637" y="-79375"/>
              <a:ext cx="542925" cy="6397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30" name="Shape 430"/>
            <p:cNvSpPr txBox="1"/>
            <p:nvPr/>
          </p:nvSpPr>
          <p:spPr>
            <a:xfrm>
              <a:off x="8801100" y="52387"/>
              <a:ext cx="254000" cy="25558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Calibri"/>
                <a:buNone/>
              </a:pPr>
              <a:r>
                <a:rPr lang="en-US" sz="2000" b="1" i="0" u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4</a:t>
              </a:r>
              <a:endParaRPr/>
            </a:p>
          </p:txBody>
        </p:sp>
      </p:grpSp>
      <p:grpSp>
        <p:nvGrpSpPr>
          <p:cNvPr id="431" name="Shape 431"/>
          <p:cNvGrpSpPr/>
          <p:nvPr/>
        </p:nvGrpSpPr>
        <p:grpSpPr>
          <a:xfrm>
            <a:off x="-55562" y="-60325"/>
            <a:ext cx="9255125" cy="596900"/>
            <a:chOff x="-55562" y="-60325"/>
            <a:chExt cx="9255125" cy="596900"/>
          </a:xfrm>
        </p:grpSpPr>
        <p:pic>
          <p:nvPicPr>
            <p:cNvPr id="432" name="Shape 432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-55562" y="-60325"/>
              <a:ext cx="9255125" cy="5969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33" name="Shape 433"/>
            <p:cNvSpPr txBox="1"/>
            <p:nvPr/>
          </p:nvSpPr>
          <p:spPr>
            <a:xfrm>
              <a:off x="0" y="0"/>
              <a:ext cx="9144000" cy="36988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rPr lang="en-US" sz="1800" b="1" i="0" u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Назначение и общее устройство механической коробки передач</a:t>
              </a:r>
              <a:endParaRPr/>
            </a:p>
          </p:txBody>
        </p:sp>
      </p:grpSp>
      <p:grpSp>
        <p:nvGrpSpPr>
          <p:cNvPr id="434" name="Shape 434"/>
          <p:cNvGrpSpPr/>
          <p:nvPr/>
        </p:nvGrpSpPr>
        <p:grpSpPr>
          <a:xfrm>
            <a:off x="8594725" y="-73025"/>
            <a:ext cx="671512" cy="646112"/>
            <a:chOff x="8594725" y="-73025"/>
            <a:chExt cx="671512" cy="646112"/>
          </a:xfrm>
        </p:grpSpPr>
        <p:pic>
          <p:nvPicPr>
            <p:cNvPr id="435" name="Shape 435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8594725" y="-73025"/>
              <a:ext cx="671512" cy="6461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36" name="Shape 436"/>
            <p:cNvSpPr txBox="1"/>
            <p:nvPr/>
          </p:nvSpPr>
          <p:spPr>
            <a:xfrm>
              <a:off x="8801100" y="60325"/>
              <a:ext cx="254000" cy="254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Calibri"/>
                <a:buNone/>
              </a:pPr>
              <a:r>
                <a:rPr lang="en-US" sz="2000" b="1" i="0" u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18</a:t>
              </a:r>
              <a:endParaRPr/>
            </a:p>
          </p:txBody>
        </p:sp>
      </p:grpSp>
      <p:grpSp>
        <p:nvGrpSpPr>
          <p:cNvPr id="437" name="Shape 437"/>
          <p:cNvGrpSpPr/>
          <p:nvPr/>
        </p:nvGrpSpPr>
        <p:grpSpPr>
          <a:xfrm>
            <a:off x="-12700" y="6242050"/>
            <a:ext cx="9147175" cy="630237"/>
            <a:chOff x="0" y="0"/>
            <a:chExt cx="2147483647" cy="2147483647"/>
          </a:xfrm>
        </p:grpSpPr>
        <p:sp>
          <p:nvSpPr>
            <p:cNvPr id="438" name="Shape 438"/>
            <p:cNvSpPr/>
            <p:nvPr/>
          </p:nvSpPr>
          <p:spPr>
            <a:xfrm>
              <a:off x="745395" y="0"/>
              <a:ext cx="301139683" cy="1979794647"/>
            </a:xfrm>
            <a:custGeom>
              <a:avLst/>
              <a:gdLst/>
              <a:ahLst/>
              <a:cxnLst/>
              <a:rect l="0" t="0" r="0" b="0"/>
              <a:pathLst>
                <a:path w="179" h="81" extrusionOk="0">
                  <a:moveTo>
                    <a:pt x="0" y="81"/>
                  </a:moveTo>
                  <a:lnTo>
                    <a:pt x="0" y="67"/>
                  </a:lnTo>
                  <a:cubicBezTo>
                    <a:pt x="1" y="67"/>
                    <a:pt x="4" y="68"/>
                    <a:pt x="5" y="68"/>
                  </a:cubicBezTo>
                  <a:cubicBezTo>
                    <a:pt x="5" y="68"/>
                    <a:pt x="5" y="68"/>
                    <a:pt x="5" y="68"/>
                  </a:cubicBezTo>
                  <a:cubicBezTo>
                    <a:pt x="7" y="68"/>
                    <a:pt x="8" y="68"/>
                    <a:pt x="8" y="66"/>
                  </a:cubicBezTo>
                  <a:cubicBezTo>
                    <a:pt x="10" y="67"/>
                    <a:pt x="10" y="67"/>
                    <a:pt x="13" y="67"/>
                  </a:cubicBezTo>
                  <a:cubicBezTo>
                    <a:pt x="14" y="68"/>
                    <a:pt x="14" y="69"/>
                    <a:pt x="14" y="69"/>
                  </a:cubicBezTo>
                  <a:cubicBezTo>
                    <a:pt x="15" y="69"/>
                    <a:pt x="16" y="69"/>
                    <a:pt x="17" y="69"/>
                  </a:cubicBezTo>
                  <a:cubicBezTo>
                    <a:pt x="17" y="67"/>
                    <a:pt x="17" y="66"/>
                    <a:pt x="20" y="67"/>
                  </a:cubicBezTo>
                  <a:cubicBezTo>
                    <a:pt x="20" y="68"/>
                    <a:pt x="20" y="68"/>
                    <a:pt x="20" y="69"/>
                  </a:cubicBezTo>
                  <a:cubicBezTo>
                    <a:pt x="20" y="69"/>
                    <a:pt x="21" y="69"/>
                    <a:pt x="22" y="69"/>
                  </a:cubicBezTo>
                  <a:cubicBezTo>
                    <a:pt x="22" y="68"/>
                    <a:pt x="21" y="67"/>
                    <a:pt x="21" y="66"/>
                  </a:cubicBezTo>
                  <a:cubicBezTo>
                    <a:pt x="22" y="66"/>
                    <a:pt x="22" y="66"/>
                    <a:pt x="22" y="66"/>
                  </a:cubicBezTo>
                  <a:cubicBezTo>
                    <a:pt x="22" y="65"/>
                    <a:pt x="22" y="65"/>
                    <a:pt x="23" y="65"/>
                  </a:cubicBezTo>
                  <a:cubicBezTo>
                    <a:pt x="23" y="65"/>
                    <a:pt x="23" y="66"/>
                    <a:pt x="23" y="66"/>
                  </a:cubicBezTo>
                  <a:cubicBezTo>
                    <a:pt x="25" y="67"/>
                    <a:pt x="27" y="67"/>
                    <a:pt x="29" y="67"/>
                  </a:cubicBezTo>
                  <a:cubicBezTo>
                    <a:pt x="29" y="67"/>
                    <a:pt x="29" y="66"/>
                    <a:pt x="29" y="66"/>
                  </a:cubicBezTo>
                  <a:cubicBezTo>
                    <a:pt x="34" y="66"/>
                    <a:pt x="35" y="69"/>
                    <a:pt x="36" y="64"/>
                  </a:cubicBezTo>
                  <a:cubicBezTo>
                    <a:pt x="39" y="62"/>
                    <a:pt x="38" y="55"/>
                    <a:pt x="38" y="55"/>
                  </a:cubicBezTo>
                  <a:cubicBezTo>
                    <a:pt x="38" y="55"/>
                    <a:pt x="39" y="55"/>
                    <a:pt x="39" y="55"/>
                  </a:cubicBezTo>
                  <a:cubicBezTo>
                    <a:pt x="39" y="53"/>
                    <a:pt x="39" y="51"/>
                    <a:pt x="38" y="48"/>
                  </a:cubicBezTo>
                  <a:lnTo>
                    <a:pt x="40" y="48"/>
                  </a:lnTo>
                  <a:cubicBezTo>
                    <a:pt x="40" y="48"/>
                    <a:pt x="40" y="45"/>
                    <a:pt x="41" y="43"/>
                  </a:cubicBezTo>
                  <a:lnTo>
                    <a:pt x="41" y="36"/>
                  </a:lnTo>
                  <a:lnTo>
                    <a:pt x="40" y="36"/>
                  </a:lnTo>
                  <a:lnTo>
                    <a:pt x="43" y="35"/>
                  </a:lnTo>
                  <a:lnTo>
                    <a:pt x="44" y="4"/>
                  </a:lnTo>
                  <a:lnTo>
                    <a:pt x="46" y="35"/>
                  </a:lnTo>
                  <a:lnTo>
                    <a:pt x="48" y="36"/>
                  </a:lnTo>
                  <a:lnTo>
                    <a:pt x="47" y="36"/>
                  </a:lnTo>
                  <a:lnTo>
                    <a:pt x="47" y="43"/>
                  </a:lnTo>
                  <a:cubicBezTo>
                    <a:pt x="48" y="45"/>
                    <a:pt x="49" y="46"/>
                    <a:pt x="49" y="48"/>
                  </a:cubicBezTo>
                  <a:lnTo>
                    <a:pt x="50" y="48"/>
                  </a:lnTo>
                  <a:cubicBezTo>
                    <a:pt x="49" y="51"/>
                    <a:pt x="49" y="52"/>
                    <a:pt x="50" y="55"/>
                  </a:cubicBezTo>
                  <a:cubicBezTo>
                    <a:pt x="50" y="55"/>
                    <a:pt x="51" y="55"/>
                    <a:pt x="51" y="55"/>
                  </a:cubicBezTo>
                  <a:cubicBezTo>
                    <a:pt x="50" y="59"/>
                    <a:pt x="51" y="61"/>
                    <a:pt x="52" y="64"/>
                  </a:cubicBezTo>
                  <a:cubicBezTo>
                    <a:pt x="53" y="64"/>
                    <a:pt x="54" y="65"/>
                    <a:pt x="54" y="65"/>
                  </a:cubicBezTo>
                  <a:cubicBezTo>
                    <a:pt x="55" y="62"/>
                    <a:pt x="57" y="64"/>
                    <a:pt x="58" y="63"/>
                  </a:cubicBezTo>
                  <a:cubicBezTo>
                    <a:pt x="59" y="59"/>
                    <a:pt x="59" y="57"/>
                    <a:pt x="61" y="55"/>
                  </a:cubicBezTo>
                  <a:cubicBezTo>
                    <a:pt x="61" y="53"/>
                    <a:pt x="61" y="52"/>
                    <a:pt x="62" y="50"/>
                  </a:cubicBezTo>
                  <a:cubicBezTo>
                    <a:pt x="64" y="52"/>
                    <a:pt x="62" y="56"/>
                    <a:pt x="66" y="57"/>
                  </a:cubicBezTo>
                  <a:cubicBezTo>
                    <a:pt x="66" y="57"/>
                    <a:pt x="66" y="57"/>
                    <a:pt x="66" y="58"/>
                  </a:cubicBezTo>
                  <a:cubicBezTo>
                    <a:pt x="67" y="56"/>
                    <a:pt x="67" y="54"/>
                    <a:pt x="68" y="53"/>
                  </a:cubicBezTo>
                  <a:cubicBezTo>
                    <a:pt x="69" y="54"/>
                    <a:pt x="68" y="56"/>
                    <a:pt x="70" y="58"/>
                  </a:cubicBezTo>
                  <a:cubicBezTo>
                    <a:pt x="70" y="60"/>
                    <a:pt x="70" y="60"/>
                    <a:pt x="70" y="61"/>
                  </a:cubicBezTo>
                  <a:cubicBezTo>
                    <a:pt x="70" y="61"/>
                    <a:pt x="71" y="61"/>
                    <a:pt x="71" y="61"/>
                  </a:cubicBezTo>
                  <a:cubicBezTo>
                    <a:pt x="71" y="62"/>
                    <a:pt x="71" y="62"/>
                    <a:pt x="72" y="63"/>
                  </a:cubicBezTo>
                  <a:cubicBezTo>
                    <a:pt x="73" y="63"/>
                    <a:pt x="74" y="63"/>
                    <a:pt x="76" y="64"/>
                  </a:cubicBezTo>
                  <a:cubicBezTo>
                    <a:pt x="76" y="64"/>
                    <a:pt x="76" y="64"/>
                    <a:pt x="76" y="64"/>
                  </a:cubicBezTo>
                  <a:cubicBezTo>
                    <a:pt x="77" y="65"/>
                    <a:pt x="78" y="65"/>
                    <a:pt x="79" y="65"/>
                  </a:cubicBezTo>
                  <a:cubicBezTo>
                    <a:pt x="78" y="64"/>
                    <a:pt x="78" y="63"/>
                    <a:pt x="78" y="62"/>
                  </a:cubicBezTo>
                  <a:cubicBezTo>
                    <a:pt x="79" y="62"/>
                    <a:pt x="79" y="61"/>
                    <a:pt x="79" y="61"/>
                  </a:cubicBezTo>
                  <a:cubicBezTo>
                    <a:pt x="79" y="63"/>
                    <a:pt x="80" y="64"/>
                    <a:pt x="80" y="65"/>
                  </a:cubicBezTo>
                  <a:cubicBezTo>
                    <a:pt x="80" y="65"/>
                    <a:pt x="81" y="66"/>
                    <a:pt x="82" y="66"/>
                  </a:cubicBezTo>
                  <a:cubicBezTo>
                    <a:pt x="82" y="66"/>
                    <a:pt x="82" y="65"/>
                    <a:pt x="82" y="65"/>
                  </a:cubicBezTo>
                  <a:cubicBezTo>
                    <a:pt x="85" y="66"/>
                    <a:pt x="92" y="65"/>
                    <a:pt x="94" y="67"/>
                  </a:cubicBezTo>
                  <a:cubicBezTo>
                    <a:pt x="96" y="64"/>
                    <a:pt x="95" y="60"/>
                    <a:pt x="95" y="56"/>
                  </a:cubicBezTo>
                  <a:cubicBezTo>
                    <a:pt x="96" y="56"/>
                    <a:pt x="96" y="56"/>
                    <a:pt x="96" y="56"/>
                  </a:cubicBezTo>
                  <a:cubicBezTo>
                    <a:pt x="96" y="57"/>
                    <a:pt x="96" y="58"/>
                    <a:pt x="96" y="59"/>
                  </a:cubicBezTo>
                  <a:cubicBezTo>
                    <a:pt x="97" y="59"/>
                    <a:pt x="97" y="59"/>
                    <a:pt x="97" y="58"/>
                  </a:cubicBezTo>
                  <a:cubicBezTo>
                    <a:pt x="97" y="59"/>
                    <a:pt x="98" y="60"/>
                    <a:pt x="98" y="61"/>
                  </a:cubicBezTo>
                  <a:cubicBezTo>
                    <a:pt x="99" y="62"/>
                    <a:pt x="99" y="62"/>
                    <a:pt x="100" y="61"/>
                  </a:cubicBezTo>
                  <a:cubicBezTo>
                    <a:pt x="100" y="62"/>
                    <a:pt x="100" y="63"/>
                    <a:pt x="100" y="63"/>
                  </a:cubicBezTo>
                  <a:cubicBezTo>
                    <a:pt x="101" y="63"/>
                    <a:pt x="102" y="64"/>
                    <a:pt x="103" y="64"/>
                  </a:cubicBezTo>
                  <a:cubicBezTo>
                    <a:pt x="103" y="62"/>
                    <a:pt x="103" y="60"/>
                    <a:pt x="103" y="59"/>
                  </a:cubicBezTo>
                  <a:cubicBezTo>
                    <a:pt x="103" y="59"/>
                    <a:pt x="104" y="59"/>
                    <a:pt x="104" y="59"/>
                  </a:cubicBezTo>
                  <a:cubicBezTo>
                    <a:pt x="104" y="58"/>
                    <a:pt x="104" y="57"/>
                    <a:pt x="104" y="56"/>
                  </a:cubicBezTo>
                  <a:cubicBezTo>
                    <a:pt x="105" y="56"/>
                    <a:pt x="105" y="56"/>
                    <a:pt x="105" y="56"/>
                  </a:cubicBezTo>
                  <a:cubicBezTo>
                    <a:pt x="105" y="57"/>
                    <a:pt x="106" y="58"/>
                    <a:pt x="106" y="59"/>
                  </a:cubicBezTo>
                  <a:cubicBezTo>
                    <a:pt x="106" y="59"/>
                    <a:pt x="106" y="59"/>
                    <a:pt x="107" y="59"/>
                  </a:cubicBezTo>
                  <a:cubicBezTo>
                    <a:pt x="107" y="60"/>
                    <a:pt x="107" y="60"/>
                    <a:pt x="107" y="61"/>
                  </a:cubicBezTo>
                  <a:cubicBezTo>
                    <a:pt x="108" y="60"/>
                    <a:pt x="109" y="60"/>
                    <a:pt x="110" y="60"/>
                  </a:cubicBezTo>
                  <a:cubicBezTo>
                    <a:pt x="110" y="60"/>
                    <a:pt x="111" y="60"/>
                    <a:pt x="111" y="60"/>
                  </a:cubicBezTo>
                  <a:cubicBezTo>
                    <a:pt x="111" y="60"/>
                    <a:pt x="111" y="60"/>
                    <a:pt x="112" y="60"/>
                  </a:cubicBezTo>
                  <a:cubicBezTo>
                    <a:pt x="112" y="59"/>
                    <a:pt x="112" y="59"/>
                    <a:pt x="112" y="58"/>
                  </a:cubicBezTo>
                  <a:cubicBezTo>
                    <a:pt x="114" y="58"/>
                    <a:pt x="114" y="58"/>
                    <a:pt x="115" y="59"/>
                  </a:cubicBezTo>
                  <a:cubicBezTo>
                    <a:pt x="121" y="48"/>
                    <a:pt x="126" y="37"/>
                    <a:pt x="132" y="26"/>
                  </a:cubicBezTo>
                  <a:cubicBezTo>
                    <a:pt x="131" y="26"/>
                    <a:pt x="130" y="25"/>
                    <a:pt x="129" y="24"/>
                  </a:cubicBezTo>
                  <a:cubicBezTo>
                    <a:pt x="132" y="25"/>
                    <a:pt x="132" y="25"/>
                    <a:pt x="134" y="27"/>
                  </a:cubicBezTo>
                  <a:cubicBezTo>
                    <a:pt x="139" y="27"/>
                    <a:pt x="144" y="28"/>
                    <a:pt x="148" y="28"/>
                  </a:cubicBezTo>
                  <a:cubicBezTo>
                    <a:pt x="146" y="26"/>
                    <a:pt x="143" y="25"/>
                    <a:pt x="140" y="23"/>
                  </a:cubicBezTo>
                  <a:cubicBezTo>
                    <a:pt x="140" y="23"/>
                    <a:pt x="140" y="23"/>
                    <a:pt x="140" y="23"/>
                  </a:cubicBezTo>
                  <a:cubicBezTo>
                    <a:pt x="140" y="23"/>
                    <a:pt x="139" y="23"/>
                    <a:pt x="138" y="23"/>
                  </a:cubicBezTo>
                  <a:cubicBezTo>
                    <a:pt x="138" y="22"/>
                    <a:pt x="138" y="22"/>
                    <a:pt x="139" y="22"/>
                  </a:cubicBezTo>
                  <a:cubicBezTo>
                    <a:pt x="138" y="22"/>
                    <a:pt x="138" y="22"/>
                    <a:pt x="138" y="21"/>
                  </a:cubicBezTo>
                  <a:cubicBezTo>
                    <a:pt x="138" y="21"/>
                    <a:pt x="138" y="21"/>
                    <a:pt x="138" y="21"/>
                  </a:cubicBezTo>
                  <a:cubicBezTo>
                    <a:pt x="142" y="23"/>
                    <a:pt x="145" y="25"/>
                    <a:pt x="149" y="27"/>
                  </a:cubicBezTo>
                  <a:cubicBezTo>
                    <a:pt x="151" y="27"/>
                    <a:pt x="151" y="28"/>
                    <a:pt x="153" y="28"/>
                  </a:cubicBezTo>
                  <a:cubicBezTo>
                    <a:pt x="153" y="28"/>
                    <a:pt x="153" y="29"/>
                    <a:pt x="153" y="29"/>
                  </a:cubicBezTo>
                  <a:cubicBezTo>
                    <a:pt x="153" y="29"/>
                    <a:pt x="153" y="29"/>
                    <a:pt x="154" y="29"/>
                  </a:cubicBezTo>
                  <a:cubicBezTo>
                    <a:pt x="148" y="40"/>
                    <a:pt x="143" y="51"/>
                    <a:pt x="140" y="62"/>
                  </a:cubicBezTo>
                  <a:cubicBezTo>
                    <a:pt x="147" y="61"/>
                    <a:pt x="154" y="62"/>
                    <a:pt x="161" y="63"/>
                  </a:cubicBezTo>
                  <a:cubicBezTo>
                    <a:pt x="161" y="63"/>
                    <a:pt x="162" y="63"/>
                    <a:pt x="162" y="64"/>
                  </a:cubicBezTo>
                  <a:cubicBezTo>
                    <a:pt x="164" y="64"/>
                    <a:pt x="165" y="63"/>
                    <a:pt x="169" y="64"/>
                  </a:cubicBezTo>
                  <a:cubicBezTo>
                    <a:pt x="169" y="63"/>
                    <a:pt x="169" y="63"/>
                    <a:pt x="169" y="63"/>
                  </a:cubicBezTo>
                  <a:cubicBezTo>
                    <a:pt x="173" y="65"/>
                    <a:pt x="175" y="66"/>
                    <a:pt x="179" y="67"/>
                  </a:cubicBezTo>
                  <a:lnTo>
                    <a:pt x="179" y="81"/>
                  </a:lnTo>
                  <a:lnTo>
                    <a:pt x="0" y="81"/>
                  </a:lnTo>
                  <a:close/>
                  <a:moveTo>
                    <a:pt x="161" y="58"/>
                  </a:moveTo>
                  <a:cubicBezTo>
                    <a:pt x="160" y="54"/>
                    <a:pt x="160" y="54"/>
                    <a:pt x="160" y="45"/>
                  </a:cubicBezTo>
                  <a:cubicBezTo>
                    <a:pt x="159" y="45"/>
                    <a:pt x="159" y="45"/>
                    <a:pt x="158" y="45"/>
                  </a:cubicBezTo>
                  <a:cubicBezTo>
                    <a:pt x="158" y="44"/>
                    <a:pt x="158" y="44"/>
                    <a:pt x="158" y="43"/>
                  </a:cubicBezTo>
                  <a:cubicBezTo>
                    <a:pt x="157" y="43"/>
                    <a:pt x="157" y="43"/>
                    <a:pt x="157" y="43"/>
                  </a:cubicBezTo>
                  <a:cubicBezTo>
                    <a:pt x="157" y="44"/>
                    <a:pt x="157" y="44"/>
                    <a:pt x="157" y="45"/>
                  </a:cubicBezTo>
                  <a:cubicBezTo>
                    <a:pt x="158" y="46"/>
                    <a:pt x="159" y="46"/>
                    <a:pt x="158" y="48"/>
                  </a:cubicBezTo>
                  <a:cubicBezTo>
                    <a:pt x="157" y="48"/>
                    <a:pt x="156" y="48"/>
                    <a:pt x="155" y="48"/>
                  </a:cubicBezTo>
                  <a:cubicBezTo>
                    <a:pt x="155" y="46"/>
                    <a:pt x="156" y="45"/>
                    <a:pt x="156" y="42"/>
                  </a:cubicBezTo>
                  <a:cubicBezTo>
                    <a:pt x="158" y="43"/>
                    <a:pt x="158" y="44"/>
                    <a:pt x="160" y="45"/>
                  </a:cubicBezTo>
                  <a:cubicBezTo>
                    <a:pt x="160" y="42"/>
                    <a:pt x="157" y="38"/>
                    <a:pt x="161" y="38"/>
                  </a:cubicBezTo>
                  <a:cubicBezTo>
                    <a:pt x="162" y="38"/>
                    <a:pt x="162" y="39"/>
                    <a:pt x="162" y="39"/>
                  </a:cubicBezTo>
                  <a:cubicBezTo>
                    <a:pt x="161" y="42"/>
                    <a:pt x="161" y="42"/>
                    <a:pt x="161" y="44"/>
                  </a:cubicBezTo>
                  <a:cubicBezTo>
                    <a:pt x="163" y="44"/>
                    <a:pt x="163" y="43"/>
                    <a:pt x="165" y="42"/>
                  </a:cubicBezTo>
                  <a:cubicBezTo>
                    <a:pt x="165" y="44"/>
                    <a:pt x="167" y="46"/>
                    <a:pt x="167" y="48"/>
                  </a:cubicBezTo>
                  <a:cubicBezTo>
                    <a:pt x="165" y="48"/>
                    <a:pt x="164" y="48"/>
                    <a:pt x="163" y="48"/>
                  </a:cubicBezTo>
                  <a:cubicBezTo>
                    <a:pt x="163" y="47"/>
                    <a:pt x="163" y="46"/>
                    <a:pt x="164" y="45"/>
                  </a:cubicBezTo>
                  <a:cubicBezTo>
                    <a:pt x="164" y="45"/>
                    <a:pt x="164" y="45"/>
                    <a:pt x="164" y="45"/>
                  </a:cubicBezTo>
                  <a:cubicBezTo>
                    <a:pt x="164" y="44"/>
                    <a:pt x="164" y="43"/>
                    <a:pt x="164" y="43"/>
                  </a:cubicBezTo>
                  <a:cubicBezTo>
                    <a:pt x="163" y="44"/>
                    <a:pt x="163" y="45"/>
                    <a:pt x="161" y="46"/>
                  </a:cubicBezTo>
                  <a:cubicBezTo>
                    <a:pt x="161" y="50"/>
                    <a:pt x="161" y="54"/>
                    <a:pt x="161" y="58"/>
                  </a:cubicBezTo>
                  <a:close/>
                  <a:moveTo>
                    <a:pt x="68" y="52"/>
                  </a:moveTo>
                  <a:cubicBezTo>
                    <a:pt x="68" y="52"/>
                    <a:pt x="68" y="52"/>
                    <a:pt x="68" y="51"/>
                  </a:cubicBezTo>
                  <a:cubicBezTo>
                    <a:pt x="68" y="51"/>
                    <a:pt x="68" y="51"/>
                    <a:pt x="68" y="51"/>
                  </a:cubicBezTo>
                  <a:cubicBezTo>
                    <a:pt x="68" y="52"/>
                    <a:pt x="68" y="52"/>
                    <a:pt x="68" y="52"/>
                  </a:cubicBezTo>
                  <a:cubicBezTo>
                    <a:pt x="68" y="52"/>
                    <a:pt x="68" y="52"/>
                    <a:pt x="68" y="52"/>
                  </a:cubicBezTo>
                  <a:close/>
                  <a:moveTo>
                    <a:pt x="128" y="24"/>
                  </a:moveTo>
                  <a:cubicBezTo>
                    <a:pt x="127" y="23"/>
                    <a:pt x="125" y="22"/>
                    <a:pt x="123" y="22"/>
                  </a:cubicBezTo>
                  <a:cubicBezTo>
                    <a:pt x="123" y="22"/>
                    <a:pt x="123" y="21"/>
                    <a:pt x="123" y="21"/>
                  </a:cubicBezTo>
                  <a:cubicBezTo>
                    <a:pt x="123" y="20"/>
                    <a:pt x="122" y="20"/>
                    <a:pt x="122" y="20"/>
                  </a:cubicBezTo>
                  <a:cubicBezTo>
                    <a:pt x="122" y="20"/>
                    <a:pt x="122" y="20"/>
                    <a:pt x="122" y="19"/>
                  </a:cubicBezTo>
                  <a:cubicBezTo>
                    <a:pt x="125" y="21"/>
                    <a:pt x="126" y="22"/>
                    <a:pt x="130" y="22"/>
                  </a:cubicBezTo>
                  <a:cubicBezTo>
                    <a:pt x="130" y="22"/>
                    <a:pt x="130" y="23"/>
                    <a:pt x="130" y="23"/>
                  </a:cubicBezTo>
                  <a:cubicBezTo>
                    <a:pt x="129" y="23"/>
                    <a:pt x="129" y="23"/>
                    <a:pt x="129" y="23"/>
                  </a:cubicBezTo>
                  <a:cubicBezTo>
                    <a:pt x="129" y="23"/>
                    <a:pt x="129" y="24"/>
                    <a:pt x="129" y="24"/>
                  </a:cubicBezTo>
                  <a:cubicBezTo>
                    <a:pt x="129" y="24"/>
                    <a:pt x="128" y="24"/>
                    <a:pt x="128" y="24"/>
                  </a:cubicBezTo>
                  <a:close/>
                  <a:moveTo>
                    <a:pt x="44" y="4"/>
                  </a:moveTo>
                  <a:cubicBezTo>
                    <a:pt x="44" y="3"/>
                    <a:pt x="44" y="3"/>
                    <a:pt x="44" y="3"/>
                  </a:cubicBezTo>
                  <a:cubicBezTo>
                    <a:pt x="44" y="3"/>
                    <a:pt x="44" y="2"/>
                    <a:pt x="44" y="2"/>
                  </a:cubicBezTo>
                  <a:cubicBezTo>
                    <a:pt x="44" y="3"/>
                    <a:pt x="44" y="3"/>
                    <a:pt x="44" y="4"/>
                  </a:cubicBezTo>
                  <a:cubicBezTo>
                    <a:pt x="44" y="4"/>
                    <a:pt x="44" y="4"/>
                    <a:pt x="44" y="4"/>
                  </a:cubicBezTo>
                  <a:close/>
                  <a:moveTo>
                    <a:pt x="44" y="2"/>
                  </a:moveTo>
                  <a:cubicBezTo>
                    <a:pt x="44" y="1"/>
                    <a:pt x="44" y="0"/>
                    <a:pt x="44" y="0"/>
                  </a:cubicBezTo>
                  <a:cubicBezTo>
                    <a:pt x="44" y="0"/>
                    <a:pt x="44" y="0"/>
                    <a:pt x="45" y="0"/>
                  </a:cubicBezTo>
                  <a:cubicBezTo>
                    <a:pt x="44" y="1"/>
                    <a:pt x="44" y="1"/>
                    <a:pt x="44" y="2"/>
                  </a:cubicBezTo>
                  <a:close/>
                </a:path>
              </a:pathLst>
            </a:custGeom>
            <a:solidFill>
              <a:srgbClr val="17375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9" name="Shape 439"/>
            <p:cNvSpPr txBox="1"/>
            <p:nvPr/>
          </p:nvSpPr>
          <p:spPr>
            <a:xfrm>
              <a:off x="0" y="1682284596"/>
              <a:ext cx="2147483647" cy="465199050"/>
            </a:xfrm>
            <a:prstGeom prst="rect">
              <a:avLst/>
            </a:prstGeom>
            <a:solidFill>
              <a:srgbClr val="17375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440" name="Shape 440"/>
            <p:cNvCxnSpPr/>
            <p:nvPr/>
          </p:nvCxnSpPr>
          <p:spPr>
            <a:xfrm>
              <a:off x="277327892" y="1617354145"/>
              <a:ext cx="1867919697" cy="0"/>
            </a:xfrm>
            <a:prstGeom prst="straightConnector1">
              <a:avLst/>
            </a:prstGeom>
            <a:noFill/>
            <a:ln w="9525" cap="flat" cmpd="sng">
              <a:solidFill>
                <a:srgbClr val="0066FF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</p:grpSp>
      <p:sp>
        <p:nvSpPr>
          <p:cNvPr id="441" name="Shape 441"/>
          <p:cNvSpPr txBox="1"/>
          <p:nvPr/>
        </p:nvSpPr>
        <p:spPr>
          <a:xfrm>
            <a:off x="0" y="677862"/>
            <a:ext cx="8496300" cy="369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ts val="1800"/>
              <a:buFont typeface="Arial"/>
              <a:buNone/>
            </a:pPr>
            <a:r>
              <a:rPr lang="en-US" sz="1800" b="1" i="1" u="none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endParaRPr/>
          </a:p>
        </p:txBody>
      </p:sp>
      <p:sp>
        <p:nvSpPr>
          <p:cNvPr id="442" name="Shape 442"/>
          <p:cNvSpPr txBox="1"/>
          <p:nvPr/>
        </p:nvSpPr>
        <p:spPr>
          <a:xfrm>
            <a:off x="411162" y="519112"/>
            <a:ext cx="8299450" cy="36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1800"/>
              <a:buFont typeface="Verdana"/>
              <a:buNone/>
            </a:pPr>
            <a:r>
              <a:rPr lang="en-US" sz="1800" b="1" i="1" u="none">
                <a:solidFill>
                  <a:srgbClr val="00B050"/>
                </a:solidFill>
                <a:latin typeface="Verdana"/>
                <a:ea typeface="Verdana"/>
                <a:cs typeface="Verdana"/>
                <a:sym typeface="Verdana"/>
              </a:rPr>
              <a:t>Принцип работы МКПП</a:t>
            </a:r>
            <a:endParaRPr/>
          </a:p>
        </p:txBody>
      </p:sp>
      <p:sp>
        <p:nvSpPr>
          <p:cNvPr id="443" name="Shape 443"/>
          <p:cNvSpPr txBox="1"/>
          <p:nvPr/>
        </p:nvSpPr>
        <p:spPr>
          <a:xfrm>
            <a:off x="303212" y="1111250"/>
            <a:ext cx="8515350" cy="4246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Включение передачи означает соединение одной из шестерней вторичного вала с ним самим, чтобы они начали вращаться вместе. Осуществляется это так: между шестернями располагаются специальные муфты, которые могут перемещаться вдоль вала, но вращаются вместе с ним. Они выполняют роль «замков», при помощи зубчатых венцов на своих соприкасающихся торцах жестко соединяющих вал с шестерней, к которой примыкает муфта. Она приводится в движение вилкой – этакой «рогаткой», которая, в свою очередь, соединена с рычагом КПП – тем самым, которым орудует водитель. Привод КПП может быть разным: рычажным (с использованием металлического вала), тросовым и даже гидравлическим (такой используют на грузовиках).</a:t>
            </a:r>
            <a:endParaRPr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Теперь картинка более-менее сложилась: передвинув муфту к одной из шестерней вторичного вала и замкнув их, мы добиваемся вращения вала и, соответственно, передачи крутящего момента на колеса. Но тут есть еще несколько «фишек», о которых нужно упомянуть.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8" name="Shape 448"/>
          <p:cNvGrpSpPr/>
          <p:nvPr/>
        </p:nvGrpSpPr>
        <p:grpSpPr>
          <a:xfrm>
            <a:off x="-55562" y="-73025"/>
            <a:ext cx="9255125" cy="603250"/>
            <a:chOff x="-55562" y="-73025"/>
            <a:chExt cx="9255125" cy="603250"/>
          </a:xfrm>
        </p:grpSpPr>
        <p:pic>
          <p:nvPicPr>
            <p:cNvPr id="449" name="Shape 449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-55562" y="-73025"/>
              <a:ext cx="9255125" cy="6032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50" name="Shape 450"/>
            <p:cNvSpPr txBox="1"/>
            <p:nvPr/>
          </p:nvSpPr>
          <p:spPr>
            <a:xfrm>
              <a:off x="0" y="-7937"/>
              <a:ext cx="9144000" cy="36988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rPr lang="en-US" sz="1800" b="1" i="0" u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Назначение и устройство КШМ ДВС</a:t>
              </a:r>
              <a:endParaRPr/>
            </a:p>
          </p:txBody>
        </p:sp>
      </p:grpSp>
      <p:grpSp>
        <p:nvGrpSpPr>
          <p:cNvPr id="451" name="Shape 451"/>
          <p:cNvGrpSpPr/>
          <p:nvPr/>
        </p:nvGrpSpPr>
        <p:grpSpPr>
          <a:xfrm>
            <a:off x="8656637" y="-79375"/>
            <a:ext cx="542925" cy="639762"/>
            <a:chOff x="8656637" y="-79375"/>
            <a:chExt cx="542925" cy="639762"/>
          </a:xfrm>
        </p:grpSpPr>
        <p:pic>
          <p:nvPicPr>
            <p:cNvPr id="452" name="Shape 452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8656637" y="-79375"/>
              <a:ext cx="542925" cy="6397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53" name="Shape 453"/>
            <p:cNvSpPr txBox="1"/>
            <p:nvPr/>
          </p:nvSpPr>
          <p:spPr>
            <a:xfrm>
              <a:off x="8801100" y="52387"/>
              <a:ext cx="254000" cy="25558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Calibri"/>
                <a:buNone/>
              </a:pPr>
              <a:r>
                <a:rPr lang="en-US" sz="2000" b="1" i="0" u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4</a:t>
              </a:r>
              <a:endParaRPr/>
            </a:p>
          </p:txBody>
        </p:sp>
      </p:grpSp>
      <p:grpSp>
        <p:nvGrpSpPr>
          <p:cNvPr id="454" name="Shape 454"/>
          <p:cNvGrpSpPr/>
          <p:nvPr/>
        </p:nvGrpSpPr>
        <p:grpSpPr>
          <a:xfrm>
            <a:off x="-55562" y="-60325"/>
            <a:ext cx="9255125" cy="596900"/>
            <a:chOff x="-55562" y="-60325"/>
            <a:chExt cx="9255125" cy="596900"/>
          </a:xfrm>
        </p:grpSpPr>
        <p:pic>
          <p:nvPicPr>
            <p:cNvPr id="455" name="Shape 455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-55562" y="-60325"/>
              <a:ext cx="9255125" cy="5969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56" name="Shape 456"/>
            <p:cNvSpPr txBox="1"/>
            <p:nvPr/>
          </p:nvSpPr>
          <p:spPr>
            <a:xfrm>
              <a:off x="0" y="0"/>
              <a:ext cx="9144000" cy="36988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rPr lang="en-US" sz="1800" b="1" i="0" u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Назначение и общее устройство механической коробки передач</a:t>
              </a:r>
              <a:endParaRPr/>
            </a:p>
          </p:txBody>
        </p:sp>
      </p:grpSp>
      <p:grpSp>
        <p:nvGrpSpPr>
          <p:cNvPr id="457" name="Shape 457"/>
          <p:cNvGrpSpPr/>
          <p:nvPr/>
        </p:nvGrpSpPr>
        <p:grpSpPr>
          <a:xfrm>
            <a:off x="8594725" y="-73025"/>
            <a:ext cx="671512" cy="646112"/>
            <a:chOff x="8594725" y="-73025"/>
            <a:chExt cx="671512" cy="646112"/>
          </a:xfrm>
        </p:grpSpPr>
        <p:pic>
          <p:nvPicPr>
            <p:cNvPr id="458" name="Shape 458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8594725" y="-73025"/>
              <a:ext cx="671512" cy="6461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59" name="Shape 459"/>
            <p:cNvSpPr txBox="1"/>
            <p:nvPr/>
          </p:nvSpPr>
          <p:spPr>
            <a:xfrm>
              <a:off x="8801100" y="60325"/>
              <a:ext cx="254000" cy="254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Calibri"/>
                <a:buNone/>
              </a:pPr>
              <a:r>
                <a:rPr lang="en-US" sz="2000" b="1" i="0" u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18</a:t>
              </a:r>
              <a:endParaRPr/>
            </a:p>
          </p:txBody>
        </p:sp>
      </p:grpSp>
      <p:grpSp>
        <p:nvGrpSpPr>
          <p:cNvPr id="460" name="Shape 460"/>
          <p:cNvGrpSpPr/>
          <p:nvPr/>
        </p:nvGrpSpPr>
        <p:grpSpPr>
          <a:xfrm>
            <a:off x="-12700" y="6242050"/>
            <a:ext cx="9147175" cy="630237"/>
            <a:chOff x="0" y="0"/>
            <a:chExt cx="2147483647" cy="2147483647"/>
          </a:xfrm>
        </p:grpSpPr>
        <p:sp>
          <p:nvSpPr>
            <p:cNvPr id="461" name="Shape 461"/>
            <p:cNvSpPr/>
            <p:nvPr/>
          </p:nvSpPr>
          <p:spPr>
            <a:xfrm>
              <a:off x="745395" y="0"/>
              <a:ext cx="301139683" cy="1979794647"/>
            </a:xfrm>
            <a:custGeom>
              <a:avLst/>
              <a:gdLst/>
              <a:ahLst/>
              <a:cxnLst/>
              <a:rect l="0" t="0" r="0" b="0"/>
              <a:pathLst>
                <a:path w="179" h="81" extrusionOk="0">
                  <a:moveTo>
                    <a:pt x="0" y="81"/>
                  </a:moveTo>
                  <a:lnTo>
                    <a:pt x="0" y="67"/>
                  </a:lnTo>
                  <a:cubicBezTo>
                    <a:pt x="1" y="67"/>
                    <a:pt x="4" y="68"/>
                    <a:pt x="5" y="68"/>
                  </a:cubicBezTo>
                  <a:cubicBezTo>
                    <a:pt x="5" y="68"/>
                    <a:pt x="5" y="68"/>
                    <a:pt x="5" y="68"/>
                  </a:cubicBezTo>
                  <a:cubicBezTo>
                    <a:pt x="7" y="68"/>
                    <a:pt x="8" y="68"/>
                    <a:pt x="8" y="66"/>
                  </a:cubicBezTo>
                  <a:cubicBezTo>
                    <a:pt x="10" y="67"/>
                    <a:pt x="10" y="67"/>
                    <a:pt x="13" y="67"/>
                  </a:cubicBezTo>
                  <a:cubicBezTo>
                    <a:pt x="14" y="68"/>
                    <a:pt x="14" y="69"/>
                    <a:pt x="14" y="69"/>
                  </a:cubicBezTo>
                  <a:cubicBezTo>
                    <a:pt x="15" y="69"/>
                    <a:pt x="16" y="69"/>
                    <a:pt x="17" y="69"/>
                  </a:cubicBezTo>
                  <a:cubicBezTo>
                    <a:pt x="17" y="67"/>
                    <a:pt x="17" y="66"/>
                    <a:pt x="20" y="67"/>
                  </a:cubicBezTo>
                  <a:cubicBezTo>
                    <a:pt x="20" y="68"/>
                    <a:pt x="20" y="68"/>
                    <a:pt x="20" y="69"/>
                  </a:cubicBezTo>
                  <a:cubicBezTo>
                    <a:pt x="20" y="69"/>
                    <a:pt x="21" y="69"/>
                    <a:pt x="22" y="69"/>
                  </a:cubicBezTo>
                  <a:cubicBezTo>
                    <a:pt x="22" y="68"/>
                    <a:pt x="21" y="67"/>
                    <a:pt x="21" y="66"/>
                  </a:cubicBezTo>
                  <a:cubicBezTo>
                    <a:pt x="22" y="66"/>
                    <a:pt x="22" y="66"/>
                    <a:pt x="22" y="66"/>
                  </a:cubicBezTo>
                  <a:cubicBezTo>
                    <a:pt x="22" y="65"/>
                    <a:pt x="22" y="65"/>
                    <a:pt x="23" y="65"/>
                  </a:cubicBezTo>
                  <a:cubicBezTo>
                    <a:pt x="23" y="65"/>
                    <a:pt x="23" y="66"/>
                    <a:pt x="23" y="66"/>
                  </a:cubicBezTo>
                  <a:cubicBezTo>
                    <a:pt x="25" y="67"/>
                    <a:pt x="27" y="67"/>
                    <a:pt x="29" y="67"/>
                  </a:cubicBezTo>
                  <a:cubicBezTo>
                    <a:pt x="29" y="67"/>
                    <a:pt x="29" y="66"/>
                    <a:pt x="29" y="66"/>
                  </a:cubicBezTo>
                  <a:cubicBezTo>
                    <a:pt x="34" y="66"/>
                    <a:pt x="35" y="69"/>
                    <a:pt x="36" y="64"/>
                  </a:cubicBezTo>
                  <a:cubicBezTo>
                    <a:pt x="39" y="62"/>
                    <a:pt x="38" y="55"/>
                    <a:pt x="38" y="55"/>
                  </a:cubicBezTo>
                  <a:cubicBezTo>
                    <a:pt x="38" y="55"/>
                    <a:pt x="39" y="55"/>
                    <a:pt x="39" y="55"/>
                  </a:cubicBezTo>
                  <a:cubicBezTo>
                    <a:pt x="39" y="53"/>
                    <a:pt x="39" y="51"/>
                    <a:pt x="38" y="48"/>
                  </a:cubicBezTo>
                  <a:lnTo>
                    <a:pt x="40" y="48"/>
                  </a:lnTo>
                  <a:cubicBezTo>
                    <a:pt x="40" y="48"/>
                    <a:pt x="40" y="45"/>
                    <a:pt x="41" y="43"/>
                  </a:cubicBezTo>
                  <a:lnTo>
                    <a:pt x="41" y="36"/>
                  </a:lnTo>
                  <a:lnTo>
                    <a:pt x="40" y="36"/>
                  </a:lnTo>
                  <a:lnTo>
                    <a:pt x="43" y="35"/>
                  </a:lnTo>
                  <a:lnTo>
                    <a:pt x="44" y="4"/>
                  </a:lnTo>
                  <a:lnTo>
                    <a:pt x="46" y="35"/>
                  </a:lnTo>
                  <a:lnTo>
                    <a:pt x="48" y="36"/>
                  </a:lnTo>
                  <a:lnTo>
                    <a:pt x="47" y="36"/>
                  </a:lnTo>
                  <a:lnTo>
                    <a:pt x="47" y="43"/>
                  </a:lnTo>
                  <a:cubicBezTo>
                    <a:pt x="48" y="45"/>
                    <a:pt x="49" y="46"/>
                    <a:pt x="49" y="48"/>
                  </a:cubicBezTo>
                  <a:lnTo>
                    <a:pt x="50" y="48"/>
                  </a:lnTo>
                  <a:cubicBezTo>
                    <a:pt x="49" y="51"/>
                    <a:pt x="49" y="52"/>
                    <a:pt x="50" y="55"/>
                  </a:cubicBezTo>
                  <a:cubicBezTo>
                    <a:pt x="50" y="55"/>
                    <a:pt x="51" y="55"/>
                    <a:pt x="51" y="55"/>
                  </a:cubicBezTo>
                  <a:cubicBezTo>
                    <a:pt x="50" y="59"/>
                    <a:pt x="51" y="61"/>
                    <a:pt x="52" y="64"/>
                  </a:cubicBezTo>
                  <a:cubicBezTo>
                    <a:pt x="53" y="64"/>
                    <a:pt x="54" y="65"/>
                    <a:pt x="54" y="65"/>
                  </a:cubicBezTo>
                  <a:cubicBezTo>
                    <a:pt x="55" y="62"/>
                    <a:pt x="57" y="64"/>
                    <a:pt x="58" y="63"/>
                  </a:cubicBezTo>
                  <a:cubicBezTo>
                    <a:pt x="59" y="59"/>
                    <a:pt x="59" y="57"/>
                    <a:pt x="61" y="55"/>
                  </a:cubicBezTo>
                  <a:cubicBezTo>
                    <a:pt x="61" y="53"/>
                    <a:pt x="61" y="52"/>
                    <a:pt x="62" y="50"/>
                  </a:cubicBezTo>
                  <a:cubicBezTo>
                    <a:pt x="64" y="52"/>
                    <a:pt x="62" y="56"/>
                    <a:pt x="66" y="57"/>
                  </a:cubicBezTo>
                  <a:cubicBezTo>
                    <a:pt x="66" y="57"/>
                    <a:pt x="66" y="57"/>
                    <a:pt x="66" y="58"/>
                  </a:cubicBezTo>
                  <a:cubicBezTo>
                    <a:pt x="67" y="56"/>
                    <a:pt x="67" y="54"/>
                    <a:pt x="68" y="53"/>
                  </a:cubicBezTo>
                  <a:cubicBezTo>
                    <a:pt x="69" y="54"/>
                    <a:pt x="68" y="56"/>
                    <a:pt x="70" y="58"/>
                  </a:cubicBezTo>
                  <a:cubicBezTo>
                    <a:pt x="70" y="60"/>
                    <a:pt x="70" y="60"/>
                    <a:pt x="70" y="61"/>
                  </a:cubicBezTo>
                  <a:cubicBezTo>
                    <a:pt x="70" y="61"/>
                    <a:pt x="71" y="61"/>
                    <a:pt x="71" y="61"/>
                  </a:cubicBezTo>
                  <a:cubicBezTo>
                    <a:pt x="71" y="62"/>
                    <a:pt x="71" y="62"/>
                    <a:pt x="72" y="63"/>
                  </a:cubicBezTo>
                  <a:cubicBezTo>
                    <a:pt x="73" y="63"/>
                    <a:pt x="74" y="63"/>
                    <a:pt x="76" y="64"/>
                  </a:cubicBezTo>
                  <a:cubicBezTo>
                    <a:pt x="76" y="64"/>
                    <a:pt x="76" y="64"/>
                    <a:pt x="76" y="64"/>
                  </a:cubicBezTo>
                  <a:cubicBezTo>
                    <a:pt x="77" y="65"/>
                    <a:pt x="78" y="65"/>
                    <a:pt x="79" y="65"/>
                  </a:cubicBezTo>
                  <a:cubicBezTo>
                    <a:pt x="78" y="64"/>
                    <a:pt x="78" y="63"/>
                    <a:pt x="78" y="62"/>
                  </a:cubicBezTo>
                  <a:cubicBezTo>
                    <a:pt x="79" y="62"/>
                    <a:pt x="79" y="61"/>
                    <a:pt x="79" y="61"/>
                  </a:cubicBezTo>
                  <a:cubicBezTo>
                    <a:pt x="79" y="63"/>
                    <a:pt x="80" y="64"/>
                    <a:pt x="80" y="65"/>
                  </a:cubicBezTo>
                  <a:cubicBezTo>
                    <a:pt x="80" y="65"/>
                    <a:pt x="81" y="66"/>
                    <a:pt x="82" y="66"/>
                  </a:cubicBezTo>
                  <a:cubicBezTo>
                    <a:pt x="82" y="66"/>
                    <a:pt x="82" y="65"/>
                    <a:pt x="82" y="65"/>
                  </a:cubicBezTo>
                  <a:cubicBezTo>
                    <a:pt x="85" y="66"/>
                    <a:pt x="92" y="65"/>
                    <a:pt x="94" y="67"/>
                  </a:cubicBezTo>
                  <a:cubicBezTo>
                    <a:pt x="96" y="64"/>
                    <a:pt x="95" y="60"/>
                    <a:pt x="95" y="56"/>
                  </a:cubicBezTo>
                  <a:cubicBezTo>
                    <a:pt x="96" y="56"/>
                    <a:pt x="96" y="56"/>
                    <a:pt x="96" y="56"/>
                  </a:cubicBezTo>
                  <a:cubicBezTo>
                    <a:pt x="96" y="57"/>
                    <a:pt x="96" y="58"/>
                    <a:pt x="96" y="59"/>
                  </a:cubicBezTo>
                  <a:cubicBezTo>
                    <a:pt x="97" y="59"/>
                    <a:pt x="97" y="59"/>
                    <a:pt x="97" y="58"/>
                  </a:cubicBezTo>
                  <a:cubicBezTo>
                    <a:pt x="97" y="59"/>
                    <a:pt x="98" y="60"/>
                    <a:pt x="98" y="61"/>
                  </a:cubicBezTo>
                  <a:cubicBezTo>
                    <a:pt x="99" y="62"/>
                    <a:pt x="99" y="62"/>
                    <a:pt x="100" y="61"/>
                  </a:cubicBezTo>
                  <a:cubicBezTo>
                    <a:pt x="100" y="62"/>
                    <a:pt x="100" y="63"/>
                    <a:pt x="100" y="63"/>
                  </a:cubicBezTo>
                  <a:cubicBezTo>
                    <a:pt x="101" y="63"/>
                    <a:pt x="102" y="64"/>
                    <a:pt x="103" y="64"/>
                  </a:cubicBezTo>
                  <a:cubicBezTo>
                    <a:pt x="103" y="62"/>
                    <a:pt x="103" y="60"/>
                    <a:pt x="103" y="59"/>
                  </a:cubicBezTo>
                  <a:cubicBezTo>
                    <a:pt x="103" y="59"/>
                    <a:pt x="104" y="59"/>
                    <a:pt x="104" y="59"/>
                  </a:cubicBezTo>
                  <a:cubicBezTo>
                    <a:pt x="104" y="58"/>
                    <a:pt x="104" y="57"/>
                    <a:pt x="104" y="56"/>
                  </a:cubicBezTo>
                  <a:cubicBezTo>
                    <a:pt x="105" y="56"/>
                    <a:pt x="105" y="56"/>
                    <a:pt x="105" y="56"/>
                  </a:cubicBezTo>
                  <a:cubicBezTo>
                    <a:pt x="105" y="57"/>
                    <a:pt x="106" y="58"/>
                    <a:pt x="106" y="59"/>
                  </a:cubicBezTo>
                  <a:cubicBezTo>
                    <a:pt x="106" y="59"/>
                    <a:pt x="106" y="59"/>
                    <a:pt x="107" y="59"/>
                  </a:cubicBezTo>
                  <a:cubicBezTo>
                    <a:pt x="107" y="60"/>
                    <a:pt x="107" y="60"/>
                    <a:pt x="107" y="61"/>
                  </a:cubicBezTo>
                  <a:cubicBezTo>
                    <a:pt x="108" y="60"/>
                    <a:pt x="109" y="60"/>
                    <a:pt x="110" y="60"/>
                  </a:cubicBezTo>
                  <a:cubicBezTo>
                    <a:pt x="110" y="60"/>
                    <a:pt x="111" y="60"/>
                    <a:pt x="111" y="60"/>
                  </a:cubicBezTo>
                  <a:cubicBezTo>
                    <a:pt x="111" y="60"/>
                    <a:pt x="111" y="60"/>
                    <a:pt x="112" y="60"/>
                  </a:cubicBezTo>
                  <a:cubicBezTo>
                    <a:pt x="112" y="59"/>
                    <a:pt x="112" y="59"/>
                    <a:pt x="112" y="58"/>
                  </a:cubicBezTo>
                  <a:cubicBezTo>
                    <a:pt x="114" y="58"/>
                    <a:pt x="114" y="58"/>
                    <a:pt x="115" y="59"/>
                  </a:cubicBezTo>
                  <a:cubicBezTo>
                    <a:pt x="121" y="48"/>
                    <a:pt x="126" y="37"/>
                    <a:pt x="132" y="26"/>
                  </a:cubicBezTo>
                  <a:cubicBezTo>
                    <a:pt x="131" y="26"/>
                    <a:pt x="130" y="25"/>
                    <a:pt x="129" y="24"/>
                  </a:cubicBezTo>
                  <a:cubicBezTo>
                    <a:pt x="132" y="25"/>
                    <a:pt x="132" y="25"/>
                    <a:pt x="134" y="27"/>
                  </a:cubicBezTo>
                  <a:cubicBezTo>
                    <a:pt x="139" y="27"/>
                    <a:pt x="144" y="28"/>
                    <a:pt x="148" y="28"/>
                  </a:cubicBezTo>
                  <a:cubicBezTo>
                    <a:pt x="146" y="26"/>
                    <a:pt x="143" y="25"/>
                    <a:pt x="140" y="23"/>
                  </a:cubicBezTo>
                  <a:cubicBezTo>
                    <a:pt x="140" y="23"/>
                    <a:pt x="140" y="23"/>
                    <a:pt x="140" y="23"/>
                  </a:cubicBezTo>
                  <a:cubicBezTo>
                    <a:pt x="140" y="23"/>
                    <a:pt x="139" y="23"/>
                    <a:pt x="138" y="23"/>
                  </a:cubicBezTo>
                  <a:cubicBezTo>
                    <a:pt x="138" y="22"/>
                    <a:pt x="138" y="22"/>
                    <a:pt x="139" y="22"/>
                  </a:cubicBezTo>
                  <a:cubicBezTo>
                    <a:pt x="138" y="22"/>
                    <a:pt x="138" y="22"/>
                    <a:pt x="138" y="21"/>
                  </a:cubicBezTo>
                  <a:cubicBezTo>
                    <a:pt x="138" y="21"/>
                    <a:pt x="138" y="21"/>
                    <a:pt x="138" y="21"/>
                  </a:cubicBezTo>
                  <a:cubicBezTo>
                    <a:pt x="142" y="23"/>
                    <a:pt x="145" y="25"/>
                    <a:pt x="149" y="27"/>
                  </a:cubicBezTo>
                  <a:cubicBezTo>
                    <a:pt x="151" y="27"/>
                    <a:pt x="151" y="28"/>
                    <a:pt x="153" y="28"/>
                  </a:cubicBezTo>
                  <a:cubicBezTo>
                    <a:pt x="153" y="28"/>
                    <a:pt x="153" y="29"/>
                    <a:pt x="153" y="29"/>
                  </a:cubicBezTo>
                  <a:cubicBezTo>
                    <a:pt x="153" y="29"/>
                    <a:pt x="153" y="29"/>
                    <a:pt x="154" y="29"/>
                  </a:cubicBezTo>
                  <a:cubicBezTo>
                    <a:pt x="148" y="40"/>
                    <a:pt x="143" y="51"/>
                    <a:pt x="140" y="62"/>
                  </a:cubicBezTo>
                  <a:cubicBezTo>
                    <a:pt x="147" y="61"/>
                    <a:pt x="154" y="62"/>
                    <a:pt x="161" y="63"/>
                  </a:cubicBezTo>
                  <a:cubicBezTo>
                    <a:pt x="161" y="63"/>
                    <a:pt x="162" y="63"/>
                    <a:pt x="162" y="64"/>
                  </a:cubicBezTo>
                  <a:cubicBezTo>
                    <a:pt x="164" y="64"/>
                    <a:pt x="165" y="63"/>
                    <a:pt x="169" y="64"/>
                  </a:cubicBezTo>
                  <a:cubicBezTo>
                    <a:pt x="169" y="63"/>
                    <a:pt x="169" y="63"/>
                    <a:pt x="169" y="63"/>
                  </a:cubicBezTo>
                  <a:cubicBezTo>
                    <a:pt x="173" y="65"/>
                    <a:pt x="175" y="66"/>
                    <a:pt x="179" y="67"/>
                  </a:cubicBezTo>
                  <a:lnTo>
                    <a:pt x="179" y="81"/>
                  </a:lnTo>
                  <a:lnTo>
                    <a:pt x="0" y="81"/>
                  </a:lnTo>
                  <a:close/>
                  <a:moveTo>
                    <a:pt x="161" y="58"/>
                  </a:moveTo>
                  <a:cubicBezTo>
                    <a:pt x="160" y="54"/>
                    <a:pt x="160" y="54"/>
                    <a:pt x="160" y="45"/>
                  </a:cubicBezTo>
                  <a:cubicBezTo>
                    <a:pt x="159" y="45"/>
                    <a:pt x="159" y="45"/>
                    <a:pt x="158" y="45"/>
                  </a:cubicBezTo>
                  <a:cubicBezTo>
                    <a:pt x="158" y="44"/>
                    <a:pt x="158" y="44"/>
                    <a:pt x="158" y="43"/>
                  </a:cubicBezTo>
                  <a:cubicBezTo>
                    <a:pt x="157" y="43"/>
                    <a:pt x="157" y="43"/>
                    <a:pt x="157" y="43"/>
                  </a:cubicBezTo>
                  <a:cubicBezTo>
                    <a:pt x="157" y="44"/>
                    <a:pt x="157" y="44"/>
                    <a:pt x="157" y="45"/>
                  </a:cubicBezTo>
                  <a:cubicBezTo>
                    <a:pt x="158" y="46"/>
                    <a:pt x="159" y="46"/>
                    <a:pt x="158" y="48"/>
                  </a:cubicBezTo>
                  <a:cubicBezTo>
                    <a:pt x="157" y="48"/>
                    <a:pt x="156" y="48"/>
                    <a:pt x="155" y="48"/>
                  </a:cubicBezTo>
                  <a:cubicBezTo>
                    <a:pt x="155" y="46"/>
                    <a:pt x="156" y="45"/>
                    <a:pt x="156" y="42"/>
                  </a:cubicBezTo>
                  <a:cubicBezTo>
                    <a:pt x="158" y="43"/>
                    <a:pt x="158" y="44"/>
                    <a:pt x="160" y="45"/>
                  </a:cubicBezTo>
                  <a:cubicBezTo>
                    <a:pt x="160" y="42"/>
                    <a:pt x="157" y="38"/>
                    <a:pt x="161" y="38"/>
                  </a:cubicBezTo>
                  <a:cubicBezTo>
                    <a:pt x="162" y="38"/>
                    <a:pt x="162" y="39"/>
                    <a:pt x="162" y="39"/>
                  </a:cubicBezTo>
                  <a:cubicBezTo>
                    <a:pt x="161" y="42"/>
                    <a:pt x="161" y="42"/>
                    <a:pt x="161" y="44"/>
                  </a:cubicBezTo>
                  <a:cubicBezTo>
                    <a:pt x="163" y="44"/>
                    <a:pt x="163" y="43"/>
                    <a:pt x="165" y="42"/>
                  </a:cubicBezTo>
                  <a:cubicBezTo>
                    <a:pt x="165" y="44"/>
                    <a:pt x="167" y="46"/>
                    <a:pt x="167" y="48"/>
                  </a:cubicBezTo>
                  <a:cubicBezTo>
                    <a:pt x="165" y="48"/>
                    <a:pt x="164" y="48"/>
                    <a:pt x="163" y="48"/>
                  </a:cubicBezTo>
                  <a:cubicBezTo>
                    <a:pt x="163" y="47"/>
                    <a:pt x="163" y="46"/>
                    <a:pt x="164" y="45"/>
                  </a:cubicBezTo>
                  <a:cubicBezTo>
                    <a:pt x="164" y="45"/>
                    <a:pt x="164" y="45"/>
                    <a:pt x="164" y="45"/>
                  </a:cubicBezTo>
                  <a:cubicBezTo>
                    <a:pt x="164" y="44"/>
                    <a:pt x="164" y="43"/>
                    <a:pt x="164" y="43"/>
                  </a:cubicBezTo>
                  <a:cubicBezTo>
                    <a:pt x="163" y="44"/>
                    <a:pt x="163" y="45"/>
                    <a:pt x="161" y="46"/>
                  </a:cubicBezTo>
                  <a:cubicBezTo>
                    <a:pt x="161" y="50"/>
                    <a:pt x="161" y="54"/>
                    <a:pt x="161" y="58"/>
                  </a:cubicBezTo>
                  <a:close/>
                  <a:moveTo>
                    <a:pt x="68" y="52"/>
                  </a:moveTo>
                  <a:cubicBezTo>
                    <a:pt x="68" y="52"/>
                    <a:pt x="68" y="52"/>
                    <a:pt x="68" y="51"/>
                  </a:cubicBezTo>
                  <a:cubicBezTo>
                    <a:pt x="68" y="51"/>
                    <a:pt x="68" y="51"/>
                    <a:pt x="68" y="51"/>
                  </a:cubicBezTo>
                  <a:cubicBezTo>
                    <a:pt x="68" y="52"/>
                    <a:pt x="68" y="52"/>
                    <a:pt x="68" y="52"/>
                  </a:cubicBezTo>
                  <a:cubicBezTo>
                    <a:pt x="68" y="52"/>
                    <a:pt x="68" y="52"/>
                    <a:pt x="68" y="52"/>
                  </a:cubicBezTo>
                  <a:close/>
                  <a:moveTo>
                    <a:pt x="128" y="24"/>
                  </a:moveTo>
                  <a:cubicBezTo>
                    <a:pt x="127" y="23"/>
                    <a:pt x="125" y="22"/>
                    <a:pt x="123" y="22"/>
                  </a:cubicBezTo>
                  <a:cubicBezTo>
                    <a:pt x="123" y="22"/>
                    <a:pt x="123" y="21"/>
                    <a:pt x="123" y="21"/>
                  </a:cubicBezTo>
                  <a:cubicBezTo>
                    <a:pt x="123" y="20"/>
                    <a:pt x="122" y="20"/>
                    <a:pt x="122" y="20"/>
                  </a:cubicBezTo>
                  <a:cubicBezTo>
                    <a:pt x="122" y="20"/>
                    <a:pt x="122" y="20"/>
                    <a:pt x="122" y="19"/>
                  </a:cubicBezTo>
                  <a:cubicBezTo>
                    <a:pt x="125" y="21"/>
                    <a:pt x="126" y="22"/>
                    <a:pt x="130" y="22"/>
                  </a:cubicBezTo>
                  <a:cubicBezTo>
                    <a:pt x="130" y="22"/>
                    <a:pt x="130" y="23"/>
                    <a:pt x="130" y="23"/>
                  </a:cubicBezTo>
                  <a:cubicBezTo>
                    <a:pt x="129" y="23"/>
                    <a:pt x="129" y="23"/>
                    <a:pt x="129" y="23"/>
                  </a:cubicBezTo>
                  <a:cubicBezTo>
                    <a:pt x="129" y="23"/>
                    <a:pt x="129" y="24"/>
                    <a:pt x="129" y="24"/>
                  </a:cubicBezTo>
                  <a:cubicBezTo>
                    <a:pt x="129" y="24"/>
                    <a:pt x="128" y="24"/>
                    <a:pt x="128" y="24"/>
                  </a:cubicBezTo>
                  <a:close/>
                  <a:moveTo>
                    <a:pt x="44" y="4"/>
                  </a:moveTo>
                  <a:cubicBezTo>
                    <a:pt x="44" y="3"/>
                    <a:pt x="44" y="3"/>
                    <a:pt x="44" y="3"/>
                  </a:cubicBezTo>
                  <a:cubicBezTo>
                    <a:pt x="44" y="3"/>
                    <a:pt x="44" y="2"/>
                    <a:pt x="44" y="2"/>
                  </a:cubicBezTo>
                  <a:cubicBezTo>
                    <a:pt x="44" y="3"/>
                    <a:pt x="44" y="3"/>
                    <a:pt x="44" y="4"/>
                  </a:cubicBezTo>
                  <a:cubicBezTo>
                    <a:pt x="44" y="4"/>
                    <a:pt x="44" y="4"/>
                    <a:pt x="44" y="4"/>
                  </a:cubicBezTo>
                  <a:close/>
                  <a:moveTo>
                    <a:pt x="44" y="2"/>
                  </a:moveTo>
                  <a:cubicBezTo>
                    <a:pt x="44" y="1"/>
                    <a:pt x="44" y="0"/>
                    <a:pt x="44" y="0"/>
                  </a:cubicBezTo>
                  <a:cubicBezTo>
                    <a:pt x="44" y="0"/>
                    <a:pt x="44" y="0"/>
                    <a:pt x="45" y="0"/>
                  </a:cubicBezTo>
                  <a:cubicBezTo>
                    <a:pt x="44" y="1"/>
                    <a:pt x="44" y="1"/>
                    <a:pt x="44" y="2"/>
                  </a:cubicBezTo>
                  <a:close/>
                </a:path>
              </a:pathLst>
            </a:custGeom>
            <a:solidFill>
              <a:srgbClr val="17375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2" name="Shape 462"/>
            <p:cNvSpPr txBox="1"/>
            <p:nvPr/>
          </p:nvSpPr>
          <p:spPr>
            <a:xfrm>
              <a:off x="0" y="1682284596"/>
              <a:ext cx="2147483647" cy="465199050"/>
            </a:xfrm>
            <a:prstGeom prst="rect">
              <a:avLst/>
            </a:prstGeom>
            <a:solidFill>
              <a:srgbClr val="17375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463" name="Shape 463"/>
            <p:cNvCxnSpPr/>
            <p:nvPr/>
          </p:nvCxnSpPr>
          <p:spPr>
            <a:xfrm>
              <a:off x="277327892" y="1617354145"/>
              <a:ext cx="1867919697" cy="0"/>
            </a:xfrm>
            <a:prstGeom prst="straightConnector1">
              <a:avLst/>
            </a:prstGeom>
            <a:noFill/>
            <a:ln w="9525" cap="flat" cmpd="sng">
              <a:solidFill>
                <a:srgbClr val="0066FF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</p:grpSp>
      <p:sp>
        <p:nvSpPr>
          <p:cNvPr id="464" name="Shape 464"/>
          <p:cNvSpPr txBox="1"/>
          <p:nvPr/>
        </p:nvSpPr>
        <p:spPr>
          <a:xfrm>
            <a:off x="0" y="677862"/>
            <a:ext cx="8496300" cy="369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ts val="1800"/>
              <a:buFont typeface="Arial"/>
              <a:buNone/>
            </a:pPr>
            <a:r>
              <a:rPr lang="en-US" sz="1800" b="1" i="1" u="none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endParaRPr/>
          </a:p>
        </p:txBody>
      </p:sp>
      <p:sp>
        <p:nvSpPr>
          <p:cNvPr id="465" name="Shape 465"/>
          <p:cNvSpPr txBox="1"/>
          <p:nvPr/>
        </p:nvSpPr>
        <p:spPr>
          <a:xfrm>
            <a:off x="411162" y="519112"/>
            <a:ext cx="8299450" cy="36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1800"/>
              <a:buFont typeface="Verdana"/>
              <a:buNone/>
            </a:pPr>
            <a:r>
              <a:rPr lang="en-US" sz="1800" b="1" i="1" u="none">
                <a:solidFill>
                  <a:srgbClr val="00B050"/>
                </a:solidFill>
                <a:latin typeface="Verdana"/>
                <a:ea typeface="Verdana"/>
                <a:cs typeface="Verdana"/>
                <a:sym typeface="Verdana"/>
              </a:rPr>
              <a:t>Принцип работы МКПП</a:t>
            </a:r>
            <a:endParaRPr/>
          </a:p>
        </p:txBody>
      </p:sp>
      <p:sp>
        <p:nvSpPr>
          <p:cNvPr id="466" name="Shape 466"/>
          <p:cNvSpPr txBox="1"/>
          <p:nvPr/>
        </p:nvSpPr>
        <p:spPr>
          <a:xfrm>
            <a:off x="303212" y="1111250"/>
            <a:ext cx="8515350" cy="3970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18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Синхронизаторы</a:t>
            </a:r>
            <a:endParaRPr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Для начала представим себе переключение передачи при движении автомобиля. Муфта, отходя от шестерни, разблокирует ее и пойдет к соседней (либо же в дело вступит другая муфта, между другими шестернями). Казалось бы, никаких проблем тут нет… Однако все не так гладко: ведь муфта (и, соответственно, вторичный вал) теперь имеет одну скорость вращения, заданную предыдущей ведомой шестерней, а шестерня следующей передачи – другую. Если просто резко совместить их, произойдет удар, который, хоть и моментально уравняет скорости, ничего хорошего не принесет: во-первых, шестерни и их зубья могут банально повредиться, а во-вторых, переключать передачи таким образом – вообще не лучшая затея. Как же быть? Ответ прост: перед включением передачи скорости движения шестерни и муфты нужно синхронизировать.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1" name="Shape 471"/>
          <p:cNvGrpSpPr/>
          <p:nvPr/>
        </p:nvGrpSpPr>
        <p:grpSpPr>
          <a:xfrm>
            <a:off x="-55562" y="-73025"/>
            <a:ext cx="9255125" cy="603250"/>
            <a:chOff x="-55562" y="-73025"/>
            <a:chExt cx="9255125" cy="603250"/>
          </a:xfrm>
        </p:grpSpPr>
        <p:pic>
          <p:nvPicPr>
            <p:cNvPr id="472" name="Shape 472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-55562" y="-73025"/>
              <a:ext cx="9255125" cy="6032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73" name="Shape 473"/>
            <p:cNvSpPr txBox="1"/>
            <p:nvPr/>
          </p:nvSpPr>
          <p:spPr>
            <a:xfrm>
              <a:off x="0" y="-7937"/>
              <a:ext cx="9144000" cy="36988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rPr lang="en-US" sz="1800" b="1" i="0" u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Назначение и устройство КШМ ДВС</a:t>
              </a:r>
              <a:endParaRPr/>
            </a:p>
          </p:txBody>
        </p:sp>
      </p:grpSp>
      <p:grpSp>
        <p:nvGrpSpPr>
          <p:cNvPr id="474" name="Shape 474"/>
          <p:cNvGrpSpPr/>
          <p:nvPr/>
        </p:nvGrpSpPr>
        <p:grpSpPr>
          <a:xfrm>
            <a:off x="8656637" y="-79375"/>
            <a:ext cx="542925" cy="639762"/>
            <a:chOff x="8656637" y="-79375"/>
            <a:chExt cx="542925" cy="639762"/>
          </a:xfrm>
        </p:grpSpPr>
        <p:pic>
          <p:nvPicPr>
            <p:cNvPr id="475" name="Shape 475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8656637" y="-79375"/>
              <a:ext cx="542925" cy="6397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76" name="Shape 476"/>
            <p:cNvSpPr txBox="1"/>
            <p:nvPr/>
          </p:nvSpPr>
          <p:spPr>
            <a:xfrm>
              <a:off x="8801100" y="52387"/>
              <a:ext cx="254000" cy="25558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Calibri"/>
                <a:buNone/>
              </a:pPr>
              <a:r>
                <a:rPr lang="en-US" sz="2000" b="1" i="0" u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4</a:t>
              </a:r>
              <a:endParaRPr/>
            </a:p>
          </p:txBody>
        </p:sp>
      </p:grpSp>
      <p:grpSp>
        <p:nvGrpSpPr>
          <p:cNvPr id="477" name="Shape 477"/>
          <p:cNvGrpSpPr/>
          <p:nvPr/>
        </p:nvGrpSpPr>
        <p:grpSpPr>
          <a:xfrm>
            <a:off x="-55562" y="-60325"/>
            <a:ext cx="9255125" cy="596900"/>
            <a:chOff x="-55562" y="-60325"/>
            <a:chExt cx="9255125" cy="596900"/>
          </a:xfrm>
        </p:grpSpPr>
        <p:pic>
          <p:nvPicPr>
            <p:cNvPr id="478" name="Shape 478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-55562" y="-60325"/>
              <a:ext cx="9255125" cy="5969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79" name="Shape 479"/>
            <p:cNvSpPr txBox="1"/>
            <p:nvPr/>
          </p:nvSpPr>
          <p:spPr>
            <a:xfrm>
              <a:off x="0" y="0"/>
              <a:ext cx="9144000" cy="36988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rPr lang="en-US" sz="1800" b="1" i="0" u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Назначение и общее устройство механической коробки передач</a:t>
              </a:r>
              <a:endParaRPr/>
            </a:p>
          </p:txBody>
        </p:sp>
      </p:grpSp>
      <p:grpSp>
        <p:nvGrpSpPr>
          <p:cNvPr id="480" name="Shape 480"/>
          <p:cNvGrpSpPr/>
          <p:nvPr/>
        </p:nvGrpSpPr>
        <p:grpSpPr>
          <a:xfrm>
            <a:off x="8594725" y="-73025"/>
            <a:ext cx="671512" cy="646112"/>
            <a:chOff x="8594725" y="-73025"/>
            <a:chExt cx="671512" cy="646112"/>
          </a:xfrm>
        </p:grpSpPr>
        <p:pic>
          <p:nvPicPr>
            <p:cNvPr id="481" name="Shape 481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8594725" y="-73025"/>
              <a:ext cx="671512" cy="6461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82" name="Shape 482"/>
            <p:cNvSpPr txBox="1"/>
            <p:nvPr/>
          </p:nvSpPr>
          <p:spPr>
            <a:xfrm>
              <a:off x="8801100" y="60325"/>
              <a:ext cx="254000" cy="254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Calibri"/>
                <a:buNone/>
              </a:pPr>
              <a:r>
                <a:rPr lang="en-US" sz="2000" b="1" i="0" u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18</a:t>
              </a:r>
              <a:endParaRPr/>
            </a:p>
          </p:txBody>
        </p:sp>
      </p:grpSp>
      <p:grpSp>
        <p:nvGrpSpPr>
          <p:cNvPr id="483" name="Shape 483"/>
          <p:cNvGrpSpPr/>
          <p:nvPr/>
        </p:nvGrpSpPr>
        <p:grpSpPr>
          <a:xfrm>
            <a:off x="-12700" y="6242050"/>
            <a:ext cx="9147175" cy="630237"/>
            <a:chOff x="0" y="0"/>
            <a:chExt cx="2147483647" cy="2147483647"/>
          </a:xfrm>
        </p:grpSpPr>
        <p:sp>
          <p:nvSpPr>
            <p:cNvPr id="484" name="Shape 484"/>
            <p:cNvSpPr/>
            <p:nvPr/>
          </p:nvSpPr>
          <p:spPr>
            <a:xfrm>
              <a:off x="745395" y="0"/>
              <a:ext cx="301139683" cy="1979794647"/>
            </a:xfrm>
            <a:custGeom>
              <a:avLst/>
              <a:gdLst/>
              <a:ahLst/>
              <a:cxnLst/>
              <a:rect l="0" t="0" r="0" b="0"/>
              <a:pathLst>
                <a:path w="179" h="81" extrusionOk="0">
                  <a:moveTo>
                    <a:pt x="0" y="81"/>
                  </a:moveTo>
                  <a:lnTo>
                    <a:pt x="0" y="67"/>
                  </a:lnTo>
                  <a:cubicBezTo>
                    <a:pt x="1" y="67"/>
                    <a:pt x="4" y="68"/>
                    <a:pt x="5" y="68"/>
                  </a:cubicBezTo>
                  <a:cubicBezTo>
                    <a:pt x="5" y="68"/>
                    <a:pt x="5" y="68"/>
                    <a:pt x="5" y="68"/>
                  </a:cubicBezTo>
                  <a:cubicBezTo>
                    <a:pt x="7" y="68"/>
                    <a:pt x="8" y="68"/>
                    <a:pt x="8" y="66"/>
                  </a:cubicBezTo>
                  <a:cubicBezTo>
                    <a:pt x="10" y="67"/>
                    <a:pt x="10" y="67"/>
                    <a:pt x="13" y="67"/>
                  </a:cubicBezTo>
                  <a:cubicBezTo>
                    <a:pt x="14" y="68"/>
                    <a:pt x="14" y="69"/>
                    <a:pt x="14" y="69"/>
                  </a:cubicBezTo>
                  <a:cubicBezTo>
                    <a:pt x="15" y="69"/>
                    <a:pt x="16" y="69"/>
                    <a:pt x="17" y="69"/>
                  </a:cubicBezTo>
                  <a:cubicBezTo>
                    <a:pt x="17" y="67"/>
                    <a:pt x="17" y="66"/>
                    <a:pt x="20" y="67"/>
                  </a:cubicBezTo>
                  <a:cubicBezTo>
                    <a:pt x="20" y="68"/>
                    <a:pt x="20" y="68"/>
                    <a:pt x="20" y="69"/>
                  </a:cubicBezTo>
                  <a:cubicBezTo>
                    <a:pt x="20" y="69"/>
                    <a:pt x="21" y="69"/>
                    <a:pt x="22" y="69"/>
                  </a:cubicBezTo>
                  <a:cubicBezTo>
                    <a:pt x="22" y="68"/>
                    <a:pt x="21" y="67"/>
                    <a:pt x="21" y="66"/>
                  </a:cubicBezTo>
                  <a:cubicBezTo>
                    <a:pt x="22" y="66"/>
                    <a:pt x="22" y="66"/>
                    <a:pt x="22" y="66"/>
                  </a:cubicBezTo>
                  <a:cubicBezTo>
                    <a:pt x="22" y="65"/>
                    <a:pt x="22" y="65"/>
                    <a:pt x="23" y="65"/>
                  </a:cubicBezTo>
                  <a:cubicBezTo>
                    <a:pt x="23" y="65"/>
                    <a:pt x="23" y="66"/>
                    <a:pt x="23" y="66"/>
                  </a:cubicBezTo>
                  <a:cubicBezTo>
                    <a:pt x="25" y="67"/>
                    <a:pt x="27" y="67"/>
                    <a:pt x="29" y="67"/>
                  </a:cubicBezTo>
                  <a:cubicBezTo>
                    <a:pt x="29" y="67"/>
                    <a:pt x="29" y="66"/>
                    <a:pt x="29" y="66"/>
                  </a:cubicBezTo>
                  <a:cubicBezTo>
                    <a:pt x="34" y="66"/>
                    <a:pt x="35" y="69"/>
                    <a:pt x="36" y="64"/>
                  </a:cubicBezTo>
                  <a:cubicBezTo>
                    <a:pt x="39" y="62"/>
                    <a:pt x="38" y="55"/>
                    <a:pt x="38" y="55"/>
                  </a:cubicBezTo>
                  <a:cubicBezTo>
                    <a:pt x="38" y="55"/>
                    <a:pt x="39" y="55"/>
                    <a:pt x="39" y="55"/>
                  </a:cubicBezTo>
                  <a:cubicBezTo>
                    <a:pt x="39" y="53"/>
                    <a:pt x="39" y="51"/>
                    <a:pt x="38" y="48"/>
                  </a:cubicBezTo>
                  <a:lnTo>
                    <a:pt x="40" y="48"/>
                  </a:lnTo>
                  <a:cubicBezTo>
                    <a:pt x="40" y="48"/>
                    <a:pt x="40" y="45"/>
                    <a:pt x="41" y="43"/>
                  </a:cubicBezTo>
                  <a:lnTo>
                    <a:pt x="41" y="36"/>
                  </a:lnTo>
                  <a:lnTo>
                    <a:pt x="40" y="36"/>
                  </a:lnTo>
                  <a:lnTo>
                    <a:pt x="43" y="35"/>
                  </a:lnTo>
                  <a:lnTo>
                    <a:pt x="44" y="4"/>
                  </a:lnTo>
                  <a:lnTo>
                    <a:pt x="46" y="35"/>
                  </a:lnTo>
                  <a:lnTo>
                    <a:pt x="48" y="36"/>
                  </a:lnTo>
                  <a:lnTo>
                    <a:pt x="47" y="36"/>
                  </a:lnTo>
                  <a:lnTo>
                    <a:pt x="47" y="43"/>
                  </a:lnTo>
                  <a:cubicBezTo>
                    <a:pt x="48" y="45"/>
                    <a:pt x="49" y="46"/>
                    <a:pt x="49" y="48"/>
                  </a:cubicBezTo>
                  <a:lnTo>
                    <a:pt x="50" y="48"/>
                  </a:lnTo>
                  <a:cubicBezTo>
                    <a:pt x="49" y="51"/>
                    <a:pt x="49" y="52"/>
                    <a:pt x="50" y="55"/>
                  </a:cubicBezTo>
                  <a:cubicBezTo>
                    <a:pt x="50" y="55"/>
                    <a:pt x="51" y="55"/>
                    <a:pt x="51" y="55"/>
                  </a:cubicBezTo>
                  <a:cubicBezTo>
                    <a:pt x="50" y="59"/>
                    <a:pt x="51" y="61"/>
                    <a:pt x="52" y="64"/>
                  </a:cubicBezTo>
                  <a:cubicBezTo>
                    <a:pt x="53" y="64"/>
                    <a:pt x="54" y="65"/>
                    <a:pt x="54" y="65"/>
                  </a:cubicBezTo>
                  <a:cubicBezTo>
                    <a:pt x="55" y="62"/>
                    <a:pt x="57" y="64"/>
                    <a:pt x="58" y="63"/>
                  </a:cubicBezTo>
                  <a:cubicBezTo>
                    <a:pt x="59" y="59"/>
                    <a:pt x="59" y="57"/>
                    <a:pt x="61" y="55"/>
                  </a:cubicBezTo>
                  <a:cubicBezTo>
                    <a:pt x="61" y="53"/>
                    <a:pt x="61" y="52"/>
                    <a:pt x="62" y="50"/>
                  </a:cubicBezTo>
                  <a:cubicBezTo>
                    <a:pt x="64" y="52"/>
                    <a:pt x="62" y="56"/>
                    <a:pt x="66" y="57"/>
                  </a:cubicBezTo>
                  <a:cubicBezTo>
                    <a:pt x="66" y="57"/>
                    <a:pt x="66" y="57"/>
                    <a:pt x="66" y="58"/>
                  </a:cubicBezTo>
                  <a:cubicBezTo>
                    <a:pt x="67" y="56"/>
                    <a:pt x="67" y="54"/>
                    <a:pt x="68" y="53"/>
                  </a:cubicBezTo>
                  <a:cubicBezTo>
                    <a:pt x="69" y="54"/>
                    <a:pt x="68" y="56"/>
                    <a:pt x="70" y="58"/>
                  </a:cubicBezTo>
                  <a:cubicBezTo>
                    <a:pt x="70" y="60"/>
                    <a:pt x="70" y="60"/>
                    <a:pt x="70" y="61"/>
                  </a:cubicBezTo>
                  <a:cubicBezTo>
                    <a:pt x="70" y="61"/>
                    <a:pt x="71" y="61"/>
                    <a:pt x="71" y="61"/>
                  </a:cubicBezTo>
                  <a:cubicBezTo>
                    <a:pt x="71" y="62"/>
                    <a:pt x="71" y="62"/>
                    <a:pt x="72" y="63"/>
                  </a:cubicBezTo>
                  <a:cubicBezTo>
                    <a:pt x="73" y="63"/>
                    <a:pt x="74" y="63"/>
                    <a:pt x="76" y="64"/>
                  </a:cubicBezTo>
                  <a:cubicBezTo>
                    <a:pt x="76" y="64"/>
                    <a:pt x="76" y="64"/>
                    <a:pt x="76" y="64"/>
                  </a:cubicBezTo>
                  <a:cubicBezTo>
                    <a:pt x="77" y="65"/>
                    <a:pt x="78" y="65"/>
                    <a:pt x="79" y="65"/>
                  </a:cubicBezTo>
                  <a:cubicBezTo>
                    <a:pt x="78" y="64"/>
                    <a:pt x="78" y="63"/>
                    <a:pt x="78" y="62"/>
                  </a:cubicBezTo>
                  <a:cubicBezTo>
                    <a:pt x="79" y="62"/>
                    <a:pt x="79" y="61"/>
                    <a:pt x="79" y="61"/>
                  </a:cubicBezTo>
                  <a:cubicBezTo>
                    <a:pt x="79" y="63"/>
                    <a:pt x="80" y="64"/>
                    <a:pt x="80" y="65"/>
                  </a:cubicBezTo>
                  <a:cubicBezTo>
                    <a:pt x="80" y="65"/>
                    <a:pt x="81" y="66"/>
                    <a:pt x="82" y="66"/>
                  </a:cubicBezTo>
                  <a:cubicBezTo>
                    <a:pt x="82" y="66"/>
                    <a:pt x="82" y="65"/>
                    <a:pt x="82" y="65"/>
                  </a:cubicBezTo>
                  <a:cubicBezTo>
                    <a:pt x="85" y="66"/>
                    <a:pt x="92" y="65"/>
                    <a:pt x="94" y="67"/>
                  </a:cubicBezTo>
                  <a:cubicBezTo>
                    <a:pt x="96" y="64"/>
                    <a:pt x="95" y="60"/>
                    <a:pt x="95" y="56"/>
                  </a:cubicBezTo>
                  <a:cubicBezTo>
                    <a:pt x="96" y="56"/>
                    <a:pt x="96" y="56"/>
                    <a:pt x="96" y="56"/>
                  </a:cubicBezTo>
                  <a:cubicBezTo>
                    <a:pt x="96" y="57"/>
                    <a:pt x="96" y="58"/>
                    <a:pt x="96" y="59"/>
                  </a:cubicBezTo>
                  <a:cubicBezTo>
                    <a:pt x="97" y="59"/>
                    <a:pt x="97" y="59"/>
                    <a:pt x="97" y="58"/>
                  </a:cubicBezTo>
                  <a:cubicBezTo>
                    <a:pt x="97" y="59"/>
                    <a:pt x="98" y="60"/>
                    <a:pt x="98" y="61"/>
                  </a:cubicBezTo>
                  <a:cubicBezTo>
                    <a:pt x="99" y="62"/>
                    <a:pt x="99" y="62"/>
                    <a:pt x="100" y="61"/>
                  </a:cubicBezTo>
                  <a:cubicBezTo>
                    <a:pt x="100" y="62"/>
                    <a:pt x="100" y="63"/>
                    <a:pt x="100" y="63"/>
                  </a:cubicBezTo>
                  <a:cubicBezTo>
                    <a:pt x="101" y="63"/>
                    <a:pt x="102" y="64"/>
                    <a:pt x="103" y="64"/>
                  </a:cubicBezTo>
                  <a:cubicBezTo>
                    <a:pt x="103" y="62"/>
                    <a:pt x="103" y="60"/>
                    <a:pt x="103" y="59"/>
                  </a:cubicBezTo>
                  <a:cubicBezTo>
                    <a:pt x="103" y="59"/>
                    <a:pt x="104" y="59"/>
                    <a:pt x="104" y="59"/>
                  </a:cubicBezTo>
                  <a:cubicBezTo>
                    <a:pt x="104" y="58"/>
                    <a:pt x="104" y="57"/>
                    <a:pt x="104" y="56"/>
                  </a:cubicBezTo>
                  <a:cubicBezTo>
                    <a:pt x="105" y="56"/>
                    <a:pt x="105" y="56"/>
                    <a:pt x="105" y="56"/>
                  </a:cubicBezTo>
                  <a:cubicBezTo>
                    <a:pt x="105" y="57"/>
                    <a:pt x="106" y="58"/>
                    <a:pt x="106" y="59"/>
                  </a:cubicBezTo>
                  <a:cubicBezTo>
                    <a:pt x="106" y="59"/>
                    <a:pt x="106" y="59"/>
                    <a:pt x="107" y="59"/>
                  </a:cubicBezTo>
                  <a:cubicBezTo>
                    <a:pt x="107" y="60"/>
                    <a:pt x="107" y="60"/>
                    <a:pt x="107" y="61"/>
                  </a:cubicBezTo>
                  <a:cubicBezTo>
                    <a:pt x="108" y="60"/>
                    <a:pt x="109" y="60"/>
                    <a:pt x="110" y="60"/>
                  </a:cubicBezTo>
                  <a:cubicBezTo>
                    <a:pt x="110" y="60"/>
                    <a:pt x="111" y="60"/>
                    <a:pt x="111" y="60"/>
                  </a:cubicBezTo>
                  <a:cubicBezTo>
                    <a:pt x="111" y="60"/>
                    <a:pt x="111" y="60"/>
                    <a:pt x="112" y="60"/>
                  </a:cubicBezTo>
                  <a:cubicBezTo>
                    <a:pt x="112" y="59"/>
                    <a:pt x="112" y="59"/>
                    <a:pt x="112" y="58"/>
                  </a:cubicBezTo>
                  <a:cubicBezTo>
                    <a:pt x="114" y="58"/>
                    <a:pt x="114" y="58"/>
                    <a:pt x="115" y="59"/>
                  </a:cubicBezTo>
                  <a:cubicBezTo>
                    <a:pt x="121" y="48"/>
                    <a:pt x="126" y="37"/>
                    <a:pt x="132" y="26"/>
                  </a:cubicBezTo>
                  <a:cubicBezTo>
                    <a:pt x="131" y="26"/>
                    <a:pt x="130" y="25"/>
                    <a:pt x="129" y="24"/>
                  </a:cubicBezTo>
                  <a:cubicBezTo>
                    <a:pt x="132" y="25"/>
                    <a:pt x="132" y="25"/>
                    <a:pt x="134" y="27"/>
                  </a:cubicBezTo>
                  <a:cubicBezTo>
                    <a:pt x="139" y="27"/>
                    <a:pt x="144" y="28"/>
                    <a:pt x="148" y="28"/>
                  </a:cubicBezTo>
                  <a:cubicBezTo>
                    <a:pt x="146" y="26"/>
                    <a:pt x="143" y="25"/>
                    <a:pt x="140" y="23"/>
                  </a:cubicBezTo>
                  <a:cubicBezTo>
                    <a:pt x="140" y="23"/>
                    <a:pt x="140" y="23"/>
                    <a:pt x="140" y="23"/>
                  </a:cubicBezTo>
                  <a:cubicBezTo>
                    <a:pt x="140" y="23"/>
                    <a:pt x="139" y="23"/>
                    <a:pt x="138" y="23"/>
                  </a:cubicBezTo>
                  <a:cubicBezTo>
                    <a:pt x="138" y="22"/>
                    <a:pt x="138" y="22"/>
                    <a:pt x="139" y="22"/>
                  </a:cubicBezTo>
                  <a:cubicBezTo>
                    <a:pt x="138" y="22"/>
                    <a:pt x="138" y="22"/>
                    <a:pt x="138" y="21"/>
                  </a:cubicBezTo>
                  <a:cubicBezTo>
                    <a:pt x="138" y="21"/>
                    <a:pt x="138" y="21"/>
                    <a:pt x="138" y="21"/>
                  </a:cubicBezTo>
                  <a:cubicBezTo>
                    <a:pt x="142" y="23"/>
                    <a:pt x="145" y="25"/>
                    <a:pt x="149" y="27"/>
                  </a:cubicBezTo>
                  <a:cubicBezTo>
                    <a:pt x="151" y="27"/>
                    <a:pt x="151" y="28"/>
                    <a:pt x="153" y="28"/>
                  </a:cubicBezTo>
                  <a:cubicBezTo>
                    <a:pt x="153" y="28"/>
                    <a:pt x="153" y="29"/>
                    <a:pt x="153" y="29"/>
                  </a:cubicBezTo>
                  <a:cubicBezTo>
                    <a:pt x="153" y="29"/>
                    <a:pt x="153" y="29"/>
                    <a:pt x="154" y="29"/>
                  </a:cubicBezTo>
                  <a:cubicBezTo>
                    <a:pt x="148" y="40"/>
                    <a:pt x="143" y="51"/>
                    <a:pt x="140" y="62"/>
                  </a:cubicBezTo>
                  <a:cubicBezTo>
                    <a:pt x="147" y="61"/>
                    <a:pt x="154" y="62"/>
                    <a:pt x="161" y="63"/>
                  </a:cubicBezTo>
                  <a:cubicBezTo>
                    <a:pt x="161" y="63"/>
                    <a:pt x="162" y="63"/>
                    <a:pt x="162" y="64"/>
                  </a:cubicBezTo>
                  <a:cubicBezTo>
                    <a:pt x="164" y="64"/>
                    <a:pt x="165" y="63"/>
                    <a:pt x="169" y="64"/>
                  </a:cubicBezTo>
                  <a:cubicBezTo>
                    <a:pt x="169" y="63"/>
                    <a:pt x="169" y="63"/>
                    <a:pt x="169" y="63"/>
                  </a:cubicBezTo>
                  <a:cubicBezTo>
                    <a:pt x="173" y="65"/>
                    <a:pt x="175" y="66"/>
                    <a:pt x="179" y="67"/>
                  </a:cubicBezTo>
                  <a:lnTo>
                    <a:pt x="179" y="81"/>
                  </a:lnTo>
                  <a:lnTo>
                    <a:pt x="0" y="81"/>
                  </a:lnTo>
                  <a:close/>
                  <a:moveTo>
                    <a:pt x="161" y="58"/>
                  </a:moveTo>
                  <a:cubicBezTo>
                    <a:pt x="160" y="54"/>
                    <a:pt x="160" y="54"/>
                    <a:pt x="160" y="45"/>
                  </a:cubicBezTo>
                  <a:cubicBezTo>
                    <a:pt x="159" y="45"/>
                    <a:pt x="159" y="45"/>
                    <a:pt x="158" y="45"/>
                  </a:cubicBezTo>
                  <a:cubicBezTo>
                    <a:pt x="158" y="44"/>
                    <a:pt x="158" y="44"/>
                    <a:pt x="158" y="43"/>
                  </a:cubicBezTo>
                  <a:cubicBezTo>
                    <a:pt x="157" y="43"/>
                    <a:pt x="157" y="43"/>
                    <a:pt x="157" y="43"/>
                  </a:cubicBezTo>
                  <a:cubicBezTo>
                    <a:pt x="157" y="44"/>
                    <a:pt x="157" y="44"/>
                    <a:pt x="157" y="45"/>
                  </a:cubicBezTo>
                  <a:cubicBezTo>
                    <a:pt x="158" y="46"/>
                    <a:pt x="159" y="46"/>
                    <a:pt x="158" y="48"/>
                  </a:cubicBezTo>
                  <a:cubicBezTo>
                    <a:pt x="157" y="48"/>
                    <a:pt x="156" y="48"/>
                    <a:pt x="155" y="48"/>
                  </a:cubicBezTo>
                  <a:cubicBezTo>
                    <a:pt x="155" y="46"/>
                    <a:pt x="156" y="45"/>
                    <a:pt x="156" y="42"/>
                  </a:cubicBezTo>
                  <a:cubicBezTo>
                    <a:pt x="158" y="43"/>
                    <a:pt x="158" y="44"/>
                    <a:pt x="160" y="45"/>
                  </a:cubicBezTo>
                  <a:cubicBezTo>
                    <a:pt x="160" y="42"/>
                    <a:pt x="157" y="38"/>
                    <a:pt x="161" y="38"/>
                  </a:cubicBezTo>
                  <a:cubicBezTo>
                    <a:pt x="162" y="38"/>
                    <a:pt x="162" y="39"/>
                    <a:pt x="162" y="39"/>
                  </a:cubicBezTo>
                  <a:cubicBezTo>
                    <a:pt x="161" y="42"/>
                    <a:pt x="161" y="42"/>
                    <a:pt x="161" y="44"/>
                  </a:cubicBezTo>
                  <a:cubicBezTo>
                    <a:pt x="163" y="44"/>
                    <a:pt x="163" y="43"/>
                    <a:pt x="165" y="42"/>
                  </a:cubicBezTo>
                  <a:cubicBezTo>
                    <a:pt x="165" y="44"/>
                    <a:pt x="167" y="46"/>
                    <a:pt x="167" y="48"/>
                  </a:cubicBezTo>
                  <a:cubicBezTo>
                    <a:pt x="165" y="48"/>
                    <a:pt x="164" y="48"/>
                    <a:pt x="163" y="48"/>
                  </a:cubicBezTo>
                  <a:cubicBezTo>
                    <a:pt x="163" y="47"/>
                    <a:pt x="163" y="46"/>
                    <a:pt x="164" y="45"/>
                  </a:cubicBezTo>
                  <a:cubicBezTo>
                    <a:pt x="164" y="45"/>
                    <a:pt x="164" y="45"/>
                    <a:pt x="164" y="45"/>
                  </a:cubicBezTo>
                  <a:cubicBezTo>
                    <a:pt x="164" y="44"/>
                    <a:pt x="164" y="43"/>
                    <a:pt x="164" y="43"/>
                  </a:cubicBezTo>
                  <a:cubicBezTo>
                    <a:pt x="163" y="44"/>
                    <a:pt x="163" y="45"/>
                    <a:pt x="161" y="46"/>
                  </a:cubicBezTo>
                  <a:cubicBezTo>
                    <a:pt x="161" y="50"/>
                    <a:pt x="161" y="54"/>
                    <a:pt x="161" y="58"/>
                  </a:cubicBezTo>
                  <a:close/>
                  <a:moveTo>
                    <a:pt x="68" y="52"/>
                  </a:moveTo>
                  <a:cubicBezTo>
                    <a:pt x="68" y="52"/>
                    <a:pt x="68" y="52"/>
                    <a:pt x="68" y="51"/>
                  </a:cubicBezTo>
                  <a:cubicBezTo>
                    <a:pt x="68" y="51"/>
                    <a:pt x="68" y="51"/>
                    <a:pt x="68" y="51"/>
                  </a:cubicBezTo>
                  <a:cubicBezTo>
                    <a:pt x="68" y="52"/>
                    <a:pt x="68" y="52"/>
                    <a:pt x="68" y="52"/>
                  </a:cubicBezTo>
                  <a:cubicBezTo>
                    <a:pt x="68" y="52"/>
                    <a:pt x="68" y="52"/>
                    <a:pt x="68" y="52"/>
                  </a:cubicBezTo>
                  <a:close/>
                  <a:moveTo>
                    <a:pt x="128" y="24"/>
                  </a:moveTo>
                  <a:cubicBezTo>
                    <a:pt x="127" y="23"/>
                    <a:pt x="125" y="22"/>
                    <a:pt x="123" y="22"/>
                  </a:cubicBezTo>
                  <a:cubicBezTo>
                    <a:pt x="123" y="22"/>
                    <a:pt x="123" y="21"/>
                    <a:pt x="123" y="21"/>
                  </a:cubicBezTo>
                  <a:cubicBezTo>
                    <a:pt x="123" y="20"/>
                    <a:pt x="122" y="20"/>
                    <a:pt x="122" y="20"/>
                  </a:cubicBezTo>
                  <a:cubicBezTo>
                    <a:pt x="122" y="20"/>
                    <a:pt x="122" y="20"/>
                    <a:pt x="122" y="19"/>
                  </a:cubicBezTo>
                  <a:cubicBezTo>
                    <a:pt x="125" y="21"/>
                    <a:pt x="126" y="22"/>
                    <a:pt x="130" y="22"/>
                  </a:cubicBezTo>
                  <a:cubicBezTo>
                    <a:pt x="130" y="22"/>
                    <a:pt x="130" y="23"/>
                    <a:pt x="130" y="23"/>
                  </a:cubicBezTo>
                  <a:cubicBezTo>
                    <a:pt x="129" y="23"/>
                    <a:pt x="129" y="23"/>
                    <a:pt x="129" y="23"/>
                  </a:cubicBezTo>
                  <a:cubicBezTo>
                    <a:pt x="129" y="23"/>
                    <a:pt x="129" y="24"/>
                    <a:pt x="129" y="24"/>
                  </a:cubicBezTo>
                  <a:cubicBezTo>
                    <a:pt x="129" y="24"/>
                    <a:pt x="128" y="24"/>
                    <a:pt x="128" y="24"/>
                  </a:cubicBezTo>
                  <a:close/>
                  <a:moveTo>
                    <a:pt x="44" y="4"/>
                  </a:moveTo>
                  <a:cubicBezTo>
                    <a:pt x="44" y="3"/>
                    <a:pt x="44" y="3"/>
                    <a:pt x="44" y="3"/>
                  </a:cubicBezTo>
                  <a:cubicBezTo>
                    <a:pt x="44" y="3"/>
                    <a:pt x="44" y="2"/>
                    <a:pt x="44" y="2"/>
                  </a:cubicBezTo>
                  <a:cubicBezTo>
                    <a:pt x="44" y="3"/>
                    <a:pt x="44" y="3"/>
                    <a:pt x="44" y="4"/>
                  </a:cubicBezTo>
                  <a:cubicBezTo>
                    <a:pt x="44" y="4"/>
                    <a:pt x="44" y="4"/>
                    <a:pt x="44" y="4"/>
                  </a:cubicBezTo>
                  <a:close/>
                  <a:moveTo>
                    <a:pt x="44" y="2"/>
                  </a:moveTo>
                  <a:cubicBezTo>
                    <a:pt x="44" y="1"/>
                    <a:pt x="44" y="0"/>
                    <a:pt x="44" y="0"/>
                  </a:cubicBezTo>
                  <a:cubicBezTo>
                    <a:pt x="44" y="0"/>
                    <a:pt x="44" y="0"/>
                    <a:pt x="45" y="0"/>
                  </a:cubicBezTo>
                  <a:cubicBezTo>
                    <a:pt x="44" y="1"/>
                    <a:pt x="44" y="1"/>
                    <a:pt x="44" y="2"/>
                  </a:cubicBezTo>
                  <a:close/>
                </a:path>
              </a:pathLst>
            </a:custGeom>
            <a:solidFill>
              <a:srgbClr val="17375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5" name="Shape 485"/>
            <p:cNvSpPr txBox="1"/>
            <p:nvPr/>
          </p:nvSpPr>
          <p:spPr>
            <a:xfrm>
              <a:off x="0" y="1682284596"/>
              <a:ext cx="2147483647" cy="465199050"/>
            </a:xfrm>
            <a:prstGeom prst="rect">
              <a:avLst/>
            </a:prstGeom>
            <a:solidFill>
              <a:srgbClr val="17375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486" name="Shape 486"/>
            <p:cNvCxnSpPr/>
            <p:nvPr/>
          </p:nvCxnSpPr>
          <p:spPr>
            <a:xfrm>
              <a:off x="277327892" y="1617354145"/>
              <a:ext cx="1867919697" cy="0"/>
            </a:xfrm>
            <a:prstGeom prst="straightConnector1">
              <a:avLst/>
            </a:prstGeom>
            <a:noFill/>
            <a:ln w="9525" cap="flat" cmpd="sng">
              <a:solidFill>
                <a:srgbClr val="0066FF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</p:grpSp>
      <p:sp>
        <p:nvSpPr>
          <p:cNvPr id="487" name="Shape 487"/>
          <p:cNvSpPr txBox="1"/>
          <p:nvPr/>
        </p:nvSpPr>
        <p:spPr>
          <a:xfrm>
            <a:off x="0" y="677862"/>
            <a:ext cx="8496300" cy="369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ts val="1800"/>
              <a:buFont typeface="Arial"/>
              <a:buNone/>
            </a:pPr>
            <a:r>
              <a:rPr lang="en-US" sz="1800" b="1" i="1" u="none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endParaRPr/>
          </a:p>
        </p:txBody>
      </p:sp>
      <p:sp>
        <p:nvSpPr>
          <p:cNvPr id="488" name="Shape 488"/>
          <p:cNvSpPr txBox="1"/>
          <p:nvPr/>
        </p:nvSpPr>
        <p:spPr>
          <a:xfrm>
            <a:off x="411162" y="519112"/>
            <a:ext cx="8299450" cy="36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1800"/>
              <a:buFont typeface="Verdana"/>
              <a:buNone/>
            </a:pPr>
            <a:r>
              <a:rPr lang="en-US" sz="1800" b="1" i="1" u="none">
                <a:solidFill>
                  <a:srgbClr val="00B050"/>
                </a:solidFill>
                <a:latin typeface="Verdana"/>
                <a:ea typeface="Verdana"/>
                <a:cs typeface="Verdana"/>
                <a:sym typeface="Verdana"/>
              </a:rPr>
              <a:t>Принцип работы МКПП</a:t>
            </a:r>
            <a:endParaRPr/>
          </a:p>
        </p:txBody>
      </p:sp>
      <p:sp>
        <p:nvSpPr>
          <p:cNvPr id="489" name="Shape 489"/>
          <p:cNvSpPr txBox="1"/>
          <p:nvPr/>
        </p:nvSpPr>
        <p:spPr>
          <a:xfrm>
            <a:off x="303212" y="1111250"/>
            <a:ext cx="8515350" cy="48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18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Синхронизаторы</a:t>
            </a:r>
            <a:endParaRPr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Для этих целей используются детали, именуемые – внезапно – синхронизаторами. Принцип их работы прост настолько же, насколько и их название. Для синхронизации скоростей двух вращающихся узлов используется самое простое решение: сила трения. Перед тем, как войти в зацепление с шестерней, муфта подходит к ней вплотную. Контактная часть шестерни имеет коническую форму, а на муфте расположен ответный конус, на котором установлено бронзовое кольцо (или несколько колец, так как эти детали, как можно понять, подвергаются основному износу). Прижимаясь к зубчатому колесу через эту «прокладку», муфта разгоняет или тормозит его до своей скорости. Далее все идет уже как по маслу: поскольку теперь две детали неподвижны относительно друг друга, муфта легко, плавно, без рывков и толчков входит в зацепление с шестерней посредством зубчатых венцов, расположенных в зоне сопряжения, и они продолжают движение вместе.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4" name="Shape 494"/>
          <p:cNvGrpSpPr/>
          <p:nvPr/>
        </p:nvGrpSpPr>
        <p:grpSpPr>
          <a:xfrm>
            <a:off x="-55562" y="-73025"/>
            <a:ext cx="9255125" cy="603250"/>
            <a:chOff x="-55562" y="-73025"/>
            <a:chExt cx="9255125" cy="603250"/>
          </a:xfrm>
        </p:grpSpPr>
        <p:pic>
          <p:nvPicPr>
            <p:cNvPr id="495" name="Shape 495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-55562" y="-73025"/>
              <a:ext cx="9255125" cy="6032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6" name="Shape 496"/>
            <p:cNvSpPr txBox="1"/>
            <p:nvPr/>
          </p:nvSpPr>
          <p:spPr>
            <a:xfrm>
              <a:off x="0" y="-7937"/>
              <a:ext cx="9144000" cy="36988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rPr lang="en-US" sz="1800" b="1" i="0" u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Назначение и устройство КШМ ДВС</a:t>
              </a:r>
              <a:endParaRPr/>
            </a:p>
          </p:txBody>
        </p:sp>
      </p:grpSp>
      <p:grpSp>
        <p:nvGrpSpPr>
          <p:cNvPr id="497" name="Shape 497"/>
          <p:cNvGrpSpPr/>
          <p:nvPr/>
        </p:nvGrpSpPr>
        <p:grpSpPr>
          <a:xfrm>
            <a:off x="8656637" y="-79375"/>
            <a:ext cx="542925" cy="639762"/>
            <a:chOff x="8656637" y="-79375"/>
            <a:chExt cx="542925" cy="639762"/>
          </a:xfrm>
        </p:grpSpPr>
        <p:pic>
          <p:nvPicPr>
            <p:cNvPr id="498" name="Shape 498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8656637" y="-79375"/>
              <a:ext cx="542925" cy="6397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9" name="Shape 499"/>
            <p:cNvSpPr txBox="1"/>
            <p:nvPr/>
          </p:nvSpPr>
          <p:spPr>
            <a:xfrm>
              <a:off x="8801100" y="52387"/>
              <a:ext cx="254000" cy="25558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Calibri"/>
                <a:buNone/>
              </a:pPr>
              <a:r>
                <a:rPr lang="en-US" sz="2000" b="1" i="0" u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4</a:t>
              </a:r>
              <a:endParaRPr/>
            </a:p>
          </p:txBody>
        </p:sp>
      </p:grpSp>
      <p:grpSp>
        <p:nvGrpSpPr>
          <p:cNvPr id="500" name="Shape 500"/>
          <p:cNvGrpSpPr/>
          <p:nvPr/>
        </p:nvGrpSpPr>
        <p:grpSpPr>
          <a:xfrm>
            <a:off x="-55562" y="-60325"/>
            <a:ext cx="9255125" cy="596900"/>
            <a:chOff x="-55562" y="-60325"/>
            <a:chExt cx="9255125" cy="596900"/>
          </a:xfrm>
        </p:grpSpPr>
        <p:pic>
          <p:nvPicPr>
            <p:cNvPr id="501" name="Shape 501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-55562" y="-60325"/>
              <a:ext cx="9255125" cy="5969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02" name="Shape 502"/>
            <p:cNvSpPr txBox="1"/>
            <p:nvPr/>
          </p:nvSpPr>
          <p:spPr>
            <a:xfrm>
              <a:off x="0" y="0"/>
              <a:ext cx="9144000" cy="36988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rPr lang="en-US" sz="1800" b="1" i="0" u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Назначение и общее устройство механической коробки передач</a:t>
              </a:r>
              <a:endParaRPr/>
            </a:p>
          </p:txBody>
        </p:sp>
      </p:grpSp>
      <p:grpSp>
        <p:nvGrpSpPr>
          <p:cNvPr id="503" name="Shape 503"/>
          <p:cNvGrpSpPr/>
          <p:nvPr/>
        </p:nvGrpSpPr>
        <p:grpSpPr>
          <a:xfrm>
            <a:off x="8594725" y="-73025"/>
            <a:ext cx="671512" cy="646112"/>
            <a:chOff x="8594725" y="-73025"/>
            <a:chExt cx="671512" cy="646112"/>
          </a:xfrm>
        </p:grpSpPr>
        <p:pic>
          <p:nvPicPr>
            <p:cNvPr id="504" name="Shape 504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8594725" y="-73025"/>
              <a:ext cx="671512" cy="6461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05" name="Shape 505"/>
            <p:cNvSpPr txBox="1"/>
            <p:nvPr/>
          </p:nvSpPr>
          <p:spPr>
            <a:xfrm>
              <a:off x="8801100" y="60325"/>
              <a:ext cx="254000" cy="254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Calibri"/>
                <a:buNone/>
              </a:pPr>
              <a:r>
                <a:rPr lang="en-US" sz="2000" b="1" i="0" u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19</a:t>
              </a:r>
              <a:endParaRPr/>
            </a:p>
          </p:txBody>
        </p:sp>
      </p:grpSp>
      <p:grpSp>
        <p:nvGrpSpPr>
          <p:cNvPr id="506" name="Shape 506"/>
          <p:cNvGrpSpPr/>
          <p:nvPr/>
        </p:nvGrpSpPr>
        <p:grpSpPr>
          <a:xfrm>
            <a:off x="-12700" y="6242050"/>
            <a:ext cx="9147175" cy="630237"/>
            <a:chOff x="0" y="0"/>
            <a:chExt cx="2147483647" cy="2147483647"/>
          </a:xfrm>
        </p:grpSpPr>
        <p:sp>
          <p:nvSpPr>
            <p:cNvPr id="507" name="Shape 507"/>
            <p:cNvSpPr/>
            <p:nvPr/>
          </p:nvSpPr>
          <p:spPr>
            <a:xfrm>
              <a:off x="745395" y="0"/>
              <a:ext cx="301139683" cy="1979794647"/>
            </a:xfrm>
            <a:custGeom>
              <a:avLst/>
              <a:gdLst/>
              <a:ahLst/>
              <a:cxnLst/>
              <a:rect l="0" t="0" r="0" b="0"/>
              <a:pathLst>
                <a:path w="179" h="81" extrusionOk="0">
                  <a:moveTo>
                    <a:pt x="0" y="81"/>
                  </a:moveTo>
                  <a:lnTo>
                    <a:pt x="0" y="67"/>
                  </a:lnTo>
                  <a:cubicBezTo>
                    <a:pt x="1" y="67"/>
                    <a:pt x="4" y="68"/>
                    <a:pt x="5" y="68"/>
                  </a:cubicBezTo>
                  <a:cubicBezTo>
                    <a:pt x="5" y="68"/>
                    <a:pt x="5" y="68"/>
                    <a:pt x="5" y="68"/>
                  </a:cubicBezTo>
                  <a:cubicBezTo>
                    <a:pt x="7" y="68"/>
                    <a:pt x="8" y="68"/>
                    <a:pt x="8" y="66"/>
                  </a:cubicBezTo>
                  <a:cubicBezTo>
                    <a:pt x="10" y="67"/>
                    <a:pt x="10" y="67"/>
                    <a:pt x="13" y="67"/>
                  </a:cubicBezTo>
                  <a:cubicBezTo>
                    <a:pt x="14" y="68"/>
                    <a:pt x="14" y="69"/>
                    <a:pt x="14" y="69"/>
                  </a:cubicBezTo>
                  <a:cubicBezTo>
                    <a:pt x="15" y="69"/>
                    <a:pt x="16" y="69"/>
                    <a:pt x="17" y="69"/>
                  </a:cubicBezTo>
                  <a:cubicBezTo>
                    <a:pt x="17" y="67"/>
                    <a:pt x="17" y="66"/>
                    <a:pt x="20" y="67"/>
                  </a:cubicBezTo>
                  <a:cubicBezTo>
                    <a:pt x="20" y="68"/>
                    <a:pt x="20" y="68"/>
                    <a:pt x="20" y="69"/>
                  </a:cubicBezTo>
                  <a:cubicBezTo>
                    <a:pt x="20" y="69"/>
                    <a:pt x="21" y="69"/>
                    <a:pt x="22" y="69"/>
                  </a:cubicBezTo>
                  <a:cubicBezTo>
                    <a:pt x="22" y="68"/>
                    <a:pt x="21" y="67"/>
                    <a:pt x="21" y="66"/>
                  </a:cubicBezTo>
                  <a:cubicBezTo>
                    <a:pt x="22" y="66"/>
                    <a:pt x="22" y="66"/>
                    <a:pt x="22" y="66"/>
                  </a:cubicBezTo>
                  <a:cubicBezTo>
                    <a:pt x="22" y="65"/>
                    <a:pt x="22" y="65"/>
                    <a:pt x="23" y="65"/>
                  </a:cubicBezTo>
                  <a:cubicBezTo>
                    <a:pt x="23" y="65"/>
                    <a:pt x="23" y="66"/>
                    <a:pt x="23" y="66"/>
                  </a:cubicBezTo>
                  <a:cubicBezTo>
                    <a:pt x="25" y="67"/>
                    <a:pt x="27" y="67"/>
                    <a:pt x="29" y="67"/>
                  </a:cubicBezTo>
                  <a:cubicBezTo>
                    <a:pt x="29" y="67"/>
                    <a:pt x="29" y="66"/>
                    <a:pt x="29" y="66"/>
                  </a:cubicBezTo>
                  <a:cubicBezTo>
                    <a:pt x="34" y="66"/>
                    <a:pt x="35" y="69"/>
                    <a:pt x="36" y="64"/>
                  </a:cubicBezTo>
                  <a:cubicBezTo>
                    <a:pt x="39" y="62"/>
                    <a:pt x="38" y="55"/>
                    <a:pt x="38" y="55"/>
                  </a:cubicBezTo>
                  <a:cubicBezTo>
                    <a:pt x="38" y="55"/>
                    <a:pt x="39" y="55"/>
                    <a:pt x="39" y="55"/>
                  </a:cubicBezTo>
                  <a:cubicBezTo>
                    <a:pt x="39" y="53"/>
                    <a:pt x="39" y="51"/>
                    <a:pt x="38" y="48"/>
                  </a:cubicBezTo>
                  <a:lnTo>
                    <a:pt x="40" y="48"/>
                  </a:lnTo>
                  <a:cubicBezTo>
                    <a:pt x="40" y="48"/>
                    <a:pt x="40" y="45"/>
                    <a:pt x="41" y="43"/>
                  </a:cubicBezTo>
                  <a:lnTo>
                    <a:pt x="41" y="36"/>
                  </a:lnTo>
                  <a:lnTo>
                    <a:pt x="40" y="36"/>
                  </a:lnTo>
                  <a:lnTo>
                    <a:pt x="43" y="35"/>
                  </a:lnTo>
                  <a:lnTo>
                    <a:pt x="44" y="4"/>
                  </a:lnTo>
                  <a:lnTo>
                    <a:pt x="46" y="35"/>
                  </a:lnTo>
                  <a:lnTo>
                    <a:pt x="48" y="36"/>
                  </a:lnTo>
                  <a:lnTo>
                    <a:pt x="47" y="36"/>
                  </a:lnTo>
                  <a:lnTo>
                    <a:pt x="47" y="43"/>
                  </a:lnTo>
                  <a:cubicBezTo>
                    <a:pt x="48" y="45"/>
                    <a:pt x="49" y="46"/>
                    <a:pt x="49" y="48"/>
                  </a:cubicBezTo>
                  <a:lnTo>
                    <a:pt x="50" y="48"/>
                  </a:lnTo>
                  <a:cubicBezTo>
                    <a:pt x="49" y="51"/>
                    <a:pt x="49" y="52"/>
                    <a:pt x="50" y="55"/>
                  </a:cubicBezTo>
                  <a:cubicBezTo>
                    <a:pt x="50" y="55"/>
                    <a:pt x="51" y="55"/>
                    <a:pt x="51" y="55"/>
                  </a:cubicBezTo>
                  <a:cubicBezTo>
                    <a:pt x="50" y="59"/>
                    <a:pt x="51" y="61"/>
                    <a:pt x="52" y="64"/>
                  </a:cubicBezTo>
                  <a:cubicBezTo>
                    <a:pt x="53" y="64"/>
                    <a:pt x="54" y="65"/>
                    <a:pt x="54" y="65"/>
                  </a:cubicBezTo>
                  <a:cubicBezTo>
                    <a:pt x="55" y="62"/>
                    <a:pt x="57" y="64"/>
                    <a:pt x="58" y="63"/>
                  </a:cubicBezTo>
                  <a:cubicBezTo>
                    <a:pt x="59" y="59"/>
                    <a:pt x="59" y="57"/>
                    <a:pt x="61" y="55"/>
                  </a:cubicBezTo>
                  <a:cubicBezTo>
                    <a:pt x="61" y="53"/>
                    <a:pt x="61" y="52"/>
                    <a:pt x="62" y="50"/>
                  </a:cubicBezTo>
                  <a:cubicBezTo>
                    <a:pt x="64" y="52"/>
                    <a:pt x="62" y="56"/>
                    <a:pt x="66" y="57"/>
                  </a:cubicBezTo>
                  <a:cubicBezTo>
                    <a:pt x="66" y="57"/>
                    <a:pt x="66" y="57"/>
                    <a:pt x="66" y="58"/>
                  </a:cubicBezTo>
                  <a:cubicBezTo>
                    <a:pt x="67" y="56"/>
                    <a:pt x="67" y="54"/>
                    <a:pt x="68" y="53"/>
                  </a:cubicBezTo>
                  <a:cubicBezTo>
                    <a:pt x="69" y="54"/>
                    <a:pt x="68" y="56"/>
                    <a:pt x="70" y="58"/>
                  </a:cubicBezTo>
                  <a:cubicBezTo>
                    <a:pt x="70" y="60"/>
                    <a:pt x="70" y="60"/>
                    <a:pt x="70" y="61"/>
                  </a:cubicBezTo>
                  <a:cubicBezTo>
                    <a:pt x="70" y="61"/>
                    <a:pt x="71" y="61"/>
                    <a:pt x="71" y="61"/>
                  </a:cubicBezTo>
                  <a:cubicBezTo>
                    <a:pt x="71" y="62"/>
                    <a:pt x="71" y="62"/>
                    <a:pt x="72" y="63"/>
                  </a:cubicBezTo>
                  <a:cubicBezTo>
                    <a:pt x="73" y="63"/>
                    <a:pt x="74" y="63"/>
                    <a:pt x="76" y="64"/>
                  </a:cubicBezTo>
                  <a:cubicBezTo>
                    <a:pt x="76" y="64"/>
                    <a:pt x="76" y="64"/>
                    <a:pt x="76" y="64"/>
                  </a:cubicBezTo>
                  <a:cubicBezTo>
                    <a:pt x="77" y="65"/>
                    <a:pt x="78" y="65"/>
                    <a:pt x="79" y="65"/>
                  </a:cubicBezTo>
                  <a:cubicBezTo>
                    <a:pt x="78" y="64"/>
                    <a:pt x="78" y="63"/>
                    <a:pt x="78" y="62"/>
                  </a:cubicBezTo>
                  <a:cubicBezTo>
                    <a:pt x="79" y="62"/>
                    <a:pt x="79" y="61"/>
                    <a:pt x="79" y="61"/>
                  </a:cubicBezTo>
                  <a:cubicBezTo>
                    <a:pt x="79" y="63"/>
                    <a:pt x="80" y="64"/>
                    <a:pt x="80" y="65"/>
                  </a:cubicBezTo>
                  <a:cubicBezTo>
                    <a:pt x="80" y="65"/>
                    <a:pt x="81" y="66"/>
                    <a:pt x="82" y="66"/>
                  </a:cubicBezTo>
                  <a:cubicBezTo>
                    <a:pt x="82" y="66"/>
                    <a:pt x="82" y="65"/>
                    <a:pt x="82" y="65"/>
                  </a:cubicBezTo>
                  <a:cubicBezTo>
                    <a:pt x="85" y="66"/>
                    <a:pt x="92" y="65"/>
                    <a:pt x="94" y="67"/>
                  </a:cubicBezTo>
                  <a:cubicBezTo>
                    <a:pt x="96" y="64"/>
                    <a:pt x="95" y="60"/>
                    <a:pt x="95" y="56"/>
                  </a:cubicBezTo>
                  <a:cubicBezTo>
                    <a:pt x="96" y="56"/>
                    <a:pt x="96" y="56"/>
                    <a:pt x="96" y="56"/>
                  </a:cubicBezTo>
                  <a:cubicBezTo>
                    <a:pt x="96" y="57"/>
                    <a:pt x="96" y="58"/>
                    <a:pt x="96" y="59"/>
                  </a:cubicBezTo>
                  <a:cubicBezTo>
                    <a:pt x="97" y="59"/>
                    <a:pt x="97" y="59"/>
                    <a:pt x="97" y="58"/>
                  </a:cubicBezTo>
                  <a:cubicBezTo>
                    <a:pt x="97" y="59"/>
                    <a:pt x="98" y="60"/>
                    <a:pt x="98" y="61"/>
                  </a:cubicBezTo>
                  <a:cubicBezTo>
                    <a:pt x="99" y="62"/>
                    <a:pt x="99" y="62"/>
                    <a:pt x="100" y="61"/>
                  </a:cubicBezTo>
                  <a:cubicBezTo>
                    <a:pt x="100" y="62"/>
                    <a:pt x="100" y="63"/>
                    <a:pt x="100" y="63"/>
                  </a:cubicBezTo>
                  <a:cubicBezTo>
                    <a:pt x="101" y="63"/>
                    <a:pt x="102" y="64"/>
                    <a:pt x="103" y="64"/>
                  </a:cubicBezTo>
                  <a:cubicBezTo>
                    <a:pt x="103" y="62"/>
                    <a:pt x="103" y="60"/>
                    <a:pt x="103" y="59"/>
                  </a:cubicBezTo>
                  <a:cubicBezTo>
                    <a:pt x="103" y="59"/>
                    <a:pt x="104" y="59"/>
                    <a:pt x="104" y="59"/>
                  </a:cubicBezTo>
                  <a:cubicBezTo>
                    <a:pt x="104" y="58"/>
                    <a:pt x="104" y="57"/>
                    <a:pt x="104" y="56"/>
                  </a:cubicBezTo>
                  <a:cubicBezTo>
                    <a:pt x="105" y="56"/>
                    <a:pt x="105" y="56"/>
                    <a:pt x="105" y="56"/>
                  </a:cubicBezTo>
                  <a:cubicBezTo>
                    <a:pt x="105" y="57"/>
                    <a:pt x="106" y="58"/>
                    <a:pt x="106" y="59"/>
                  </a:cubicBezTo>
                  <a:cubicBezTo>
                    <a:pt x="106" y="59"/>
                    <a:pt x="106" y="59"/>
                    <a:pt x="107" y="59"/>
                  </a:cubicBezTo>
                  <a:cubicBezTo>
                    <a:pt x="107" y="60"/>
                    <a:pt x="107" y="60"/>
                    <a:pt x="107" y="61"/>
                  </a:cubicBezTo>
                  <a:cubicBezTo>
                    <a:pt x="108" y="60"/>
                    <a:pt x="109" y="60"/>
                    <a:pt x="110" y="60"/>
                  </a:cubicBezTo>
                  <a:cubicBezTo>
                    <a:pt x="110" y="60"/>
                    <a:pt x="111" y="60"/>
                    <a:pt x="111" y="60"/>
                  </a:cubicBezTo>
                  <a:cubicBezTo>
                    <a:pt x="111" y="60"/>
                    <a:pt x="111" y="60"/>
                    <a:pt x="112" y="60"/>
                  </a:cubicBezTo>
                  <a:cubicBezTo>
                    <a:pt x="112" y="59"/>
                    <a:pt x="112" y="59"/>
                    <a:pt x="112" y="58"/>
                  </a:cubicBezTo>
                  <a:cubicBezTo>
                    <a:pt x="114" y="58"/>
                    <a:pt x="114" y="58"/>
                    <a:pt x="115" y="59"/>
                  </a:cubicBezTo>
                  <a:cubicBezTo>
                    <a:pt x="121" y="48"/>
                    <a:pt x="126" y="37"/>
                    <a:pt x="132" y="26"/>
                  </a:cubicBezTo>
                  <a:cubicBezTo>
                    <a:pt x="131" y="26"/>
                    <a:pt x="130" y="25"/>
                    <a:pt x="129" y="24"/>
                  </a:cubicBezTo>
                  <a:cubicBezTo>
                    <a:pt x="132" y="25"/>
                    <a:pt x="132" y="25"/>
                    <a:pt x="134" y="27"/>
                  </a:cubicBezTo>
                  <a:cubicBezTo>
                    <a:pt x="139" y="27"/>
                    <a:pt x="144" y="28"/>
                    <a:pt x="148" y="28"/>
                  </a:cubicBezTo>
                  <a:cubicBezTo>
                    <a:pt x="146" y="26"/>
                    <a:pt x="143" y="25"/>
                    <a:pt x="140" y="23"/>
                  </a:cubicBezTo>
                  <a:cubicBezTo>
                    <a:pt x="140" y="23"/>
                    <a:pt x="140" y="23"/>
                    <a:pt x="140" y="23"/>
                  </a:cubicBezTo>
                  <a:cubicBezTo>
                    <a:pt x="140" y="23"/>
                    <a:pt x="139" y="23"/>
                    <a:pt x="138" y="23"/>
                  </a:cubicBezTo>
                  <a:cubicBezTo>
                    <a:pt x="138" y="22"/>
                    <a:pt x="138" y="22"/>
                    <a:pt x="139" y="22"/>
                  </a:cubicBezTo>
                  <a:cubicBezTo>
                    <a:pt x="138" y="22"/>
                    <a:pt x="138" y="22"/>
                    <a:pt x="138" y="21"/>
                  </a:cubicBezTo>
                  <a:cubicBezTo>
                    <a:pt x="138" y="21"/>
                    <a:pt x="138" y="21"/>
                    <a:pt x="138" y="21"/>
                  </a:cubicBezTo>
                  <a:cubicBezTo>
                    <a:pt x="142" y="23"/>
                    <a:pt x="145" y="25"/>
                    <a:pt x="149" y="27"/>
                  </a:cubicBezTo>
                  <a:cubicBezTo>
                    <a:pt x="151" y="27"/>
                    <a:pt x="151" y="28"/>
                    <a:pt x="153" y="28"/>
                  </a:cubicBezTo>
                  <a:cubicBezTo>
                    <a:pt x="153" y="28"/>
                    <a:pt x="153" y="29"/>
                    <a:pt x="153" y="29"/>
                  </a:cubicBezTo>
                  <a:cubicBezTo>
                    <a:pt x="153" y="29"/>
                    <a:pt x="153" y="29"/>
                    <a:pt x="154" y="29"/>
                  </a:cubicBezTo>
                  <a:cubicBezTo>
                    <a:pt x="148" y="40"/>
                    <a:pt x="143" y="51"/>
                    <a:pt x="140" y="62"/>
                  </a:cubicBezTo>
                  <a:cubicBezTo>
                    <a:pt x="147" y="61"/>
                    <a:pt x="154" y="62"/>
                    <a:pt x="161" y="63"/>
                  </a:cubicBezTo>
                  <a:cubicBezTo>
                    <a:pt x="161" y="63"/>
                    <a:pt x="162" y="63"/>
                    <a:pt x="162" y="64"/>
                  </a:cubicBezTo>
                  <a:cubicBezTo>
                    <a:pt x="164" y="64"/>
                    <a:pt x="165" y="63"/>
                    <a:pt x="169" y="64"/>
                  </a:cubicBezTo>
                  <a:cubicBezTo>
                    <a:pt x="169" y="63"/>
                    <a:pt x="169" y="63"/>
                    <a:pt x="169" y="63"/>
                  </a:cubicBezTo>
                  <a:cubicBezTo>
                    <a:pt x="173" y="65"/>
                    <a:pt x="175" y="66"/>
                    <a:pt x="179" y="67"/>
                  </a:cubicBezTo>
                  <a:lnTo>
                    <a:pt x="179" y="81"/>
                  </a:lnTo>
                  <a:lnTo>
                    <a:pt x="0" y="81"/>
                  </a:lnTo>
                  <a:close/>
                  <a:moveTo>
                    <a:pt x="161" y="58"/>
                  </a:moveTo>
                  <a:cubicBezTo>
                    <a:pt x="160" y="54"/>
                    <a:pt x="160" y="54"/>
                    <a:pt x="160" y="45"/>
                  </a:cubicBezTo>
                  <a:cubicBezTo>
                    <a:pt x="159" y="45"/>
                    <a:pt x="159" y="45"/>
                    <a:pt x="158" y="45"/>
                  </a:cubicBezTo>
                  <a:cubicBezTo>
                    <a:pt x="158" y="44"/>
                    <a:pt x="158" y="44"/>
                    <a:pt x="158" y="43"/>
                  </a:cubicBezTo>
                  <a:cubicBezTo>
                    <a:pt x="157" y="43"/>
                    <a:pt x="157" y="43"/>
                    <a:pt x="157" y="43"/>
                  </a:cubicBezTo>
                  <a:cubicBezTo>
                    <a:pt x="157" y="44"/>
                    <a:pt x="157" y="44"/>
                    <a:pt x="157" y="45"/>
                  </a:cubicBezTo>
                  <a:cubicBezTo>
                    <a:pt x="158" y="46"/>
                    <a:pt x="159" y="46"/>
                    <a:pt x="158" y="48"/>
                  </a:cubicBezTo>
                  <a:cubicBezTo>
                    <a:pt x="157" y="48"/>
                    <a:pt x="156" y="48"/>
                    <a:pt x="155" y="48"/>
                  </a:cubicBezTo>
                  <a:cubicBezTo>
                    <a:pt x="155" y="46"/>
                    <a:pt x="156" y="45"/>
                    <a:pt x="156" y="42"/>
                  </a:cubicBezTo>
                  <a:cubicBezTo>
                    <a:pt x="158" y="43"/>
                    <a:pt x="158" y="44"/>
                    <a:pt x="160" y="45"/>
                  </a:cubicBezTo>
                  <a:cubicBezTo>
                    <a:pt x="160" y="42"/>
                    <a:pt x="157" y="38"/>
                    <a:pt x="161" y="38"/>
                  </a:cubicBezTo>
                  <a:cubicBezTo>
                    <a:pt x="162" y="38"/>
                    <a:pt x="162" y="39"/>
                    <a:pt x="162" y="39"/>
                  </a:cubicBezTo>
                  <a:cubicBezTo>
                    <a:pt x="161" y="42"/>
                    <a:pt x="161" y="42"/>
                    <a:pt x="161" y="44"/>
                  </a:cubicBezTo>
                  <a:cubicBezTo>
                    <a:pt x="163" y="44"/>
                    <a:pt x="163" y="43"/>
                    <a:pt x="165" y="42"/>
                  </a:cubicBezTo>
                  <a:cubicBezTo>
                    <a:pt x="165" y="44"/>
                    <a:pt x="167" y="46"/>
                    <a:pt x="167" y="48"/>
                  </a:cubicBezTo>
                  <a:cubicBezTo>
                    <a:pt x="165" y="48"/>
                    <a:pt x="164" y="48"/>
                    <a:pt x="163" y="48"/>
                  </a:cubicBezTo>
                  <a:cubicBezTo>
                    <a:pt x="163" y="47"/>
                    <a:pt x="163" y="46"/>
                    <a:pt x="164" y="45"/>
                  </a:cubicBezTo>
                  <a:cubicBezTo>
                    <a:pt x="164" y="45"/>
                    <a:pt x="164" y="45"/>
                    <a:pt x="164" y="45"/>
                  </a:cubicBezTo>
                  <a:cubicBezTo>
                    <a:pt x="164" y="44"/>
                    <a:pt x="164" y="43"/>
                    <a:pt x="164" y="43"/>
                  </a:cubicBezTo>
                  <a:cubicBezTo>
                    <a:pt x="163" y="44"/>
                    <a:pt x="163" y="45"/>
                    <a:pt x="161" y="46"/>
                  </a:cubicBezTo>
                  <a:cubicBezTo>
                    <a:pt x="161" y="50"/>
                    <a:pt x="161" y="54"/>
                    <a:pt x="161" y="58"/>
                  </a:cubicBezTo>
                  <a:close/>
                  <a:moveTo>
                    <a:pt x="68" y="52"/>
                  </a:moveTo>
                  <a:cubicBezTo>
                    <a:pt x="68" y="52"/>
                    <a:pt x="68" y="52"/>
                    <a:pt x="68" y="51"/>
                  </a:cubicBezTo>
                  <a:cubicBezTo>
                    <a:pt x="68" y="51"/>
                    <a:pt x="68" y="51"/>
                    <a:pt x="68" y="51"/>
                  </a:cubicBezTo>
                  <a:cubicBezTo>
                    <a:pt x="68" y="52"/>
                    <a:pt x="68" y="52"/>
                    <a:pt x="68" y="52"/>
                  </a:cubicBezTo>
                  <a:cubicBezTo>
                    <a:pt x="68" y="52"/>
                    <a:pt x="68" y="52"/>
                    <a:pt x="68" y="52"/>
                  </a:cubicBezTo>
                  <a:close/>
                  <a:moveTo>
                    <a:pt x="128" y="24"/>
                  </a:moveTo>
                  <a:cubicBezTo>
                    <a:pt x="127" y="23"/>
                    <a:pt x="125" y="22"/>
                    <a:pt x="123" y="22"/>
                  </a:cubicBezTo>
                  <a:cubicBezTo>
                    <a:pt x="123" y="22"/>
                    <a:pt x="123" y="21"/>
                    <a:pt x="123" y="21"/>
                  </a:cubicBezTo>
                  <a:cubicBezTo>
                    <a:pt x="123" y="20"/>
                    <a:pt x="122" y="20"/>
                    <a:pt x="122" y="20"/>
                  </a:cubicBezTo>
                  <a:cubicBezTo>
                    <a:pt x="122" y="20"/>
                    <a:pt x="122" y="20"/>
                    <a:pt x="122" y="19"/>
                  </a:cubicBezTo>
                  <a:cubicBezTo>
                    <a:pt x="125" y="21"/>
                    <a:pt x="126" y="22"/>
                    <a:pt x="130" y="22"/>
                  </a:cubicBezTo>
                  <a:cubicBezTo>
                    <a:pt x="130" y="22"/>
                    <a:pt x="130" y="23"/>
                    <a:pt x="130" y="23"/>
                  </a:cubicBezTo>
                  <a:cubicBezTo>
                    <a:pt x="129" y="23"/>
                    <a:pt x="129" y="23"/>
                    <a:pt x="129" y="23"/>
                  </a:cubicBezTo>
                  <a:cubicBezTo>
                    <a:pt x="129" y="23"/>
                    <a:pt x="129" y="24"/>
                    <a:pt x="129" y="24"/>
                  </a:cubicBezTo>
                  <a:cubicBezTo>
                    <a:pt x="129" y="24"/>
                    <a:pt x="128" y="24"/>
                    <a:pt x="128" y="24"/>
                  </a:cubicBezTo>
                  <a:close/>
                  <a:moveTo>
                    <a:pt x="44" y="4"/>
                  </a:moveTo>
                  <a:cubicBezTo>
                    <a:pt x="44" y="3"/>
                    <a:pt x="44" y="3"/>
                    <a:pt x="44" y="3"/>
                  </a:cubicBezTo>
                  <a:cubicBezTo>
                    <a:pt x="44" y="3"/>
                    <a:pt x="44" y="2"/>
                    <a:pt x="44" y="2"/>
                  </a:cubicBezTo>
                  <a:cubicBezTo>
                    <a:pt x="44" y="3"/>
                    <a:pt x="44" y="3"/>
                    <a:pt x="44" y="4"/>
                  </a:cubicBezTo>
                  <a:cubicBezTo>
                    <a:pt x="44" y="4"/>
                    <a:pt x="44" y="4"/>
                    <a:pt x="44" y="4"/>
                  </a:cubicBezTo>
                  <a:close/>
                  <a:moveTo>
                    <a:pt x="44" y="2"/>
                  </a:moveTo>
                  <a:cubicBezTo>
                    <a:pt x="44" y="1"/>
                    <a:pt x="44" y="0"/>
                    <a:pt x="44" y="0"/>
                  </a:cubicBezTo>
                  <a:cubicBezTo>
                    <a:pt x="44" y="0"/>
                    <a:pt x="44" y="0"/>
                    <a:pt x="45" y="0"/>
                  </a:cubicBezTo>
                  <a:cubicBezTo>
                    <a:pt x="44" y="1"/>
                    <a:pt x="44" y="1"/>
                    <a:pt x="44" y="2"/>
                  </a:cubicBezTo>
                  <a:close/>
                </a:path>
              </a:pathLst>
            </a:custGeom>
            <a:solidFill>
              <a:srgbClr val="17375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8" name="Shape 508"/>
            <p:cNvSpPr txBox="1"/>
            <p:nvPr/>
          </p:nvSpPr>
          <p:spPr>
            <a:xfrm>
              <a:off x="0" y="1682284596"/>
              <a:ext cx="2147483647" cy="465199050"/>
            </a:xfrm>
            <a:prstGeom prst="rect">
              <a:avLst/>
            </a:prstGeom>
            <a:solidFill>
              <a:srgbClr val="17375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509" name="Shape 509"/>
            <p:cNvCxnSpPr/>
            <p:nvPr/>
          </p:nvCxnSpPr>
          <p:spPr>
            <a:xfrm>
              <a:off x="277327892" y="1617354145"/>
              <a:ext cx="1867919697" cy="0"/>
            </a:xfrm>
            <a:prstGeom prst="straightConnector1">
              <a:avLst/>
            </a:prstGeom>
            <a:noFill/>
            <a:ln w="9525" cap="flat" cmpd="sng">
              <a:solidFill>
                <a:srgbClr val="0066FF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</p:grpSp>
      <p:sp>
        <p:nvSpPr>
          <p:cNvPr id="510" name="Shape 510"/>
          <p:cNvSpPr txBox="1"/>
          <p:nvPr/>
        </p:nvSpPr>
        <p:spPr>
          <a:xfrm>
            <a:off x="0" y="677862"/>
            <a:ext cx="8496300" cy="369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ts val="1800"/>
              <a:buFont typeface="Arial"/>
              <a:buNone/>
            </a:pPr>
            <a:r>
              <a:rPr lang="en-US" sz="1800" b="1" i="1" u="none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endParaRPr/>
          </a:p>
        </p:txBody>
      </p:sp>
      <p:sp>
        <p:nvSpPr>
          <p:cNvPr id="511" name="Shape 511"/>
          <p:cNvSpPr txBox="1"/>
          <p:nvPr/>
        </p:nvSpPr>
        <p:spPr>
          <a:xfrm>
            <a:off x="411162" y="519112"/>
            <a:ext cx="8299450" cy="36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1800"/>
              <a:buFont typeface="Verdana"/>
              <a:buNone/>
            </a:pPr>
            <a:r>
              <a:rPr lang="en-US" sz="1800" b="1" i="1" u="none">
                <a:solidFill>
                  <a:srgbClr val="00B050"/>
                </a:solidFill>
                <a:latin typeface="Verdana"/>
                <a:ea typeface="Verdana"/>
                <a:cs typeface="Verdana"/>
                <a:sym typeface="Verdana"/>
              </a:rPr>
              <a:t>Принцип работы МКПП</a:t>
            </a:r>
            <a:endParaRPr/>
          </a:p>
        </p:txBody>
      </p:sp>
      <p:sp>
        <p:nvSpPr>
          <p:cNvPr id="512" name="Shape 512"/>
          <p:cNvSpPr txBox="1"/>
          <p:nvPr/>
        </p:nvSpPr>
        <p:spPr>
          <a:xfrm>
            <a:off x="303212" y="885825"/>
            <a:ext cx="8515350" cy="5632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18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Прямая и повышающая передачи</a:t>
            </a:r>
            <a:endParaRPr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Переходим к следующему пункту. Представим себе, что, постепенно разгоняясь, мы достигли такой скорости движения автомобиля, при которой двигатель в состоянии обеспечить то, о чем мы говорили в самом начале, – непосредственное вращение колес без помощи дополнительных шестерней. Какое решение этой задачи будет наиболее простым? Вспоминая, что первичный и вторичный вал в трехвальной КПП располагаются на одной оси, мы приходим к простому выводу: нужно соединить их напрямую. Таким образом мы добиваемся желаемого результата: скорость вращения маховика двигателя совпадает со скоростью вращения вторичного вала, непосредственно передающего крутящий момент на колеса. Идеально! При этом передаточное отношение, очевидно, составляет 1:1, поэтому такая передача называется прямой.</a:t>
            </a:r>
            <a:endParaRPr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Прямая передача является весьма удобной и выгодной: во-первых, минимизируются потери энергии на вращение промежуточных зубчатых колес, а во-вторых, сами колеса гораздо меньше изнашиваются, так как на них не передается никакого усилия. Однако мы помним, что шестерни промежуточного и вторичного валов всегда находятся в зацеплении, и оно никуда не пропадает, так что они продолжают вращаться, но уже «вхолостую», не передавая крутящий момент.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7" name="Shape 517"/>
          <p:cNvGrpSpPr/>
          <p:nvPr/>
        </p:nvGrpSpPr>
        <p:grpSpPr>
          <a:xfrm>
            <a:off x="-55562" y="-73025"/>
            <a:ext cx="9255125" cy="603250"/>
            <a:chOff x="-55562" y="-73025"/>
            <a:chExt cx="9255125" cy="603250"/>
          </a:xfrm>
        </p:grpSpPr>
        <p:pic>
          <p:nvPicPr>
            <p:cNvPr id="518" name="Shape 518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-55562" y="-73025"/>
              <a:ext cx="9255125" cy="6032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9" name="Shape 519"/>
            <p:cNvSpPr txBox="1"/>
            <p:nvPr/>
          </p:nvSpPr>
          <p:spPr>
            <a:xfrm>
              <a:off x="0" y="-7937"/>
              <a:ext cx="9144000" cy="36988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rPr lang="en-US" sz="1800" b="1" i="0" u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Назначение и устройство КШМ ДВС</a:t>
              </a:r>
              <a:endParaRPr/>
            </a:p>
          </p:txBody>
        </p:sp>
      </p:grpSp>
      <p:grpSp>
        <p:nvGrpSpPr>
          <p:cNvPr id="520" name="Shape 520"/>
          <p:cNvGrpSpPr/>
          <p:nvPr/>
        </p:nvGrpSpPr>
        <p:grpSpPr>
          <a:xfrm>
            <a:off x="8656637" y="-79375"/>
            <a:ext cx="542925" cy="639762"/>
            <a:chOff x="8656637" y="-79375"/>
            <a:chExt cx="542925" cy="639762"/>
          </a:xfrm>
        </p:grpSpPr>
        <p:pic>
          <p:nvPicPr>
            <p:cNvPr id="521" name="Shape 521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8656637" y="-79375"/>
              <a:ext cx="542925" cy="6397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22" name="Shape 522"/>
            <p:cNvSpPr txBox="1"/>
            <p:nvPr/>
          </p:nvSpPr>
          <p:spPr>
            <a:xfrm>
              <a:off x="8801100" y="52387"/>
              <a:ext cx="254000" cy="25558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Calibri"/>
                <a:buNone/>
              </a:pPr>
              <a:r>
                <a:rPr lang="en-US" sz="2000" b="1" i="0" u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4</a:t>
              </a:r>
              <a:endParaRPr/>
            </a:p>
          </p:txBody>
        </p:sp>
      </p:grpSp>
      <p:grpSp>
        <p:nvGrpSpPr>
          <p:cNvPr id="523" name="Shape 523"/>
          <p:cNvGrpSpPr/>
          <p:nvPr/>
        </p:nvGrpSpPr>
        <p:grpSpPr>
          <a:xfrm>
            <a:off x="-55562" y="-60325"/>
            <a:ext cx="9255125" cy="596900"/>
            <a:chOff x="-55562" y="-60325"/>
            <a:chExt cx="9255125" cy="596900"/>
          </a:xfrm>
        </p:grpSpPr>
        <p:pic>
          <p:nvPicPr>
            <p:cNvPr id="524" name="Shape 524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-55562" y="-60325"/>
              <a:ext cx="9255125" cy="5969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25" name="Shape 525"/>
            <p:cNvSpPr txBox="1"/>
            <p:nvPr/>
          </p:nvSpPr>
          <p:spPr>
            <a:xfrm>
              <a:off x="0" y="0"/>
              <a:ext cx="9144000" cy="36988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rPr lang="en-US" sz="1800" b="1" i="0" u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Назначение и общее устройство механической коробки передач</a:t>
              </a:r>
              <a:endParaRPr/>
            </a:p>
          </p:txBody>
        </p:sp>
      </p:grpSp>
      <p:grpSp>
        <p:nvGrpSpPr>
          <p:cNvPr id="526" name="Shape 526"/>
          <p:cNvGrpSpPr/>
          <p:nvPr/>
        </p:nvGrpSpPr>
        <p:grpSpPr>
          <a:xfrm>
            <a:off x="8594725" y="-73025"/>
            <a:ext cx="671512" cy="646112"/>
            <a:chOff x="8594725" y="-73025"/>
            <a:chExt cx="671512" cy="646112"/>
          </a:xfrm>
        </p:grpSpPr>
        <p:pic>
          <p:nvPicPr>
            <p:cNvPr id="527" name="Shape 527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8594725" y="-73025"/>
              <a:ext cx="671512" cy="6461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28" name="Shape 528"/>
            <p:cNvSpPr txBox="1"/>
            <p:nvPr/>
          </p:nvSpPr>
          <p:spPr>
            <a:xfrm>
              <a:off x="8801100" y="60325"/>
              <a:ext cx="254000" cy="254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Calibri"/>
                <a:buNone/>
              </a:pPr>
              <a:r>
                <a:rPr lang="en-US" sz="2000" b="1" i="0" u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20</a:t>
              </a:r>
              <a:endParaRPr/>
            </a:p>
          </p:txBody>
        </p:sp>
      </p:grpSp>
      <p:grpSp>
        <p:nvGrpSpPr>
          <p:cNvPr id="529" name="Shape 529"/>
          <p:cNvGrpSpPr/>
          <p:nvPr/>
        </p:nvGrpSpPr>
        <p:grpSpPr>
          <a:xfrm>
            <a:off x="-12700" y="6242050"/>
            <a:ext cx="9147175" cy="630237"/>
            <a:chOff x="0" y="0"/>
            <a:chExt cx="2147483647" cy="2147483647"/>
          </a:xfrm>
        </p:grpSpPr>
        <p:sp>
          <p:nvSpPr>
            <p:cNvPr id="530" name="Shape 530"/>
            <p:cNvSpPr/>
            <p:nvPr/>
          </p:nvSpPr>
          <p:spPr>
            <a:xfrm>
              <a:off x="745395" y="0"/>
              <a:ext cx="301139683" cy="1979794647"/>
            </a:xfrm>
            <a:custGeom>
              <a:avLst/>
              <a:gdLst/>
              <a:ahLst/>
              <a:cxnLst/>
              <a:rect l="0" t="0" r="0" b="0"/>
              <a:pathLst>
                <a:path w="179" h="81" extrusionOk="0">
                  <a:moveTo>
                    <a:pt x="0" y="81"/>
                  </a:moveTo>
                  <a:lnTo>
                    <a:pt x="0" y="67"/>
                  </a:lnTo>
                  <a:cubicBezTo>
                    <a:pt x="1" y="67"/>
                    <a:pt x="4" y="68"/>
                    <a:pt x="5" y="68"/>
                  </a:cubicBezTo>
                  <a:cubicBezTo>
                    <a:pt x="5" y="68"/>
                    <a:pt x="5" y="68"/>
                    <a:pt x="5" y="68"/>
                  </a:cubicBezTo>
                  <a:cubicBezTo>
                    <a:pt x="7" y="68"/>
                    <a:pt x="8" y="68"/>
                    <a:pt x="8" y="66"/>
                  </a:cubicBezTo>
                  <a:cubicBezTo>
                    <a:pt x="10" y="67"/>
                    <a:pt x="10" y="67"/>
                    <a:pt x="13" y="67"/>
                  </a:cubicBezTo>
                  <a:cubicBezTo>
                    <a:pt x="14" y="68"/>
                    <a:pt x="14" y="69"/>
                    <a:pt x="14" y="69"/>
                  </a:cubicBezTo>
                  <a:cubicBezTo>
                    <a:pt x="15" y="69"/>
                    <a:pt x="16" y="69"/>
                    <a:pt x="17" y="69"/>
                  </a:cubicBezTo>
                  <a:cubicBezTo>
                    <a:pt x="17" y="67"/>
                    <a:pt x="17" y="66"/>
                    <a:pt x="20" y="67"/>
                  </a:cubicBezTo>
                  <a:cubicBezTo>
                    <a:pt x="20" y="68"/>
                    <a:pt x="20" y="68"/>
                    <a:pt x="20" y="69"/>
                  </a:cubicBezTo>
                  <a:cubicBezTo>
                    <a:pt x="20" y="69"/>
                    <a:pt x="21" y="69"/>
                    <a:pt x="22" y="69"/>
                  </a:cubicBezTo>
                  <a:cubicBezTo>
                    <a:pt x="22" y="68"/>
                    <a:pt x="21" y="67"/>
                    <a:pt x="21" y="66"/>
                  </a:cubicBezTo>
                  <a:cubicBezTo>
                    <a:pt x="22" y="66"/>
                    <a:pt x="22" y="66"/>
                    <a:pt x="22" y="66"/>
                  </a:cubicBezTo>
                  <a:cubicBezTo>
                    <a:pt x="22" y="65"/>
                    <a:pt x="22" y="65"/>
                    <a:pt x="23" y="65"/>
                  </a:cubicBezTo>
                  <a:cubicBezTo>
                    <a:pt x="23" y="65"/>
                    <a:pt x="23" y="66"/>
                    <a:pt x="23" y="66"/>
                  </a:cubicBezTo>
                  <a:cubicBezTo>
                    <a:pt x="25" y="67"/>
                    <a:pt x="27" y="67"/>
                    <a:pt x="29" y="67"/>
                  </a:cubicBezTo>
                  <a:cubicBezTo>
                    <a:pt x="29" y="67"/>
                    <a:pt x="29" y="66"/>
                    <a:pt x="29" y="66"/>
                  </a:cubicBezTo>
                  <a:cubicBezTo>
                    <a:pt x="34" y="66"/>
                    <a:pt x="35" y="69"/>
                    <a:pt x="36" y="64"/>
                  </a:cubicBezTo>
                  <a:cubicBezTo>
                    <a:pt x="39" y="62"/>
                    <a:pt x="38" y="55"/>
                    <a:pt x="38" y="55"/>
                  </a:cubicBezTo>
                  <a:cubicBezTo>
                    <a:pt x="38" y="55"/>
                    <a:pt x="39" y="55"/>
                    <a:pt x="39" y="55"/>
                  </a:cubicBezTo>
                  <a:cubicBezTo>
                    <a:pt x="39" y="53"/>
                    <a:pt x="39" y="51"/>
                    <a:pt x="38" y="48"/>
                  </a:cubicBezTo>
                  <a:lnTo>
                    <a:pt x="40" y="48"/>
                  </a:lnTo>
                  <a:cubicBezTo>
                    <a:pt x="40" y="48"/>
                    <a:pt x="40" y="45"/>
                    <a:pt x="41" y="43"/>
                  </a:cubicBezTo>
                  <a:lnTo>
                    <a:pt x="41" y="36"/>
                  </a:lnTo>
                  <a:lnTo>
                    <a:pt x="40" y="36"/>
                  </a:lnTo>
                  <a:lnTo>
                    <a:pt x="43" y="35"/>
                  </a:lnTo>
                  <a:lnTo>
                    <a:pt x="44" y="4"/>
                  </a:lnTo>
                  <a:lnTo>
                    <a:pt x="46" y="35"/>
                  </a:lnTo>
                  <a:lnTo>
                    <a:pt x="48" y="36"/>
                  </a:lnTo>
                  <a:lnTo>
                    <a:pt x="47" y="36"/>
                  </a:lnTo>
                  <a:lnTo>
                    <a:pt x="47" y="43"/>
                  </a:lnTo>
                  <a:cubicBezTo>
                    <a:pt x="48" y="45"/>
                    <a:pt x="49" y="46"/>
                    <a:pt x="49" y="48"/>
                  </a:cubicBezTo>
                  <a:lnTo>
                    <a:pt x="50" y="48"/>
                  </a:lnTo>
                  <a:cubicBezTo>
                    <a:pt x="49" y="51"/>
                    <a:pt x="49" y="52"/>
                    <a:pt x="50" y="55"/>
                  </a:cubicBezTo>
                  <a:cubicBezTo>
                    <a:pt x="50" y="55"/>
                    <a:pt x="51" y="55"/>
                    <a:pt x="51" y="55"/>
                  </a:cubicBezTo>
                  <a:cubicBezTo>
                    <a:pt x="50" y="59"/>
                    <a:pt x="51" y="61"/>
                    <a:pt x="52" y="64"/>
                  </a:cubicBezTo>
                  <a:cubicBezTo>
                    <a:pt x="53" y="64"/>
                    <a:pt x="54" y="65"/>
                    <a:pt x="54" y="65"/>
                  </a:cubicBezTo>
                  <a:cubicBezTo>
                    <a:pt x="55" y="62"/>
                    <a:pt x="57" y="64"/>
                    <a:pt x="58" y="63"/>
                  </a:cubicBezTo>
                  <a:cubicBezTo>
                    <a:pt x="59" y="59"/>
                    <a:pt x="59" y="57"/>
                    <a:pt x="61" y="55"/>
                  </a:cubicBezTo>
                  <a:cubicBezTo>
                    <a:pt x="61" y="53"/>
                    <a:pt x="61" y="52"/>
                    <a:pt x="62" y="50"/>
                  </a:cubicBezTo>
                  <a:cubicBezTo>
                    <a:pt x="64" y="52"/>
                    <a:pt x="62" y="56"/>
                    <a:pt x="66" y="57"/>
                  </a:cubicBezTo>
                  <a:cubicBezTo>
                    <a:pt x="66" y="57"/>
                    <a:pt x="66" y="57"/>
                    <a:pt x="66" y="58"/>
                  </a:cubicBezTo>
                  <a:cubicBezTo>
                    <a:pt x="67" y="56"/>
                    <a:pt x="67" y="54"/>
                    <a:pt x="68" y="53"/>
                  </a:cubicBezTo>
                  <a:cubicBezTo>
                    <a:pt x="69" y="54"/>
                    <a:pt x="68" y="56"/>
                    <a:pt x="70" y="58"/>
                  </a:cubicBezTo>
                  <a:cubicBezTo>
                    <a:pt x="70" y="60"/>
                    <a:pt x="70" y="60"/>
                    <a:pt x="70" y="61"/>
                  </a:cubicBezTo>
                  <a:cubicBezTo>
                    <a:pt x="70" y="61"/>
                    <a:pt x="71" y="61"/>
                    <a:pt x="71" y="61"/>
                  </a:cubicBezTo>
                  <a:cubicBezTo>
                    <a:pt x="71" y="62"/>
                    <a:pt x="71" y="62"/>
                    <a:pt x="72" y="63"/>
                  </a:cubicBezTo>
                  <a:cubicBezTo>
                    <a:pt x="73" y="63"/>
                    <a:pt x="74" y="63"/>
                    <a:pt x="76" y="64"/>
                  </a:cubicBezTo>
                  <a:cubicBezTo>
                    <a:pt x="76" y="64"/>
                    <a:pt x="76" y="64"/>
                    <a:pt x="76" y="64"/>
                  </a:cubicBezTo>
                  <a:cubicBezTo>
                    <a:pt x="77" y="65"/>
                    <a:pt x="78" y="65"/>
                    <a:pt x="79" y="65"/>
                  </a:cubicBezTo>
                  <a:cubicBezTo>
                    <a:pt x="78" y="64"/>
                    <a:pt x="78" y="63"/>
                    <a:pt x="78" y="62"/>
                  </a:cubicBezTo>
                  <a:cubicBezTo>
                    <a:pt x="79" y="62"/>
                    <a:pt x="79" y="61"/>
                    <a:pt x="79" y="61"/>
                  </a:cubicBezTo>
                  <a:cubicBezTo>
                    <a:pt x="79" y="63"/>
                    <a:pt x="80" y="64"/>
                    <a:pt x="80" y="65"/>
                  </a:cubicBezTo>
                  <a:cubicBezTo>
                    <a:pt x="80" y="65"/>
                    <a:pt x="81" y="66"/>
                    <a:pt x="82" y="66"/>
                  </a:cubicBezTo>
                  <a:cubicBezTo>
                    <a:pt x="82" y="66"/>
                    <a:pt x="82" y="65"/>
                    <a:pt x="82" y="65"/>
                  </a:cubicBezTo>
                  <a:cubicBezTo>
                    <a:pt x="85" y="66"/>
                    <a:pt x="92" y="65"/>
                    <a:pt x="94" y="67"/>
                  </a:cubicBezTo>
                  <a:cubicBezTo>
                    <a:pt x="96" y="64"/>
                    <a:pt x="95" y="60"/>
                    <a:pt x="95" y="56"/>
                  </a:cubicBezTo>
                  <a:cubicBezTo>
                    <a:pt x="96" y="56"/>
                    <a:pt x="96" y="56"/>
                    <a:pt x="96" y="56"/>
                  </a:cubicBezTo>
                  <a:cubicBezTo>
                    <a:pt x="96" y="57"/>
                    <a:pt x="96" y="58"/>
                    <a:pt x="96" y="59"/>
                  </a:cubicBezTo>
                  <a:cubicBezTo>
                    <a:pt x="97" y="59"/>
                    <a:pt x="97" y="59"/>
                    <a:pt x="97" y="58"/>
                  </a:cubicBezTo>
                  <a:cubicBezTo>
                    <a:pt x="97" y="59"/>
                    <a:pt x="98" y="60"/>
                    <a:pt x="98" y="61"/>
                  </a:cubicBezTo>
                  <a:cubicBezTo>
                    <a:pt x="99" y="62"/>
                    <a:pt x="99" y="62"/>
                    <a:pt x="100" y="61"/>
                  </a:cubicBezTo>
                  <a:cubicBezTo>
                    <a:pt x="100" y="62"/>
                    <a:pt x="100" y="63"/>
                    <a:pt x="100" y="63"/>
                  </a:cubicBezTo>
                  <a:cubicBezTo>
                    <a:pt x="101" y="63"/>
                    <a:pt x="102" y="64"/>
                    <a:pt x="103" y="64"/>
                  </a:cubicBezTo>
                  <a:cubicBezTo>
                    <a:pt x="103" y="62"/>
                    <a:pt x="103" y="60"/>
                    <a:pt x="103" y="59"/>
                  </a:cubicBezTo>
                  <a:cubicBezTo>
                    <a:pt x="103" y="59"/>
                    <a:pt x="104" y="59"/>
                    <a:pt x="104" y="59"/>
                  </a:cubicBezTo>
                  <a:cubicBezTo>
                    <a:pt x="104" y="58"/>
                    <a:pt x="104" y="57"/>
                    <a:pt x="104" y="56"/>
                  </a:cubicBezTo>
                  <a:cubicBezTo>
                    <a:pt x="105" y="56"/>
                    <a:pt x="105" y="56"/>
                    <a:pt x="105" y="56"/>
                  </a:cubicBezTo>
                  <a:cubicBezTo>
                    <a:pt x="105" y="57"/>
                    <a:pt x="106" y="58"/>
                    <a:pt x="106" y="59"/>
                  </a:cubicBezTo>
                  <a:cubicBezTo>
                    <a:pt x="106" y="59"/>
                    <a:pt x="106" y="59"/>
                    <a:pt x="107" y="59"/>
                  </a:cubicBezTo>
                  <a:cubicBezTo>
                    <a:pt x="107" y="60"/>
                    <a:pt x="107" y="60"/>
                    <a:pt x="107" y="61"/>
                  </a:cubicBezTo>
                  <a:cubicBezTo>
                    <a:pt x="108" y="60"/>
                    <a:pt x="109" y="60"/>
                    <a:pt x="110" y="60"/>
                  </a:cubicBezTo>
                  <a:cubicBezTo>
                    <a:pt x="110" y="60"/>
                    <a:pt x="111" y="60"/>
                    <a:pt x="111" y="60"/>
                  </a:cubicBezTo>
                  <a:cubicBezTo>
                    <a:pt x="111" y="60"/>
                    <a:pt x="111" y="60"/>
                    <a:pt x="112" y="60"/>
                  </a:cubicBezTo>
                  <a:cubicBezTo>
                    <a:pt x="112" y="59"/>
                    <a:pt x="112" y="59"/>
                    <a:pt x="112" y="58"/>
                  </a:cubicBezTo>
                  <a:cubicBezTo>
                    <a:pt x="114" y="58"/>
                    <a:pt x="114" y="58"/>
                    <a:pt x="115" y="59"/>
                  </a:cubicBezTo>
                  <a:cubicBezTo>
                    <a:pt x="121" y="48"/>
                    <a:pt x="126" y="37"/>
                    <a:pt x="132" y="26"/>
                  </a:cubicBezTo>
                  <a:cubicBezTo>
                    <a:pt x="131" y="26"/>
                    <a:pt x="130" y="25"/>
                    <a:pt x="129" y="24"/>
                  </a:cubicBezTo>
                  <a:cubicBezTo>
                    <a:pt x="132" y="25"/>
                    <a:pt x="132" y="25"/>
                    <a:pt x="134" y="27"/>
                  </a:cubicBezTo>
                  <a:cubicBezTo>
                    <a:pt x="139" y="27"/>
                    <a:pt x="144" y="28"/>
                    <a:pt x="148" y="28"/>
                  </a:cubicBezTo>
                  <a:cubicBezTo>
                    <a:pt x="146" y="26"/>
                    <a:pt x="143" y="25"/>
                    <a:pt x="140" y="23"/>
                  </a:cubicBezTo>
                  <a:cubicBezTo>
                    <a:pt x="140" y="23"/>
                    <a:pt x="140" y="23"/>
                    <a:pt x="140" y="23"/>
                  </a:cubicBezTo>
                  <a:cubicBezTo>
                    <a:pt x="140" y="23"/>
                    <a:pt x="139" y="23"/>
                    <a:pt x="138" y="23"/>
                  </a:cubicBezTo>
                  <a:cubicBezTo>
                    <a:pt x="138" y="22"/>
                    <a:pt x="138" y="22"/>
                    <a:pt x="139" y="22"/>
                  </a:cubicBezTo>
                  <a:cubicBezTo>
                    <a:pt x="138" y="22"/>
                    <a:pt x="138" y="22"/>
                    <a:pt x="138" y="21"/>
                  </a:cubicBezTo>
                  <a:cubicBezTo>
                    <a:pt x="138" y="21"/>
                    <a:pt x="138" y="21"/>
                    <a:pt x="138" y="21"/>
                  </a:cubicBezTo>
                  <a:cubicBezTo>
                    <a:pt x="142" y="23"/>
                    <a:pt x="145" y="25"/>
                    <a:pt x="149" y="27"/>
                  </a:cubicBezTo>
                  <a:cubicBezTo>
                    <a:pt x="151" y="27"/>
                    <a:pt x="151" y="28"/>
                    <a:pt x="153" y="28"/>
                  </a:cubicBezTo>
                  <a:cubicBezTo>
                    <a:pt x="153" y="28"/>
                    <a:pt x="153" y="29"/>
                    <a:pt x="153" y="29"/>
                  </a:cubicBezTo>
                  <a:cubicBezTo>
                    <a:pt x="153" y="29"/>
                    <a:pt x="153" y="29"/>
                    <a:pt x="154" y="29"/>
                  </a:cubicBezTo>
                  <a:cubicBezTo>
                    <a:pt x="148" y="40"/>
                    <a:pt x="143" y="51"/>
                    <a:pt x="140" y="62"/>
                  </a:cubicBezTo>
                  <a:cubicBezTo>
                    <a:pt x="147" y="61"/>
                    <a:pt x="154" y="62"/>
                    <a:pt x="161" y="63"/>
                  </a:cubicBezTo>
                  <a:cubicBezTo>
                    <a:pt x="161" y="63"/>
                    <a:pt x="162" y="63"/>
                    <a:pt x="162" y="64"/>
                  </a:cubicBezTo>
                  <a:cubicBezTo>
                    <a:pt x="164" y="64"/>
                    <a:pt x="165" y="63"/>
                    <a:pt x="169" y="64"/>
                  </a:cubicBezTo>
                  <a:cubicBezTo>
                    <a:pt x="169" y="63"/>
                    <a:pt x="169" y="63"/>
                    <a:pt x="169" y="63"/>
                  </a:cubicBezTo>
                  <a:cubicBezTo>
                    <a:pt x="173" y="65"/>
                    <a:pt x="175" y="66"/>
                    <a:pt x="179" y="67"/>
                  </a:cubicBezTo>
                  <a:lnTo>
                    <a:pt x="179" y="81"/>
                  </a:lnTo>
                  <a:lnTo>
                    <a:pt x="0" y="81"/>
                  </a:lnTo>
                  <a:close/>
                  <a:moveTo>
                    <a:pt x="161" y="58"/>
                  </a:moveTo>
                  <a:cubicBezTo>
                    <a:pt x="160" y="54"/>
                    <a:pt x="160" y="54"/>
                    <a:pt x="160" y="45"/>
                  </a:cubicBezTo>
                  <a:cubicBezTo>
                    <a:pt x="159" y="45"/>
                    <a:pt x="159" y="45"/>
                    <a:pt x="158" y="45"/>
                  </a:cubicBezTo>
                  <a:cubicBezTo>
                    <a:pt x="158" y="44"/>
                    <a:pt x="158" y="44"/>
                    <a:pt x="158" y="43"/>
                  </a:cubicBezTo>
                  <a:cubicBezTo>
                    <a:pt x="157" y="43"/>
                    <a:pt x="157" y="43"/>
                    <a:pt x="157" y="43"/>
                  </a:cubicBezTo>
                  <a:cubicBezTo>
                    <a:pt x="157" y="44"/>
                    <a:pt x="157" y="44"/>
                    <a:pt x="157" y="45"/>
                  </a:cubicBezTo>
                  <a:cubicBezTo>
                    <a:pt x="158" y="46"/>
                    <a:pt x="159" y="46"/>
                    <a:pt x="158" y="48"/>
                  </a:cubicBezTo>
                  <a:cubicBezTo>
                    <a:pt x="157" y="48"/>
                    <a:pt x="156" y="48"/>
                    <a:pt x="155" y="48"/>
                  </a:cubicBezTo>
                  <a:cubicBezTo>
                    <a:pt x="155" y="46"/>
                    <a:pt x="156" y="45"/>
                    <a:pt x="156" y="42"/>
                  </a:cubicBezTo>
                  <a:cubicBezTo>
                    <a:pt x="158" y="43"/>
                    <a:pt x="158" y="44"/>
                    <a:pt x="160" y="45"/>
                  </a:cubicBezTo>
                  <a:cubicBezTo>
                    <a:pt x="160" y="42"/>
                    <a:pt x="157" y="38"/>
                    <a:pt x="161" y="38"/>
                  </a:cubicBezTo>
                  <a:cubicBezTo>
                    <a:pt x="162" y="38"/>
                    <a:pt x="162" y="39"/>
                    <a:pt x="162" y="39"/>
                  </a:cubicBezTo>
                  <a:cubicBezTo>
                    <a:pt x="161" y="42"/>
                    <a:pt x="161" y="42"/>
                    <a:pt x="161" y="44"/>
                  </a:cubicBezTo>
                  <a:cubicBezTo>
                    <a:pt x="163" y="44"/>
                    <a:pt x="163" y="43"/>
                    <a:pt x="165" y="42"/>
                  </a:cubicBezTo>
                  <a:cubicBezTo>
                    <a:pt x="165" y="44"/>
                    <a:pt x="167" y="46"/>
                    <a:pt x="167" y="48"/>
                  </a:cubicBezTo>
                  <a:cubicBezTo>
                    <a:pt x="165" y="48"/>
                    <a:pt x="164" y="48"/>
                    <a:pt x="163" y="48"/>
                  </a:cubicBezTo>
                  <a:cubicBezTo>
                    <a:pt x="163" y="47"/>
                    <a:pt x="163" y="46"/>
                    <a:pt x="164" y="45"/>
                  </a:cubicBezTo>
                  <a:cubicBezTo>
                    <a:pt x="164" y="45"/>
                    <a:pt x="164" y="45"/>
                    <a:pt x="164" y="45"/>
                  </a:cubicBezTo>
                  <a:cubicBezTo>
                    <a:pt x="164" y="44"/>
                    <a:pt x="164" y="43"/>
                    <a:pt x="164" y="43"/>
                  </a:cubicBezTo>
                  <a:cubicBezTo>
                    <a:pt x="163" y="44"/>
                    <a:pt x="163" y="45"/>
                    <a:pt x="161" y="46"/>
                  </a:cubicBezTo>
                  <a:cubicBezTo>
                    <a:pt x="161" y="50"/>
                    <a:pt x="161" y="54"/>
                    <a:pt x="161" y="58"/>
                  </a:cubicBezTo>
                  <a:close/>
                  <a:moveTo>
                    <a:pt x="68" y="52"/>
                  </a:moveTo>
                  <a:cubicBezTo>
                    <a:pt x="68" y="52"/>
                    <a:pt x="68" y="52"/>
                    <a:pt x="68" y="51"/>
                  </a:cubicBezTo>
                  <a:cubicBezTo>
                    <a:pt x="68" y="51"/>
                    <a:pt x="68" y="51"/>
                    <a:pt x="68" y="51"/>
                  </a:cubicBezTo>
                  <a:cubicBezTo>
                    <a:pt x="68" y="52"/>
                    <a:pt x="68" y="52"/>
                    <a:pt x="68" y="52"/>
                  </a:cubicBezTo>
                  <a:cubicBezTo>
                    <a:pt x="68" y="52"/>
                    <a:pt x="68" y="52"/>
                    <a:pt x="68" y="52"/>
                  </a:cubicBezTo>
                  <a:close/>
                  <a:moveTo>
                    <a:pt x="128" y="24"/>
                  </a:moveTo>
                  <a:cubicBezTo>
                    <a:pt x="127" y="23"/>
                    <a:pt x="125" y="22"/>
                    <a:pt x="123" y="22"/>
                  </a:cubicBezTo>
                  <a:cubicBezTo>
                    <a:pt x="123" y="22"/>
                    <a:pt x="123" y="21"/>
                    <a:pt x="123" y="21"/>
                  </a:cubicBezTo>
                  <a:cubicBezTo>
                    <a:pt x="123" y="20"/>
                    <a:pt x="122" y="20"/>
                    <a:pt x="122" y="20"/>
                  </a:cubicBezTo>
                  <a:cubicBezTo>
                    <a:pt x="122" y="20"/>
                    <a:pt x="122" y="20"/>
                    <a:pt x="122" y="19"/>
                  </a:cubicBezTo>
                  <a:cubicBezTo>
                    <a:pt x="125" y="21"/>
                    <a:pt x="126" y="22"/>
                    <a:pt x="130" y="22"/>
                  </a:cubicBezTo>
                  <a:cubicBezTo>
                    <a:pt x="130" y="22"/>
                    <a:pt x="130" y="23"/>
                    <a:pt x="130" y="23"/>
                  </a:cubicBezTo>
                  <a:cubicBezTo>
                    <a:pt x="129" y="23"/>
                    <a:pt x="129" y="23"/>
                    <a:pt x="129" y="23"/>
                  </a:cubicBezTo>
                  <a:cubicBezTo>
                    <a:pt x="129" y="23"/>
                    <a:pt x="129" y="24"/>
                    <a:pt x="129" y="24"/>
                  </a:cubicBezTo>
                  <a:cubicBezTo>
                    <a:pt x="129" y="24"/>
                    <a:pt x="128" y="24"/>
                    <a:pt x="128" y="24"/>
                  </a:cubicBezTo>
                  <a:close/>
                  <a:moveTo>
                    <a:pt x="44" y="4"/>
                  </a:moveTo>
                  <a:cubicBezTo>
                    <a:pt x="44" y="3"/>
                    <a:pt x="44" y="3"/>
                    <a:pt x="44" y="3"/>
                  </a:cubicBezTo>
                  <a:cubicBezTo>
                    <a:pt x="44" y="3"/>
                    <a:pt x="44" y="2"/>
                    <a:pt x="44" y="2"/>
                  </a:cubicBezTo>
                  <a:cubicBezTo>
                    <a:pt x="44" y="3"/>
                    <a:pt x="44" y="3"/>
                    <a:pt x="44" y="4"/>
                  </a:cubicBezTo>
                  <a:cubicBezTo>
                    <a:pt x="44" y="4"/>
                    <a:pt x="44" y="4"/>
                    <a:pt x="44" y="4"/>
                  </a:cubicBezTo>
                  <a:close/>
                  <a:moveTo>
                    <a:pt x="44" y="2"/>
                  </a:moveTo>
                  <a:cubicBezTo>
                    <a:pt x="44" y="1"/>
                    <a:pt x="44" y="0"/>
                    <a:pt x="44" y="0"/>
                  </a:cubicBezTo>
                  <a:cubicBezTo>
                    <a:pt x="44" y="0"/>
                    <a:pt x="44" y="0"/>
                    <a:pt x="45" y="0"/>
                  </a:cubicBezTo>
                  <a:cubicBezTo>
                    <a:pt x="44" y="1"/>
                    <a:pt x="44" y="1"/>
                    <a:pt x="44" y="2"/>
                  </a:cubicBezTo>
                  <a:close/>
                </a:path>
              </a:pathLst>
            </a:custGeom>
            <a:solidFill>
              <a:srgbClr val="17375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1" name="Shape 531"/>
            <p:cNvSpPr txBox="1"/>
            <p:nvPr/>
          </p:nvSpPr>
          <p:spPr>
            <a:xfrm>
              <a:off x="0" y="1682284596"/>
              <a:ext cx="2147483647" cy="465199050"/>
            </a:xfrm>
            <a:prstGeom prst="rect">
              <a:avLst/>
            </a:prstGeom>
            <a:solidFill>
              <a:srgbClr val="17375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532" name="Shape 532"/>
            <p:cNvCxnSpPr/>
            <p:nvPr/>
          </p:nvCxnSpPr>
          <p:spPr>
            <a:xfrm>
              <a:off x="277327892" y="1617354145"/>
              <a:ext cx="1867919697" cy="0"/>
            </a:xfrm>
            <a:prstGeom prst="straightConnector1">
              <a:avLst/>
            </a:prstGeom>
            <a:noFill/>
            <a:ln w="9525" cap="flat" cmpd="sng">
              <a:solidFill>
                <a:srgbClr val="0066FF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</p:grpSp>
      <p:sp>
        <p:nvSpPr>
          <p:cNvPr id="533" name="Shape 533"/>
          <p:cNvSpPr txBox="1"/>
          <p:nvPr/>
        </p:nvSpPr>
        <p:spPr>
          <a:xfrm>
            <a:off x="0" y="677862"/>
            <a:ext cx="8496300" cy="369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ts val="1800"/>
              <a:buFont typeface="Arial"/>
              <a:buNone/>
            </a:pPr>
            <a:r>
              <a:rPr lang="en-US" sz="1800" b="1" i="1" u="none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endParaRPr/>
          </a:p>
        </p:txBody>
      </p:sp>
      <p:sp>
        <p:nvSpPr>
          <p:cNvPr id="534" name="Shape 534"/>
          <p:cNvSpPr txBox="1"/>
          <p:nvPr/>
        </p:nvSpPr>
        <p:spPr>
          <a:xfrm>
            <a:off x="411162" y="519112"/>
            <a:ext cx="8299450" cy="36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1800"/>
              <a:buFont typeface="Verdana"/>
              <a:buNone/>
            </a:pPr>
            <a:r>
              <a:rPr lang="en-US" sz="1800" b="1" i="1" u="none">
                <a:solidFill>
                  <a:srgbClr val="00B050"/>
                </a:solidFill>
                <a:latin typeface="Verdana"/>
                <a:ea typeface="Verdana"/>
                <a:cs typeface="Verdana"/>
                <a:sym typeface="Verdana"/>
              </a:rPr>
              <a:t>Принцип работы МКПП</a:t>
            </a:r>
            <a:endParaRPr/>
          </a:p>
        </p:txBody>
      </p:sp>
      <p:sp>
        <p:nvSpPr>
          <p:cNvPr id="535" name="Shape 535"/>
          <p:cNvSpPr txBox="1"/>
          <p:nvPr/>
        </p:nvSpPr>
        <p:spPr>
          <a:xfrm>
            <a:off x="314325" y="1060450"/>
            <a:ext cx="8515350" cy="2862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А что если пойти еще дальше и сделать передаточное число меньше единицы? Нет проблем: это практикуется уже давно. На деле это означает, что ведомая шестерня будет меньше ведущей, а, следовательно, двигатель при той же скорости, что и на прямой передаче, будет работать на меньших оборотах. Преимущества? Снижаются потребление топлива, шум и износ двигателя. Однако крутящий момент в таких условиях будет далеко не самым высоким, и для передвижения нужно поддерживать большую скорость. Повышающая передача (ее еще называют овердрайв) служит в основном для поддержания этой скорости при постоянном движении, а при обгоне вам, скорее всего, придется переключиться на пониженную.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0" name="Shape 540"/>
          <p:cNvGrpSpPr/>
          <p:nvPr/>
        </p:nvGrpSpPr>
        <p:grpSpPr>
          <a:xfrm>
            <a:off x="-55562" y="-73025"/>
            <a:ext cx="9255125" cy="603250"/>
            <a:chOff x="-55562" y="-73025"/>
            <a:chExt cx="9255125" cy="603250"/>
          </a:xfrm>
        </p:grpSpPr>
        <p:pic>
          <p:nvPicPr>
            <p:cNvPr id="541" name="Shape 541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-55562" y="-73025"/>
              <a:ext cx="9255125" cy="6032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2" name="Shape 542"/>
            <p:cNvSpPr txBox="1"/>
            <p:nvPr/>
          </p:nvSpPr>
          <p:spPr>
            <a:xfrm>
              <a:off x="0" y="-7937"/>
              <a:ext cx="9144000" cy="36988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rPr lang="en-US" sz="1800" b="1" i="0" u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Назначение и устройство КШМ ДВС</a:t>
              </a:r>
              <a:endParaRPr/>
            </a:p>
          </p:txBody>
        </p:sp>
      </p:grpSp>
      <p:grpSp>
        <p:nvGrpSpPr>
          <p:cNvPr id="543" name="Shape 543"/>
          <p:cNvGrpSpPr/>
          <p:nvPr/>
        </p:nvGrpSpPr>
        <p:grpSpPr>
          <a:xfrm>
            <a:off x="8656637" y="-79375"/>
            <a:ext cx="542925" cy="639762"/>
            <a:chOff x="8656637" y="-79375"/>
            <a:chExt cx="542925" cy="639762"/>
          </a:xfrm>
        </p:grpSpPr>
        <p:pic>
          <p:nvPicPr>
            <p:cNvPr id="544" name="Shape 544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8656637" y="-79375"/>
              <a:ext cx="542925" cy="6397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5" name="Shape 545"/>
            <p:cNvSpPr txBox="1"/>
            <p:nvPr/>
          </p:nvSpPr>
          <p:spPr>
            <a:xfrm>
              <a:off x="8801100" y="52387"/>
              <a:ext cx="254000" cy="25558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Calibri"/>
                <a:buNone/>
              </a:pPr>
              <a:r>
                <a:rPr lang="en-US" sz="2000" b="1" i="0" u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4</a:t>
              </a:r>
              <a:endParaRPr/>
            </a:p>
          </p:txBody>
        </p:sp>
      </p:grpSp>
      <p:grpSp>
        <p:nvGrpSpPr>
          <p:cNvPr id="546" name="Shape 546"/>
          <p:cNvGrpSpPr/>
          <p:nvPr/>
        </p:nvGrpSpPr>
        <p:grpSpPr>
          <a:xfrm>
            <a:off x="-55562" y="-60325"/>
            <a:ext cx="9255125" cy="596900"/>
            <a:chOff x="-55562" y="-60325"/>
            <a:chExt cx="9255125" cy="596900"/>
          </a:xfrm>
        </p:grpSpPr>
        <p:pic>
          <p:nvPicPr>
            <p:cNvPr id="547" name="Shape 547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-55562" y="-60325"/>
              <a:ext cx="9255125" cy="5969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8" name="Shape 548"/>
            <p:cNvSpPr txBox="1"/>
            <p:nvPr/>
          </p:nvSpPr>
          <p:spPr>
            <a:xfrm>
              <a:off x="0" y="0"/>
              <a:ext cx="9144000" cy="36988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rPr lang="en-US" sz="1800" b="1" i="0" u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Назначение и общее устройство механической коробки передач</a:t>
              </a:r>
              <a:endParaRPr/>
            </a:p>
          </p:txBody>
        </p:sp>
      </p:grpSp>
      <p:grpSp>
        <p:nvGrpSpPr>
          <p:cNvPr id="549" name="Shape 549"/>
          <p:cNvGrpSpPr/>
          <p:nvPr/>
        </p:nvGrpSpPr>
        <p:grpSpPr>
          <a:xfrm>
            <a:off x="8594725" y="-73025"/>
            <a:ext cx="671512" cy="646112"/>
            <a:chOff x="8594725" y="-73025"/>
            <a:chExt cx="671512" cy="646112"/>
          </a:xfrm>
        </p:grpSpPr>
        <p:pic>
          <p:nvPicPr>
            <p:cNvPr id="550" name="Shape 550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8594725" y="-73025"/>
              <a:ext cx="671512" cy="6461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51" name="Shape 551"/>
            <p:cNvSpPr txBox="1"/>
            <p:nvPr/>
          </p:nvSpPr>
          <p:spPr>
            <a:xfrm>
              <a:off x="8801100" y="60325"/>
              <a:ext cx="254000" cy="254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Calibri"/>
                <a:buNone/>
              </a:pPr>
              <a:r>
                <a:rPr lang="en-US" sz="2000" b="1" i="0" u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21</a:t>
              </a:r>
              <a:endParaRPr/>
            </a:p>
          </p:txBody>
        </p:sp>
      </p:grpSp>
      <p:grpSp>
        <p:nvGrpSpPr>
          <p:cNvPr id="552" name="Shape 552"/>
          <p:cNvGrpSpPr/>
          <p:nvPr/>
        </p:nvGrpSpPr>
        <p:grpSpPr>
          <a:xfrm>
            <a:off x="-12700" y="6242050"/>
            <a:ext cx="9147175" cy="630237"/>
            <a:chOff x="0" y="0"/>
            <a:chExt cx="2147483647" cy="2147483647"/>
          </a:xfrm>
        </p:grpSpPr>
        <p:sp>
          <p:nvSpPr>
            <p:cNvPr id="553" name="Shape 553"/>
            <p:cNvSpPr/>
            <p:nvPr/>
          </p:nvSpPr>
          <p:spPr>
            <a:xfrm>
              <a:off x="745395" y="0"/>
              <a:ext cx="301139683" cy="1979794647"/>
            </a:xfrm>
            <a:custGeom>
              <a:avLst/>
              <a:gdLst/>
              <a:ahLst/>
              <a:cxnLst/>
              <a:rect l="0" t="0" r="0" b="0"/>
              <a:pathLst>
                <a:path w="179" h="81" extrusionOk="0">
                  <a:moveTo>
                    <a:pt x="0" y="81"/>
                  </a:moveTo>
                  <a:lnTo>
                    <a:pt x="0" y="67"/>
                  </a:lnTo>
                  <a:cubicBezTo>
                    <a:pt x="1" y="67"/>
                    <a:pt x="4" y="68"/>
                    <a:pt x="5" y="68"/>
                  </a:cubicBezTo>
                  <a:cubicBezTo>
                    <a:pt x="5" y="68"/>
                    <a:pt x="5" y="68"/>
                    <a:pt x="5" y="68"/>
                  </a:cubicBezTo>
                  <a:cubicBezTo>
                    <a:pt x="7" y="68"/>
                    <a:pt x="8" y="68"/>
                    <a:pt x="8" y="66"/>
                  </a:cubicBezTo>
                  <a:cubicBezTo>
                    <a:pt x="10" y="67"/>
                    <a:pt x="10" y="67"/>
                    <a:pt x="13" y="67"/>
                  </a:cubicBezTo>
                  <a:cubicBezTo>
                    <a:pt x="14" y="68"/>
                    <a:pt x="14" y="69"/>
                    <a:pt x="14" y="69"/>
                  </a:cubicBezTo>
                  <a:cubicBezTo>
                    <a:pt x="15" y="69"/>
                    <a:pt x="16" y="69"/>
                    <a:pt x="17" y="69"/>
                  </a:cubicBezTo>
                  <a:cubicBezTo>
                    <a:pt x="17" y="67"/>
                    <a:pt x="17" y="66"/>
                    <a:pt x="20" y="67"/>
                  </a:cubicBezTo>
                  <a:cubicBezTo>
                    <a:pt x="20" y="68"/>
                    <a:pt x="20" y="68"/>
                    <a:pt x="20" y="69"/>
                  </a:cubicBezTo>
                  <a:cubicBezTo>
                    <a:pt x="20" y="69"/>
                    <a:pt x="21" y="69"/>
                    <a:pt x="22" y="69"/>
                  </a:cubicBezTo>
                  <a:cubicBezTo>
                    <a:pt x="22" y="68"/>
                    <a:pt x="21" y="67"/>
                    <a:pt x="21" y="66"/>
                  </a:cubicBezTo>
                  <a:cubicBezTo>
                    <a:pt x="22" y="66"/>
                    <a:pt x="22" y="66"/>
                    <a:pt x="22" y="66"/>
                  </a:cubicBezTo>
                  <a:cubicBezTo>
                    <a:pt x="22" y="65"/>
                    <a:pt x="22" y="65"/>
                    <a:pt x="23" y="65"/>
                  </a:cubicBezTo>
                  <a:cubicBezTo>
                    <a:pt x="23" y="65"/>
                    <a:pt x="23" y="66"/>
                    <a:pt x="23" y="66"/>
                  </a:cubicBezTo>
                  <a:cubicBezTo>
                    <a:pt x="25" y="67"/>
                    <a:pt x="27" y="67"/>
                    <a:pt x="29" y="67"/>
                  </a:cubicBezTo>
                  <a:cubicBezTo>
                    <a:pt x="29" y="67"/>
                    <a:pt x="29" y="66"/>
                    <a:pt x="29" y="66"/>
                  </a:cubicBezTo>
                  <a:cubicBezTo>
                    <a:pt x="34" y="66"/>
                    <a:pt x="35" y="69"/>
                    <a:pt x="36" y="64"/>
                  </a:cubicBezTo>
                  <a:cubicBezTo>
                    <a:pt x="39" y="62"/>
                    <a:pt x="38" y="55"/>
                    <a:pt x="38" y="55"/>
                  </a:cubicBezTo>
                  <a:cubicBezTo>
                    <a:pt x="38" y="55"/>
                    <a:pt x="39" y="55"/>
                    <a:pt x="39" y="55"/>
                  </a:cubicBezTo>
                  <a:cubicBezTo>
                    <a:pt x="39" y="53"/>
                    <a:pt x="39" y="51"/>
                    <a:pt x="38" y="48"/>
                  </a:cubicBezTo>
                  <a:lnTo>
                    <a:pt x="40" y="48"/>
                  </a:lnTo>
                  <a:cubicBezTo>
                    <a:pt x="40" y="48"/>
                    <a:pt x="40" y="45"/>
                    <a:pt x="41" y="43"/>
                  </a:cubicBezTo>
                  <a:lnTo>
                    <a:pt x="41" y="36"/>
                  </a:lnTo>
                  <a:lnTo>
                    <a:pt x="40" y="36"/>
                  </a:lnTo>
                  <a:lnTo>
                    <a:pt x="43" y="35"/>
                  </a:lnTo>
                  <a:lnTo>
                    <a:pt x="44" y="4"/>
                  </a:lnTo>
                  <a:lnTo>
                    <a:pt x="46" y="35"/>
                  </a:lnTo>
                  <a:lnTo>
                    <a:pt x="48" y="36"/>
                  </a:lnTo>
                  <a:lnTo>
                    <a:pt x="47" y="36"/>
                  </a:lnTo>
                  <a:lnTo>
                    <a:pt x="47" y="43"/>
                  </a:lnTo>
                  <a:cubicBezTo>
                    <a:pt x="48" y="45"/>
                    <a:pt x="49" y="46"/>
                    <a:pt x="49" y="48"/>
                  </a:cubicBezTo>
                  <a:lnTo>
                    <a:pt x="50" y="48"/>
                  </a:lnTo>
                  <a:cubicBezTo>
                    <a:pt x="49" y="51"/>
                    <a:pt x="49" y="52"/>
                    <a:pt x="50" y="55"/>
                  </a:cubicBezTo>
                  <a:cubicBezTo>
                    <a:pt x="50" y="55"/>
                    <a:pt x="51" y="55"/>
                    <a:pt x="51" y="55"/>
                  </a:cubicBezTo>
                  <a:cubicBezTo>
                    <a:pt x="50" y="59"/>
                    <a:pt x="51" y="61"/>
                    <a:pt x="52" y="64"/>
                  </a:cubicBezTo>
                  <a:cubicBezTo>
                    <a:pt x="53" y="64"/>
                    <a:pt x="54" y="65"/>
                    <a:pt x="54" y="65"/>
                  </a:cubicBezTo>
                  <a:cubicBezTo>
                    <a:pt x="55" y="62"/>
                    <a:pt x="57" y="64"/>
                    <a:pt x="58" y="63"/>
                  </a:cubicBezTo>
                  <a:cubicBezTo>
                    <a:pt x="59" y="59"/>
                    <a:pt x="59" y="57"/>
                    <a:pt x="61" y="55"/>
                  </a:cubicBezTo>
                  <a:cubicBezTo>
                    <a:pt x="61" y="53"/>
                    <a:pt x="61" y="52"/>
                    <a:pt x="62" y="50"/>
                  </a:cubicBezTo>
                  <a:cubicBezTo>
                    <a:pt x="64" y="52"/>
                    <a:pt x="62" y="56"/>
                    <a:pt x="66" y="57"/>
                  </a:cubicBezTo>
                  <a:cubicBezTo>
                    <a:pt x="66" y="57"/>
                    <a:pt x="66" y="57"/>
                    <a:pt x="66" y="58"/>
                  </a:cubicBezTo>
                  <a:cubicBezTo>
                    <a:pt x="67" y="56"/>
                    <a:pt x="67" y="54"/>
                    <a:pt x="68" y="53"/>
                  </a:cubicBezTo>
                  <a:cubicBezTo>
                    <a:pt x="69" y="54"/>
                    <a:pt x="68" y="56"/>
                    <a:pt x="70" y="58"/>
                  </a:cubicBezTo>
                  <a:cubicBezTo>
                    <a:pt x="70" y="60"/>
                    <a:pt x="70" y="60"/>
                    <a:pt x="70" y="61"/>
                  </a:cubicBezTo>
                  <a:cubicBezTo>
                    <a:pt x="70" y="61"/>
                    <a:pt x="71" y="61"/>
                    <a:pt x="71" y="61"/>
                  </a:cubicBezTo>
                  <a:cubicBezTo>
                    <a:pt x="71" y="62"/>
                    <a:pt x="71" y="62"/>
                    <a:pt x="72" y="63"/>
                  </a:cubicBezTo>
                  <a:cubicBezTo>
                    <a:pt x="73" y="63"/>
                    <a:pt x="74" y="63"/>
                    <a:pt x="76" y="64"/>
                  </a:cubicBezTo>
                  <a:cubicBezTo>
                    <a:pt x="76" y="64"/>
                    <a:pt x="76" y="64"/>
                    <a:pt x="76" y="64"/>
                  </a:cubicBezTo>
                  <a:cubicBezTo>
                    <a:pt x="77" y="65"/>
                    <a:pt x="78" y="65"/>
                    <a:pt x="79" y="65"/>
                  </a:cubicBezTo>
                  <a:cubicBezTo>
                    <a:pt x="78" y="64"/>
                    <a:pt x="78" y="63"/>
                    <a:pt x="78" y="62"/>
                  </a:cubicBezTo>
                  <a:cubicBezTo>
                    <a:pt x="79" y="62"/>
                    <a:pt x="79" y="61"/>
                    <a:pt x="79" y="61"/>
                  </a:cubicBezTo>
                  <a:cubicBezTo>
                    <a:pt x="79" y="63"/>
                    <a:pt x="80" y="64"/>
                    <a:pt x="80" y="65"/>
                  </a:cubicBezTo>
                  <a:cubicBezTo>
                    <a:pt x="80" y="65"/>
                    <a:pt x="81" y="66"/>
                    <a:pt x="82" y="66"/>
                  </a:cubicBezTo>
                  <a:cubicBezTo>
                    <a:pt x="82" y="66"/>
                    <a:pt x="82" y="65"/>
                    <a:pt x="82" y="65"/>
                  </a:cubicBezTo>
                  <a:cubicBezTo>
                    <a:pt x="85" y="66"/>
                    <a:pt x="92" y="65"/>
                    <a:pt x="94" y="67"/>
                  </a:cubicBezTo>
                  <a:cubicBezTo>
                    <a:pt x="96" y="64"/>
                    <a:pt x="95" y="60"/>
                    <a:pt x="95" y="56"/>
                  </a:cubicBezTo>
                  <a:cubicBezTo>
                    <a:pt x="96" y="56"/>
                    <a:pt x="96" y="56"/>
                    <a:pt x="96" y="56"/>
                  </a:cubicBezTo>
                  <a:cubicBezTo>
                    <a:pt x="96" y="57"/>
                    <a:pt x="96" y="58"/>
                    <a:pt x="96" y="59"/>
                  </a:cubicBezTo>
                  <a:cubicBezTo>
                    <a:pt x="97" y="59"/>
                    <a:pt x="97" y="59"/>
                    <a:pt x="97" y="58"/>
                  </a:cubicBezTo>
                  <a:cubicBezTo>
                    <a:pt x="97" y="59"/>
                    <a:pt x="98" y="60"/>
                    <a:pt x="98" y="61"/>
                  </a:cubicBezTo>
                  <a:cubicBezTo>
                    <a:pt x="99" y="62"/>
                    <a:pt x="99" y="62"/>
                    <a:pt x="100" y="61"/>
                  </a:cubicBezTo>
                  <a:cubicBezTo>
                    <a:pt x="100" y="62"/>
                    <a:pt x="100" y="63"/>
                    <a:pt x="100" y="63"/>
                  </a:cubicBezTo>
                  <a:cubicBezTo>
                    <a:pt x="101" y="63"/>
                    <a:pt x="102" y="64"/>
                    <a:pt x="103" y="64"/>
                  </a:cubicBezTo>
                  <a:cubicBezTo>
                    <a:pt x="103" y="62"/>
                    <a:pt x="103" y="60"/>
                    <a:pt x="103" y="59"/>
                  </a:cubicBezTo>
                  <a:cubicBezTo>
                    <a:pt x="103" y="59"/>
                    <a:pt x="104" y="59"/>
                    <a:pt x="104" y="59"/>
                  </a:cubicBezTo>
                  <a:cubicBezTo>
                    <a:pt x="104" y="58"/>
                    <a:pt x="104" y="57"/>
                    <a:pt x="104" y="56"/>
                  </a:cubicBezTo>
                  <a:cubicBezTo>
                    <a:pt x="105" y="56"/>
                    <a:pt x="105" y="56"/>
                    <a:pt x="105" y="56"/>
                  </a:cubicBezTo>
                  <a:cubicBezTo>
                    <a:pt x="105" y="57"/>
                    <a:pt x="106" y="58"/>
                    <a:pt x="106" y="59"/>
                  </a:cubicBezTo>
                  <a:cubicBezTo>
                    <a:pt x="106" y="59"/>
                    <a:pt x="106" y="59"/>
                    <a:pt x="107" y="59"/>
                  </a:cubicBezTo>
                  <a:cubicBezTo>
                    <a:pt x="107" y="60"/>
                    <a:pt x="107" y="60"/>
                    <a:pt x="107" y="61"/>
                  </a:cubicBezTo>
                  <a:cubicBezTo>
                    <a:pt x="108" y="60"/>
                    <a:pt x="109" y="60"/>
                    <a:pt x="110" y="60"/>
                  </a:cubicBezTo>
                  <a:cubicBezTo>
                    <a:pt x="110" y="60"/>
                    <a:pt x="111" y="60"/>
                    <a:pt x="111" y="60"/>
                  </a:cubicBezTo>
                  <a:cubicBezTo>
                    <a:pt x="111" y="60"/>
                    <a:pt x="111" y="60"/>
                    <a:pt x="112" y="60"/>
                  </a:cubicBezTo>
                  <a:cubicBezTo>
                    <a:pt x="112" y="59"/>
                    <a:pt x="112" y="59"/>
                    <a:pt x="112" y="58"/>
                  </a:cubicBezTo>
                  <a:cubicBezTo>
                    <a:pt x="114" y="58"/>
                    <a:pt x="114" y="58"/>
                    <a:pt x="115" y="59"/>
                  </a:cubicBezTo>
                  <a:cubicBezTo>
                    <a:pt x="121" y="48"/>
                    <a:pt x="126" y="37"/>
                    <a:pt x="132" y="26"/>
                  </a:cubicBezTo>
                  <a:cubicBezTo>
                    <a:pt x="131" y="26"/>
                    <a:pt x="130" y="25"/>
                    <a:pt x="129" y="24"/>
                  </a:cubicBezTo>
                  <a:cubicBezTo>
                    <a:pt x="132" y="25"/>
                    <a:pt x="132" y="25"/>
                    <a:pt x="134" y="27"/>
                  </a:cubicBezTo>
                  <a:cubicBezTo>
                    <a:pt x="139" y="27"/>
                    <a:pt x="144" y="28"/>
                    <a:pt x="148" y="28"/>
                  </a:cubicBezTo>
                  <a:cubicBezTo>
                    <a:pt x="146" y="26"/>
                    <a:pt x="143" y="25"/>
                    <a:pt x="140" y="23"/>
                  </a:cubicBezTo>
                  <a:cubicBezTo>
                    <a:pt x="140" y="23"/>
                    <a:pt x="140" y="23"/>
                    <a:pt x="140" y="23"/>
                  </a:cubicBezTo>
                  <a:cubicBezTo>
                    <a:pt x="140" y="23"/>
                    <a:pt x="139" y="23"/>
                    <a:pt x="138" y="23"/>
                  </a:cubicBezTo>
                  <a:cubicBezTo>
                    <a:pt x="138" y="22"/>
                    <a:pt x="138" y="22"/>
                    <a:pt x="139" y="22"/>
                  </a:cubicBezTo>
                  <a:cubicBezTo>
                    <a:pt x="138" y="22"/>
                    <a:pt x="138" y="22"/>
                    <a:pt x="138" y="21"/>
                  </a:cubicBezTo>
                  <a:cubicBezTo>
                    <a:pt x="138" y="21"/>
                    <a:pt x="138" y="21"/>
                    <a:pt x="138" y="21"/>
                  </a:cubicBezTo>
                  <a:cubicBezTo>
                    <a:pt x="142" y="23"/>
                    <a:pt x="145" y="25"/>
                    <a:pt x="149" y="27"/>
                  </a:cubicBezTo>
                  <a:cubicBezTo>
                    <a:pt x="151" y="27"/>
                    <a:pt x="151" y="28"/>
                    <a:pt x="153" y="28"/>
                  </a:cubicBezTo>
                  <a:cubicBezTo>
                    <a:pt x="153" y="28"/>
                    <a:pt x="153" y="29"/>
                    <a:pt x="153" y="29"/>
                  </a:cubicBezTo>
                  <a:cubicBezTo>
                    <a:pt x="153" y="29"/>
                    <a:pt x="153" y="29"/>
                    <a:pt x="154" y="29"/>
                  </a:cubicBezTo>
                  <a:cubicBezTo>
                    <a:pt x="148" y="40"/>
                    <a:pt x="143" y="51"/>
                    <a:pt x="140" y="62"/>
                  </a:cubicBezTo>
                  <a:cubicBezTo>
                    <a:pt x="147" y="61"/>
                    <a:pt x="154" y="62"/>
                    <a:pt x="161" y="63"/>
                  </a:cubicBezTo>
                  <a:cubicBezTo>
                    <a:pt x="161" y="63"/>
                    <a:pt x="162" y="63"/>
                    <a:pt x="162" y="64"/>
                  </a:cubicBezTo>
                  <a:cubicBezTo>
                    <a:pt x="164" y="64"/>
                    <a:pt x="165" y="63"/>
                    <a:pt x="169" y="64"/>
                  </a:cubicBezTo>
                  <a:cubicBezTo>
                    <a:pt x="169" y="63"/>
                    <a:pt x="169" y="63"/>
                    <a:pt x="169" y="63"/>
                  </a:cubicBezTo>
                  <a:cubicBezTo>
                    <a:pt x="173" y="65"/>
                    <a:pt x="175" y="66"/>
                    <a:pt x="179" y="67"/>
                  </a:cubicBezTo>
                  <a:lnTo>
                    <a:pt x="179" y="81"/>
                  </a:lnTo>
                  <a:lnTo>
                    <a:pt x="0" y="81"/>
                  </a:lnTo>
                  <a:close/>
                  <a:moveTo>
                    <a:pt x="161" y="58"/>
                  </a:moveTo>
                  <a:cubicBezTo>
                    <a:pt x="160" y="54"/>
                    <a:pt x="160" y="54"/>
                    <a:pt x="160" y="45"/>
                  </a:cubicBezTo>
                  <a:cubicBezTo>
                    <a:pt x="159" y="45"/>
                    <a:pt x="159" y="45"/>
                    <a:pt x="158" y="45"/>
                  </a:cubicBezTo>
                  <a:cubicBezTo>
                    <a:pt x="158" y="44"/>
                    <a:pt x="158" y="44"/>
                    <a:pt x="158" y="43"/>
                  </a:cubicBezTo>
                  <a:cubicBezTo>
                    <a:pt x="157" y="43"/>
                    <a:pt x="157" y="43"/>
                    <a:pt x="157" y="43"/>
                  </a:cubicBezTo>
                  <a:cubicBezTo>
                    <a:pt x="157" y="44"/>
                    <a:pt x="157" y="44"/>
                    <a:pt x="157" y="45"/>
                  </a:cubicBezTo>
                  <a:cubicBezTo>
                    <a:pt x="158" y="46"/>
                    <a:pt x="159" y="46"/>
                    <a:pt x="158" y="48"/>
                  </a:cubicBezTo>
                  <a:cubicBezTo>
                    <a:pt x="157" y="48"/>
                    <a:pt x="156" y="48"/>
                    <a:pt x="155" y="48"/>
                  </a:cubicBezTo>
                  <a:cubicBezTo>
                    <a:pt x="155" y="46"/>
                    <a:pt x="156" y="45"/>
                    <a:pt x="156" y="42"/>
                  </a:cubicBezTo>
                  <a:cubicBezTo>
                    <a:pt x="158" y="43"/>
                    <a:pt x="158" y="44"/>
                    <a:pt x="160" y="45"/>
                  </a:cubicBezTo>
                  <a:cubicBezTo>
                    <a:pt x="160" y="42"/>
                    <a:pt x="157" y="38"/>
                    <a:pt x="161" y="38"/>
                  </a:cubicBezTo>
                  <a:cubicBezTo>
                    <a:pt x="162" y="38"/>
                    <a:pt x="162" y="39"/>
                    <a:pt x="162" y="39"/>
                  </a:cubicBezTo>
                  <a:cubicBezTo>
                    <a:pt x="161" y="42"/>
                    <a:pt x="161" y="42"/>
                    <a:pt x="161" y="44"/>
                  </a:cubicBezTo>
                  <a:cubicBezTo>
                    <a:pt x="163" y="44"/>
                    <a:pt x="163" y="43"/>
                    <a:pt x="165" y="42"/>
                  </a:cubicBezTo>
                  <a:cubicBezTo>
                    <a:pt x="165" y="44"/>
                    <a:pt x="167" y="46"/>
                    <a:pt x="167" y="48"/>
                  </a:cubicBezTo>
                  <a:cubicBezTo>
                    <a:pt x="165" y="48"/>
                    <a:pt x="164" y="48"/>
                    <a:pt x="163" y="48"/>
                  </a:cubicBezTo>
                  <a:cubicBezTo>
                    <a:pt x="163" y="47"/>
                    <a:pt x="163" y="46"/>
                    <a:pt x="164" y="45"/>
                  </a:cubicBezTo>
                  <a:cubicBezTo>
                    <a:pt x="164" y="45"/>
                    <a:pt x="164" y="45"/>
                    <a:pt x="164" y="45"/>
                  </a:cubicBezTo>
                  <a:cubicBezTo>
                    <a:pt x="164" y="44"/>
                    <a:pt x="164" y="43"/>
                    <a:pt x="164" y="43"/>
                  </a:cubicBezTo>
                  <a:cubicBezTo>
                    <a:pt x="163" y="44"/>
                    <a:pt x="163" y="45"/>
                    <a:pt x="161" y="46"/>
                  </a:cubicBezTo>
                  <a:cubicBezTo>
                    <a:pt x="161" y="50"/>
                    <a:pt x="161" y="54"/>
                    <a:pt x="161" y="58"/>
                  </a:cubicBezTo>
                  <a:close/>
                  <a:moveTo>
                    <a:pt x="68" y="52"/>
                  </a:moveTo>
                  <a:cubicBezTo>
                    <a:pt x="68" y="52"/>
                    <a:pt x="68" y="52"/>
                    <a:pt x="68" y="51"/>
                  </a:cubicBezTo>
                  <a:cubicBezTo>
                    <a:pt x="68" y="51"/>
                    <a:pt x="68" y="51"/>
                    <a:pt x="68" y="51"/>
                  </a:cubicBezTo>
                  <a:cubicBezTo>
                    <a:pt x="68" y="52"/>
                    <a:pt x="68" y="52"/>
                    <a:pt x="68" y="52"/>
                  </a:cubicBezTo>
                  <a:cubicBezTo>
                    <a:pt x="68" y="52"/>
                    <a:pt x="68" y="52"/>
                    <a:pt x="68" y="52"/>
                  </a:cubicBezTo>
                  <a:close/>
                  <a:moveTo>
                    <a:pt x="128" y="24"/>
                  </a:moveTo>
                  <a:cubicBezTo>
                    <a:pt x="127" y="23"/>
                    <a:pt x="125" y="22"/>
                    <a:pt x="123" y="22"/>
                  </a:cubicBezTo>
                  <a:cubicBezTo>
                    <a:pt x="123" y="22"/>
                    <a:pt x="123" y="21"/>
                    <a:pt x="123" y="21"/>
                  </a:cubicBezTo>
                  <a:cubicBezTo>
                    <a:pt x="123" y="20"/>
                    <a:pt x="122" y="20"/>
                    <a:pt x="122" y="20"/>
                  </a:cubicBezTo>
                  <a:cubicBezTo>
                    <a:pt x="122" y="20"/>
                    <a:pt x="122" y="20"/>
                    <a:pt x="122" y="19"/>
                  </a:cubicBezTo>
                  <a:cubicBezTo>
                    <a:pt x="125" y="21"/>
                    <a:pt x="126" y="22"/>
                    <a:pt x="130" y="22"/>
                  </a:cubicBezTo>
                  <a:cubicBezTo>
                    <a:pt x="130" y="22"/>
                    <a:pt x="130" y="23"/>
                    <a:pt x="130" y="23"/>
                  </a:cubicBezTo>
                  <a:cubicBezTo>
                    <a:pt x="129" y="23"/>
                    <a:pt x="129" y="23"/>
                    <a:pt x="129" y="23"/>
                  </a:cubicBezTo>
                  <a:cubicBezTo>
                    <a:pt x="129" y="23"/>
                    <a:pt x="129" y="24"/>
                    <a:pt x="129" y="24"/>
                  </a:cubicBezTo>
                  <a:cubicBezTo>
                    <a:pt x="129" y="24"/>
                    <a:pt x="128" y="24"/>
                    <a:pt x="128" y="24"/>
                  </a:cubicBezTo>
                  <a:close/>
                  <a:moveTo>
                    <a:pt x="44" y="4"/>
                  </a:moveTo>
                  <a:cubicBezTo>
                    <a:pt x="44" y="3"/>
                    <a:pt x="44" y="3"/>
                    <a:pt x="44" y="3"/>
                  </a:cubicBezTo>
                  <a:cubicBezTo>
                    <a:pt x="44" y="3"/>
                    <a:pt x="44" y="2"/>
                    <a:pt x="44" y="2"/>
                  </a:cubicBezTo>
                  <a:cubicBezTo>
                    <a:pt x="44" y="3"/>
                    <a:pt x="44" y="3"/>
                    <a:pt x="44" y="4"/>
                  </a:cubicBezTo>
                  <a:cubicBezTo>
                    <a:pt x="44" y="4"/>
                    <a:pt x="44" y="4"/>
                    <a:pt x="44" y="4"/>
                  </a:cubicBezTo>
                  <a:close/>
                  <a:moveTo>
                    <a:pt x="44" y="2"/>
                  </a:moveTo>
                  <a:cubicBezTo>
                    <a:pt x="44" y="1"/>
                    <a:pt x="44" y="0"/>
                    <a:pt x="44" y="0"/>
                  </a:cubicBezTo>
                  <a:cubicBezTo>
                    <a:pt x="44" y="0"/>
                    <a:pt x="44" y="0"/>
                    <a:pt x="45" y="0"/>
                  </a:cubicBezTo>
                  <a:cubicBezTo>
                    <a:pt x="44" y="1"/>
                    <a:pt x="44" y="1"/>
                    <a:pt x="44" y="2"/>
                  </a:cubicBezTo>
                  <a:close/>
                </a:path>
              </a:pathLst>
            </a:custGeom>
            <a:solidFill>
              <a:srgbClr val="17375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4" name="Shape 554"/>
            <p:cNvSpPr txBox="1"/>
            <p:nvPr/>
          </p:nvSpPr>
          <p:spPr>
            <a:xfrm>
              <a:off x="0" y="1682284596"/>
              <a:ext cx="2147483647" cy="465199050"/>
            </a:xfrm>
            <a:prstGeom prst="rect">
              <a:avLst/>
            </a:prstGeom>
            <a:solidFill>
              <a:srgbClr val="17375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555" name="Shape 555"/>
            <p:cNvCxnSpPr/>
            <p:nvPr/>
          </p:nvCxnSpPr>
          <p:spPr>
            <a:xfrm>
              <a:off x="277327892" y="1617354145"/>
              <a:ext cx="1867919697" cy="0"/>
            </a:xfrm>
            <a:prstGeom prst="straightConnector1">
              <a:avLst/>
            </a:prstGeom>
            <a:noFill/>
            <a:ln w="9525" cap="flat" cmpd="sng">
              <a:solidFill>
                <a:srgbClr val="0066FF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</p:grpSp>
      <p:sp>
        <p:nvSpPr>
          <p:cNvPr id="556" name="Shape 556"/>
          <p:cNvSpPr txBox="1"/>
          <p:nvPr/>
        </p:nvSpPr>
        <p:spPr>
          <a:xfrm>
            <a:off x="0" y="677862"/>
            <a:ext cx="8496300" cy="369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ts val="1800"/>
              <a:buFont typeface="Arial"/>
              <a:buNone/>
            </a:pPr>
            <a:r>
              <a:rPr lang="en-US" sz="1800" b="1" i="1" u="none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endParaRPr/>
          </a:p>
        </p:txBody>
      </p:sp>
      <p:sp>
        <p:nvSpPr>
          <p:cNvPr id="557" name="Shape 557"/>
          <p:cNvSpPr txBox="1"/>
          <p:nvPr/>
        </p:nvSpPr>
        <p:spPr>
          <a:xfrm>
            <a:off x="411162" y="519112"/>
            <a:ext cx="8299450" cy="36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1800"/>
              <a:buFont typeface="Verdana"/>
              <a:buNone/>
            </a:pPr>
            <a:r>
              <a:rPr lang="en-US" sz="1800" b="1" i="1" u="none">
                <a:solidFill>
                  <a:srgbClr val="00B050"/>
                </a:solidFill>
                <a:latin typeface="Verdana"/>
                <a:ea typeface="Verdana"/>
                <a:cs typeface="Verdana"/>
                <a:sym typeface="Verdana"/>
              </a:rPr>
              <a:t>Принцип работы МКПП</a:t>
            </a:r>
            <a:endParaRPr/>
          </a:p>
        </p:txBody>
      </p:sp>
      <p:sp>
        <p:nvSpPr>
          <p:cNvPr id="558" name="Shape 558"/>
          <p:cNvSpPr txBox="1"/>
          <p:nvPr/>
        </p:nvSpPr>
        <p:spPr>
          <a:xfrm>
            <a:off x="411162" y="1177925"/>
            <a:ext cx="8515350" cy="341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18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Задний ход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1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Ну вот, с тем, как ехать вперед, мы разобрались, а как же реализовать задний ход? Ведь вращение маховика не изменишь, а значит, и первичный вал будет всегда вращаться строго в одном направлении. На самом деле, здесь все еще проще.</a:t>
            </a:r>
            <a:endParaRPr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Имея ведущую и ведомую шестерни и необходимость изменить направление вращения последней, достаточно просто расположить между ними третью – промежуточную. Вопрос решен! Задний ход в автомобилях, как правило, выполнен именно так. Соответственно, ведущая и ведомая шестерни по-прежнему располагаются на своих местах, а вторичный вал при этом вращается в обратную сторону – противоположную первичному.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3" name="Shape 563"/>
          <p:cNvGrpSpPr/>
          <p:nvPr/>
        </p:nvGrpSpPr>
        <p:grpSpPr>
          <a:xfrm>
            <a:off x="-55562" y="-73025"/>
            <a:ext cx="9255125" cy="603250"/>
            <a:chOff x="-55562" y="-73025"/>
            <a:chExt cx="9255125" cy="603250"/>
          </a:xfrm>
        </p:grpSpPr>
        <p:pic>
          <p:nvPicPr>
            <p:cNvPr id="564" name="Shape 564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-55562" y="-73025"/>
              <a:ext cx="9255125" cy="6032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5" name="Shape 565"/>
            <p:cNvSpPr txBox="1"/>
            <p:nvPr/>
          </p:nvSpPr>
          <p:spPr>
            <a:xfrm>
              <a:off x="0" y="-7937"/>
              <a:ext cx="9144000" cy="36988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rPr lang="en-US" sz="1800" b="1" i="0" u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Назначение и устройство КШМ ДВС</a:t>
              </a:r>
              <a:endParaRPr/>
            </a:p>
          </p:txBody>
        </p:sp>
      </p:grpSp>
      <p:grpSp>
        <p:nvGrpSpPr>
          <p:cNvPr id="566" name="Shape 566"/>
          <p:cNvGrpSpPr/>
          <p:nvPr/>
        </p:nvGrpSpPr>
        <p:grpSpPr>
          <a:xfrm>
            <a:off x="8656637" y="-79375"/>
            <a:ext cx="542925" cy="639762"/>
            <a:chOff x="8656637" y="-79375"/>
            <a:chExt cx="542925" cy="639762"/>
          </a:xfrm>
        </p:grpSpPr>
        <p:pic>
          <p:nvPicPr>
            <p:cNvPr id="567" name="Shape 567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8656637" y="-79375"/>
              <a:ext cx="542925" cy="6397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8" name="Shape 568"/>
            <p:cNvSpPr txBox="1"/>
            <p:nvPr/>
          </p:nvSpPr>
          <p:spPr>
            <a:xfrm>
              <a:off x="8801100" y="52387"/>
              <a:ext cx="254000" cy="25558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Calibri"/>
                <a:buNone/>
              </a:pPr>
              <a:r>
                <a:rPr lang="en-US" sz="2000" b="1" i="0" u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4</a:t>
              </a:r>
              <a:endParaRPr/>
            </a:p>
          </p:txBody>
        </p:sp>
      </p:grpSp>
      <p:grpSp>
        <p:nvGrpSpPr>
          <p:cNvPr id="569" name="Shape 569"/>
          <p:cNvGrpSpPr/>
          <p:nvPr/>
        </p:nvGrpSpPr>
        <p:grpSpPr>
          <a:xfrm>
            <a:off x="-55562" y="-60325"/>
            <a:ext cx="9255125" cy="596900"/>
            <a:chOff x="-55562" y="-60325"/>
            <a:chExt cx="9255125" cy="596900"/>
          </a:xfrm>
        </p:grpSpPr>
        <p:pic>
          <p:nvPicPr>
            <p:cNvPr id="570" name="Shape 570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-55562" y="-60325"/>
              <a:ext cx="9255125" cy="5969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71" name="Shape 571"/>
            <p:cNvSpPr txBox="1"/>
            <p:nvPr/>
          </p:nvSpPr>
          <p:spPr>
            <a:xfrm>
              <a:off x="0" y="0"/>
              <a:ext cx="9144000" cy="36988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rPr lang="en-US" sz="1800" b="1" i="0" u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Назначение и общее устройство механической коробки передач</a:t>
              </a:r>
              <a:endParaRPr/>
            </a:p>
          </p:txBody>
        </p:sp>
      </p:grpSp>
      <p:grpSp>
        <p:nvGrpSpPr>
          <p:cNvPr id="572" name="Shape 572"/>
          <p:cNvGrpSpPr/>
          <p:nvPr/>
        </p:nvGrpSpPr>
        <p:grpSpPr>
          <a:xfrm>
            <a:off x="8594725" y="-73025"/>
            <a:ext cx="671512" cy="646112"/>
            <a:chOff x="8594725" y="-73025"/>
            <a:chExt cx="671512" cy="646112"/>
          </a:xfrm>
        </p:grpSpPr>
        <p:pic>
          <p:nvPicPr>
            <p:cNvPr id="573" name="Shape 573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8594725" y="-73025"/>
              <a:ext cx="671512" cy="6461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74" name="Shape 574"/>
            <p:cNvSpPr txBox="1"/>
            <p:nvPr/>
          </p:nvSpPr>
          <p:spPr>
            <a:xfrm>
              <a:off x="8801100" y="60325"/>
              <a:ext cx="254000" cy="254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Calibri"/>
                <a:buNone/>
              </a:pPr>
              <a:r>
                <a:rPr lang="en-US" sz="2000" b="1" i="0" u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22</a:t>
              </a:r>
              <a:endParaRPr/>
            </a:p>
          </p:txBody>
        </p:sp>
      </p:grpSp>
      <p:grpSp>
        <p:nvGrpSpPr>
          <p:cNvPr id="575" name="Shape 575"/>
          <p:cNvGrpSpPr/>
          <p:nvPr/>
        </p:nvGrpSpPr>
        <p:grpSpPr>
          <a:xfrm>
            <a:off x="-12700" y="6242050"/>
            <a:ext cx="9147175" cy="630237"/>
            <a:chOff x="0" y="0"/>
            <a:chExt cx="2147483647" cy="2147483647"/>
          </a:xfrm>
        </p:grpSpPr>
        <p:sp>
          <p:nvSpPr>
            <p:cNvPr id="576" name="Shape 576"/>
            <p:cNvSpPr/>
            <p:nvPr/>
          </p:nvSpPr>
          <p:spPr>
            <a:xfrm>
              <a:off x="745395" y="0"/>
              <a:ext cx="301139683" cy="1979794647"/>
            </a:xfrm>
            <a:custGeom>
              <a:avLst/>
              <a:gdLst/>
              <a:ahLst/>
              <a:cxnLst/>
              <a:rect l="0" t="0" r="0" b="0"/>
              <a:pathLst>
                <a:path w="179" h="81" extrusionOk="0">
                  <a:moveTo>
                    <a:pt x="0" y="81"/>
                  </a:moveTo>
                  <a:lnTo>
                    <a:pt x="0" y="67"/>
                  </a:lnTo>
                  <a:cubicBezTo>
                    <a:pt x="1" y="67"/>
                    <a:pt x="4" y="68"/>
                    <a:pt x="5" y="68"/>
                  </a:cubicBezTo>
                  <a:cubicBezTo>
                    <a:pt x="5" y="68"/>
                    <a:pt x="5" y="68"/>
                    <a:pt x="5" y="68"/>
                  </a:cubicBezTo>
                  <a:cubicBezTo>
                    <a:pt x="7" y="68"/>
                    <a:pt x="8" y="68"/>
                    <a:pt x="8" y="66"/>
                  </a:cubicBezTo>
                  <a:cubicBezTo>
                    <a:pt x="10" y="67"/>
                    <a:pt x="10" y="67"/>
                    <a:pt x="13" y="67"/>
                  </a:cubicBezTo>
                  <a:cubicBezTo>
                    <a:pt x="14" y="68"/>
                    <a:pt x="14" y="69"/>
                    <a:pt x="14" y="69"/>
                  </a:cubicBezTo>
                  <a:cubicBezTo>
                    <a:pt x="15" y="69"/>
                    <a:pt x="16" y="69"/>
                    <a:pt x="17" y="69"/>
                  </a:cubicBezTo>
                  <a:cubicBezTo>
                    <a:pt x="17" y="67"/>
                    <a:pt x="17" y="66"/>
                    <a:pt x="20" y="67"/>
                  </a:cubicBezTo>
                  <a:cubicBezTo>
                    <a:pt x="20" y="68"/>
                    <a:pt x="20" y="68"/>
                    <a:pt x="20" y="69"/>
                  </a:cubicBezTo>
                  <a:cubicBezTo>
                    <a:pt x="20" y="69"/>
                    <a:pt x="21" y="69"/>
                    <a:pt x="22" y="69"/>
                  </a:cubicBezTo>
                  <a:cubicBezTo>
                    <a:pt x="22" y="68"/>
                    <a:pt x="21" y="67"/>
                    <a:pt x="21" y="66"/>
                  </a:cubicBezTo>
                  <a:cubicBezTo>
                    <a:pt x="22" y="66"/>
                    <a:pt x="22" y="66"/>
                    <a:pt x="22" y="66"/>
                  </a:cubicBezTo>
                  <a:cubicBezTo>
                    <a:pt x="22" y="65"/>
                    <a:pt x="22" y="65"/>
                    <a:pt x="23" y="65"/>
                  </a:cubicBezTo>
                  <a:cubicBezTo>
                    <a:pt x="23" y="65"/>
                    <a:pt x="23" y="66"/>
                    <a:pt x="23" y="66"/>
                  </a:cubicBezTo>
                  <a:cubicBezTo>
                    <a:pt x="25" y="67"/>
                    <a:pt x="27" y="67"/>
                    <a:pt x="29" y="67"/>
                  </a:cubicBezTo>
                  <a:cubicBezTo>
                    <a:pt x="29" y="67"/>
                    <a:pt x="29" y="66"/>
                    <a:pt x="29" y="66"/>
                  </a:cubicBezTo>
                  <a:cubicBezTo>
                    <a:pt x="34" y="66"/>
                    <a:pt x="35" y="69"/>
                    <a:pt x="36" y="64"/>
                  </a:cubicBezTo>
                  <a:cubicBezTo>
                    <a:pt x="39" y="62"/>
                    <a:pt x="38" y="55"/>
                    <a:pt x="38" y="55"/>
                  </a:cubicBezTo>
                  <a:cubicBezTo>
                    <a:pt x="38" y="55"/>
                    <a:pt x="39" y="55"/>
                    <a:pt x="39" y="55"/>
                  </a:cubicBezTo>
                  <a:cubicBezTo>
                    <a:pt x="39" y="53"/>
                    <a:pt x="39" y="51"/>
                    <a:pt x="38" y="48"/>
                  </a:cubicBezTo>
                  <a:lnTo>
                    <a:pt x="40" y="48"/>
                  </a:lnTo>
                  <a:cubicBezTo>
                    <a:pt x="40" y="48"/>
                    <a:pt x="40" y="45"/>
                    <a:pt x="41" y="43"/>
                  </a:cubicBezTo>
                  <a:lnTo>
                    <a:pt x="41" y="36"/>
                  </a:lnTo>
                  <a:lnTo>
                    <a:pt x="40" y="36"/>
                  </a:lnTo>
                  <a:lnTo>
                    <a:pt x="43" y="35"/>
                  </a:lnTo>
                  <a:lnTo>
                    <a:pt x="44" y="4"/>
                  </a:lnTo>
                  <a:lnTo>
                    <a:pt x="46" y="35"/>
                  </a:lnTo>
                  <a:lnTo>
                    <a:pt x="48" y="36"/>
                  </a:lnTo>
                  <a:lnTo>
                    <a:pt x="47" y="36"/>
                  </a:lnTo>
                  <a:lnTo>
                    <a:pt x="47" y="43"/>
                  </a:lnTo>
                  <a:cubicBezTo>
                    <a:pt x="48" y="45"/>
                    <a:pt x="49" y="46"/>
                    <a:pt x="49" y="48"/>
                  </a:cubicBezTo>
                  <a:lnTo>
                    <a:pt x="50" y="48"/>
                  </a:lnTo>
                  <a:cubicBezTo>
                    <a:pt x="49" y="51"/>
                    <a:pt x="49" y="52"/>
                    <a:pt x="50" y="55"/>
                  </a:cubicBezTo>
                  <a:cubicBezTo>
                    <a:pt x="50" y="55"/>
                    <a:pt x="51" y="55"/>
                    <a:pt x="51" y="55"/>
                  </a:cubicBezTo>
                  <a:cubicBezTo>
                    <a:pt x="50" y="59"/>
                    <a:pt x="51" y="61"/>
                    <a:pt x="52" y="64"/>
                  </a:cubicBezTo>
                  <a:cubicBezTo>
                    <a:pt x="53" y="64"/>
                    <a:pt x="54" y="65"/>
                    <a:pt x="54" y="65"/>
                  </a:cubicBezTo>
                  <a:cubicBezTo>
                    <a:pt x="55" y="62"/>
                    <a:pt x="57" y="64"/>
                    <a:pt x="58" y="63"/>
                  </a:cubicBezTo>
                  <a:cubicBezTo>
                    <a:pt x="59" y="59"/>
                    <a:pt x="59" y="57"/>
                    <a:pt x="61" y="55"/>
                  </a:cubicBezTo>
                  <a:cubicBezTo>
                    <a:pt x="61" y="53"/>
                    <a:pt x="61" y="52"/>
                    <a:pt x="62" y="50"/>
                  </a:cubicBezTo>
                  <a:cubicBezTo>
                    <a:pt x="64" y="52"/>
                    <a:pt x="62" y="56"/>
                    <a:pt x="66" y="57"/>
                  </a:cubicBezTo>
                  <a:cubicBezTo>
                    <a:pt x="66" y="57"/>
                    <a:pt x="66" y="57"/>
                    <a:pt x="66" y="58"/>
                  </a:cubicBezTo>
                  <a:cubicBezTo>
                    <a:pt x="67" y="56"/>
                    <a:pt x="67" y="54"/>
                    <a:pt x="68" y="53"/>
                  </a:cubicBezTo>
                  <a:cubicBezTo>
                    <a:pt x="69" y="54"/>
                    <a:pt x="68" y="56"/>
                    <a:pt x="70" y="58"/>
                  </a:cubicBezTo>
                  <a:cubicBezTo>
                    <a:pt x="70" y="60"/>
                    <a:pt x="70" y="60"/>
                    <a:pt x="70" y="61"/>
                  </a:cubicBezTo>
                  <a:cubicBezTo>
                    <a:pt x="70" y="61"/>
                    <a:pt x="71" y="61"/>
                    <a:pt x="71" y="61"/>
                  </a:cubicBezTo>
                  <a:cubicBezTo>
                    <a:pt x="71" y="62"/>
                    <a:pt x="71" y="62"/>
                    <a:pt x="72" y="63"/>
                  </a:cubicBezTo>
                  <a:cubicBezTo>
                    <a:pt x="73" y="63"/>
                    <a:pt x="74" y="63"/>
                    <a:pt x="76" y="64"/>
                  </a:cubicBezTo>
                  <a:cubicBezTo>
                    <a:pt x="76" y="64"/>
                    <a:pt x="76" y="64"/>
                    <a:pt x="76" y="64"/>
                  </a:cubicBezTo>
                  <a:cubicBezTo>
                    <a:pt x="77" y="65"/>
                    <a:pt x="78" y="65"/>
                    <a:pt x="79" y="65"/>
                  </a:cubicBezTo>
                  <a:cubicBezTo>
                    <a:pt x="78" y="64"/>
                    <a:pt x="78" y="63"/>
                    <a:pt x="78" y="62"/>
                  </a:cubicBezTo>
                  <a:cubicBezTo>
                    <a:pt x="79" y="62"/>
                    <a:pt x="79" y="61"/>
                    <a:pt x="79" y="61"/>
                  </a:cubicBezTo>
                  <a:cubicBezTo>
                    <a:pt x="79" y="63"/>
                    <a:pt x="80" y="64"/>
                    <a:pt x="80" y="65"/>
                  </a:cubicBezTo>
                  <a:cubicBezTo>
                    <a:pt x="80" y="65"/>
                    <a:pt x="81" y="66"/>
                    <a:pt x="82" y="66"/>
                  </a:cubicBezTo>
                  <a:cubicBezTo>
                    <a:pt x="82" y="66"/>
                    <a:pt x="82" y="65"/>
                    <a:pt x="82" y="65"/>
                  </a:cubicBezTo>
                  <a:cubicBezTo>
                    <a:pt x="85" y="66"/>
                    <a:pt x="92" y="65"/>
                    <a:pt x="94" y="67"/>
                  </a:cubicBezTo>
                  <a:cubicBezTo>
                    <a:pt x="96" y="64"/>
                    <a:pt x="95" y="60"/>
                    <a:pt x="95" y="56"/>
                  </a:cubicBezTo>
                  <a:cubicBezTo>
                    <a:pt x="96" y="56"/>
                    <a:pt x="96" y="56"/>
                    <a:pt x="96" y="56"/>
                  </a:cubicBezTo>
                  <a:cubicBezTo>
                    <a:pt x="96" y="57"/>
                    <a:pt x="96" y="58"/>
                    <a:pt x="96" y="59"/>
                  </a:cubicBezTo>
                  <a:cubicBezTo>
                    <a:pt x="97" y="59"/>
                    <a:pt x="97" y="59"/>
                    <a:pt x="97" y="58"/>
                  </a:cubicBezTo>
                  <a:cubicBezTo>
                    <a:pt x="97" y="59"/>
                    <a:pt x="98" y="60"/>
                    <a:pt x="98" y="61"/>
                  </a:cubicBezTo>
                  <a:cubicBezTo>
                    <a:pt x="99" y="62"/>
                    <a:pt x="99" y="62"/>
                    <a:pt x="100" y="61"/>
                  </a:cubicBezTo>
                  <a:cubicBezTo>
                    <a:pt x="100" y="62"/>
                    <a:pt x="100" y="63"/>
                    <a:pt x="100" y="63"/>
                  </a:cubicBezTo>
                  <a:cubicBezTo>
                    <a:pt x="101" y="63"/>
                    <a:pt x="102" y="64"/>
                    <a:pt x="103" y="64"/>
                  </a:cubicBezTo>
                  <a:cubicBezTo>
                    <a:pt x="103" y="62"/>
                    <a:pt x="103" y="60"/>
                    <a:pt x="103" y="59"/>
                  </a:cubicBezTo>
                  <a:cubicBezTo>
                    <a:pt x="103" y="59"/>
                    <a:pt x="104" y="59"/>
                    <a:pt x="104" y="59"/>
                  </a:cubicBezTo>
                  <a:cubicBezTo>
                    <a:pt x="104" y="58"/>
                    <a:pt x="104" y="57"/>
                    <a:pt x="104" y="56"/>
                  </a:cubicBezTo>
                  <a:cubicBezTo>
                    <a:pt x="105" y="56"/>
                    <a:pt x="105" y="56"/>
                    <a:pt x="105" y="56"/>
                  </a:cubicBezTo>
                  <a:cubicBezTo>
                    <a:pt x="105" y="57"/>
                    <a:pt x="106" y="58"/>
                    <a:pt x="106" y="59"/>
                  </a:cubicBezTo>
                  <a:cubicBezTo>
                    <a:pt x="106" y="59"/>
                    <a:pt x="106" y="59"/>
                    <a:pt x="107" y="59"/>
                  </a:cubicBezTo>
                  <a:cubicBezTo>
                    <a:pt x="107" y="60"/>
                    <a:pt x="107" y="60"/>
                    <a:pt x="107" y="61"/>
                  </a:cubicBezTo>
                  <a:cubicBezTo>
                    <a:pt x="108" y="60"/>
                    <a:pt x="109" y="60"/>
                    <a:pt x="110" y="60"/>
                  </a:cubicBezTo>
                  <a:cubicBezTo>
                    <a:pt x="110" y="60"/>
                    <a:pt x="111" y="60"/>
                    <a:pt x="111" y="60"/>
                  </a:cubicBezTo>
                  <a:cubicBezTo>
                    <a:pt x="111" y="60"/>
                    <a:pt x="111" y="60"/>
                    <a:pt x="112" y="60"/>
                  </a:cubicBezTo>
                  <a:cubicBezTo>
                    <a:pt x="112" y="59"/>
                    <a:pt x="112" y="59"/>
                    <a:pt x="112" y="58"/>
                  </a:cubicBezTo>
                  <a:cubicBezTo>
                    <a:pt x="114" y="58"/>
                    <a:pt x="114" y="58"/>
                    <a:pt x="115" y="59"/>
                  </a:cubicBezTo>
                  <a:cubicBezTo>
                    <a:pt x="121" y="48"/>
                    <a:pt x="126" y="37"/>
                    <a:pt x="132" y="26"/>
                  </a:cubicBezTo>
                  <a:cubicBezTo>
                    <a:pt x="131" y="26"/>
                    <a:pt x="130" y="25"/>
                    <a:pt x="129" y="24"/>
                  </a:cubicBezTo>
                  <a:cubicBezTo>
                    <a:pt x="132" y="25"/>
                    <a:pt x="132" y="25"/>
                    <a:pt x="134" y="27"/>
                  </a:cubicBezTo>
                  <a:cubicBezTo>
                    <a:pt x="139" y="27"/>
                    <a:pt x="144" y="28"/>
                    <a:pt x="148" y="28"/>
                  </a:cubicBezTo>
                  <a:cubicBezTo>
                    <a:pt x="146" y="26"/>
                    <a:pt x="143" y="25"/>
                    <a:pt x="140" y="23"/>
                  </a:cubicBezTo>
                  <a:cubicBezTo>
                    <a:pt x="140" y="23"/>
                    <a:pt x="140" y="23"/>
                    <a:pt x="140" y="23"/>
                  </a:cubicBezTo>
                  <a:cubicBezTo>
                    <a:pt x="140" y="23"/>
                    <a:pt x="139" y="23"/>
                    <a:pt x="138" y="23"/>
                  </a:cubicBezTo>
                  <a:cubicBezTo>
                    <a:pt x="138" y="22"/>
                    <a:pt x="138" y="22"/>
                    <a:pt x="139" y="22"/>
                  </a:cubicBezTo>
                  <a:cubicBezTo>
                    <a:pt x="138" y="22"/>
                    <a:pt x="138" y="22"/>
                    <a:pt x="138" y="21"/>
                  </a:cubicBezTo>
                  <a:cubicBezTo>
                    <a:pt x="138" y="21"/>
                    <a:pt x="138" y="21"/>
                    <a:pt x="138" y="21"/>
                  </a:cubicBezTo>
                  <a:cubicBezTo>
                    <a:pt x="142" y="23"/>
                    <a:pt x="145" y="25"/>
                    <a:pt x="149" y="27"/>
                  </a:cubicBezTo>
                  <a:cubicBezTo>
                    <a:pt x="151" y="27"/>
                    <a:pt x="151" y="28"/>
                    <a:pt x="153" y="28"/>
                  </a:cubicBezTo>
                  <a:cubicBezTo>
                    <a:pt x="153" y="28"/>
                    <a:pt x="153" y="29"/>
                    <a:pt x="153" y="29"/>
                  </a:cubicBezTo>
                  <a:cubicBezTo>
                    <a:pt x="153" y="29"/>
                    <a:pt x="153" y="29"/>
                    <a:pt x="154" y="29"/>
                  </a:cubicBezTo>
                  <a:cubicBezTo>
                    <a:pt x="148" y="40"/>
                    <a:pt x="143" y="51"/>
                    <a:pt x="140" y="62"/>
                  </a:cubicBezTo>
                  <a:cubicBezTo>
                    <a:pt x="147" y="61"/>
                    <a:pt x="154" y="62"/>
                    <a:pt x="161" y="63"/>
                  </a:cubicBezTo>
                  <a:cubicBezTo>
                    <a:pt x="161" y="63"/>
                    <a:pt x="162" y="63"/>
                    <a:pt x="162" y="64"/>
                  </a:cubicBezTo>
                  <a:cubicBezTo>
                    <a:pt x="164" y="64"/>
                    <a:pt x="165" y="63"/>
                    <a:pt x="169" y="64"/>
                  </a:cubicBezTo>
                  <a:cubicBezTo>
                    <a:pt x="169" y="63"/>
                    <a:pt x="169" y="63"/>
                    <a:pt x="169" y="63"/>
                  </a:cubicBezTo>
                  <a:cubicBezTo>
                    <a:pt x="173" y="65"/>
                    <a:pt x="175" y="66"/>
                    <a:pt x="179" y="67"/>
                  </a:cubicBezTo>
                  <a:lnTo>
                    <a:pt x="179" y="81"/>
                  </a:lnTo>
                  <a:lnTo>
                    <a:pt x="0" y="81"/>
                  </a:lnTo>
                  <a:close/>
                  <a:moveTo>
                    <a:pt x="161" y="58"/>
                  </a:moveTo>
                  <a:cubicBezTo>
                    <a:pt x="160" y="54"/>
                    <a:pt x="160" y="54"/>
                    <a:pt x="160" y="45"/>
                  </a:cubicBezTo>
                  <a:cubicBezTo>
                    <a:pt x="159" y="45"/>
                    <a:pt x="159" y="45"/>
                    <a:pt x="158" y="45"/>
                  </a:cubicBezTo>
                  <a:cubicBezTo>
                    <a:pt x="158" y="44"/>
                    <a:pt x="158" y="44"/>
                    <a:pt x="158" y="43"/>
                  </a:cubicBezTo>
                  <a:cubicBezTo>
                    <a:pt x="157" y="43"/>
                    <a:pt x="157" y="43"/>
                    <a:pt x="157" y="43"/>
                  </a:cubicBezTo>
                  <a:cubicBezTo>
                    <a:pt x="157" y="44"/>
                    <a:pt x="157" y="44"/>
                    <a:pt x="157" y="45"/>
                  </a:cubicBezTo>
                  <a:cubicBezTo>
                    <a:pt x="158" y="46"/>
                    <a:pt x="159" y="46"/>
                    <a:pt x="158" y="48"/>
                  </a:cubicBezTo>
                  <a:cubicBezTo>
                    <a:pt x="157" y="48"/>
                    <a:pt x="156" y="48"/>
                    <a:pt x="155" y="48"/>
                  </a:cubicBezTo>
                  <a:cubicBezTo>
                    <a:pt x="155" y="46"/>
                    <a:pt x="156" y="45"/>
                    <a:pt x="156" y="42"/>
                  </a:cubicBezTo>
                  <a:cubicBezTo>
                    <a:pt x="158" y="43"/>
                    <a:pt x="158" y="44"/>
                    <a:pt x="160" y="45"/>
                  </a:cubicBezTo>
                  <a:cubicBezTo>
                    <a:pt x="160" y="42"/>
                    <a:pt x="157" y="38"/>
                    <a:pt x="161" y="38"/>
                  </a:cubicBezTo>
                  <a:cubicBezTo>
                    <a:pt x="162" y="38"/>
                    <a:pt x="162" y="39"/>
                    <a:pt x="162" y="39"/>
                  </a:cubicBezTo>
                  <a:cubicBezTo>
                    <a:pt x="161" y="42"/>
                    <a:pt x="161" y="42"/>
                    <a:pt x="161" y="44"/>
                  </a:cubicBezTo>
                  <a:cubicBezTo>
                    <a:pt x="163" y="44"/>
                    <a:pt x="163" y="43"/>
                    <a:pt x="165" y="42"/>
                  </a:cubicBezTo>
                  <a:cubicBezTo>
                    <a:pt x="165" y="44"/>
                    <a:pt x="167" y="46"/>
                    <a:pt x="167" y="48"/>
                  </a:cubicBezTo>
                  <a:cubicBezTo>
                    <a:pt x="165" y="48"/>
                    <a:pt x="164" y="48"/>
                    <a:pt x="163" y="48"/>
                  </a:cubicBezTo>
                  <a:cubicBezTo>
                    <a:pt x="163" y="47"/>
                    <a:pt x="163" y="46"/>
                    <a:pt x="164" y="45"/>
                  </a:cubicBezTo>
                  <a:cubicBezTo>
                    <a:pt x="164" y="45"/>
                    <a:pt x="164" y="45"/>
                    <a:pt x="164" y="45"/>
                  </a:cubicBezTo>
                  <a:cubicBezTo>
                    <a:pt x="164" y="44"/>
                    <a:pt x="164" y="43"/>
                    <a:pt x="164" y="43"/>
                  </a:cubicBezTo>
                  <a:cubicBezTo>
                    <a:pt x="163" y="44"/>
                    <a:pt x="163" y="45"/>
                    <a:pt x="161" y="46"/>
                  </a:cubicBezTo>
                  <a:cubicBezTo>
                    <a:pt x="161" y="50"/>
                    <a:pt x="161" y="54"/>
                    <a:pt x="161" y="58"/>
                  </a:cubicBezTo>
                  <a:close/>
                  <a:moveTo>
                    <a:pt x="68" y="52"/>
                  </a:moveTo>
                  <a:cubicBezTo>
                    <a:pt x="68" y="52"/>
                    <a:pt x="68" y="52"/>
                    <a:pt x="68" y="51"/>
                  </a:cubicBezTo>
                  <a:cubicBezTo>
                    <a:pt x="68" y="51"/>
                    <a:pt x="68" y="51"/>
                    <a:pt x="68" y="51"/>
                  </a:cubicBezTo>
                  <a:cubicBezTo>
                    <a:pt x="68" y="52"/>
                    <a:pt x="68" y="52"/>
                    <a:pt x="68" y="52"/>
                  </a:cubicBezTo>
                  <a:cubicBezTo>
                    <a:pt x="68" y="52"/>
                    <a:pt x="68" y="52"/>
                    <a:pt x="68" y="52"/>
                  </a:cubicBezTo>
                  <a:close/>
                  <a:moveTo>
                    <a:pt x="128" y="24"/>
                  </a:moveTo>
                  <a:cubicBezTo>
                    <a:pt x="127" y="23"/>
                    <a:pt x="125" y="22"/>
                    <a:pt x="123" y="22"/>
                  </a:cubicBezTo>
                  <a:cubicBezTo>
                    <a:pt x="123" y="22"/>
                    <a:pt x="123" y="21"/>
                    <a:pt x="123" y="21"/>
                  </a:cubicBezTo>
                  <a:cubicBezTo>
                    <a:pt x="123" y="20"/>
                    <a:pt x="122" y="20"/>
                    <a:pt x="122" y="20"/>
                  </a:cubicBezTo>
                  <a:cubicBezTo>
                    <a:pt x="122" y="20"/>
                    <a:pt x="122" y="20"/>
                    <a:pt x="122" y="19"/>
                  </a:cubicBezTo>
                  <a:cubicBezTo>
                    <a:pt x="125" y="21"/>
                    <a:pt x="126" y="22"/>
                    <a:pt x="130" y="22"/>
                  </a:cubicBezTo>
                  <a:cubicBezTo>
                    <a:pt x="130" y="22"/>
                    <a:pt x="130" y="23"/>
                    <a:pt x="130" y="23"/>
                  </a:cubicBezTo>
                  <a:cubicBezTo>
                    <a:pt x="129" y="23"/>
                    <a:pt x="129" y="23"/>
                    <a:pt x="129" y="23"/>
                  </a:cubicBezTo>
                  <a:cubicBezTo>
                    <a:pt x="129" y="23"/>
                    <a:pt x="129" y="24"/>
                    <a:pt x="129" y="24"/>
                  </a:cubicBezTo>
                  <a:cubicBezTo>
                    <a:pt x="129" y="24"/>
                    <a:pt x="128" y="24"/>
                    <a:pt x="128" y="24"/>
                  </a:cubicBezTo>
                  <a:close/>
                  <a:moveTo>
                    <a:pt x="44" y="4"/>
                  </a:moveTo>
                  <a:cubicBezTo>
                    <a:pt x="44" y="3"/>
                    <a:pt x="44" y="3"/>
                    <a:pt x="44" y="3"/>
                  </a:cubicBezTo>
                  <a:cubicBezTo>
                    <a:pt x="44" y="3"/>
                    <a:pt x="44" y="2"/>
                    <a:pt x="44" y="2"/>
                  </a:cubicBezTo>
                  <a:cubicBezTo>
                    <a:pt x="44" y="3"/>
                    <a:pt x="44" y="3"/>
                    <a:pt x="44" y="4"/>
                  </a:cubicBezTo>
                  <a:cubicBezTo>
                    <a:pt x="44" y="4"/>
                    <a:pt x="44" y="4"/>
                    <a:pt x="44" y="4"/>
                  </a:cubicBezTo>
                  <a:close/>
                  <a:moveTo>
                    <a:pt x="44" y="2"/>
                  </a:moveTo>
                  <a:cubicBezTo>
                    <a:pt x="44" y="1"/>
                    <a:pt x="44" y="0"/>
                    <a:pt x="44" y="0"/>
                  </a:cubicBezTo>
                  <a:cubicBezTo>
                    <a:pt x="44" y="0"/>
                    <a:pt x="44" y="0"/>
                    <a:pt x="45" y="0"/>
                  </a:cubicBezTo>
                  <a:cubicBezTo>
                    <a:pt x="44" y="1"/>
                    <a:pt x="44" y="1"/>
                    <a:pt x="44" y="2"/>
                  </a:cubicBezTo>
                  <a:close/>
                </a:path>
              </a:pathLst>
            </a:custGeom>
            <a:solidFill>
              <a:srgbClr val="17375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7" name="Shape 577"/>
            <p:cNvSpPr txBox="1"/>
            <p:nvPr/>
          </p:nvSpPr>
          <p:spPr>
            <a:xfrm>
              <a:off x="0" y="1682284596"/>
              <a:ext cx="2147483647" cy="465199050"/>
            </a:xfrm>
            <a:prstGeom prst="rect">
              <a:avLst/>
            </a:prstGeom>
            <a:solidFill>
              <a:srgbClr val="17375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578" name="Shape 578"/>
            <p:cNvCxnSpPr/>
            <p:nvPr/>
          </p:nvCxnSpPr>
          <p:spPr>
            <a:xfrm>
              <a:off x="277327892" y="1617354145"/>
              <a:ext cx="1867919697" cy="0"/>
            </a:xfrm>
            <a:prstGeom prst="straightConnector1">
              <a:avLst/>
            </a:prstGeom>
            <a:noFill/>
            <a:ln w="9525" cap="flat" cmpd="sng">
              <a:solidFill>
                <a:srgbClr val="0066FF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</p:grpSp>
      <p:sp>
        <p:nvSpPr>
          <p:cNvPr id="579" name="Shape 579"/>
          <p:cNvSpPr txBox="1"/>
          <p:nvPr/>
        </p:nvSpPr>
        <p:spPr>
          <a:xfrm>
            <a:off x="0" y="677862"/>
            <a:ext cx="8496300" cy="369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ts val="1800"/>
              <a:buFont typeface="Arial"/>
              <a:buNone/>
            </a:pPr>
            <a:r>
              <a:rPr lang="en-US" sz="1800" b="1" i="1" u="none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endParaRPr/>
          </a:p>
        </p:txBody>
      </p:sp>
      <p:pic>
        <p:nvPicPr>
          <p:cNvPr id="580" name="Shape 580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411412" y="549275"/>
            <a:ext cx="4787900" cy="5946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5" name="Shape 585"/>
          <p:cNvGrpSpPr/>
          <p:nvPr/>
        </p:nvGrpSpPr>
        <p:grpSpPr>
          <a:xfrm>
            <a:off x="-55562" y="-73025"/>
            <a:ext cx="9255125" cy="603250"/>
            <a:chOff x="-55562" y="-73025"/>
            <a:chExt cx="9255125" cy="603250"/>
          </a:xfrm>
        </p:grpSpPr>
        <p:pic>
          <p:nvPicPr>
            <p:cNvPr id="586" name="Shape 586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-55562" y="-73025"/>
              <a:ext cx="9255125" cy="6032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87" name="Shape 587"/>
            <p:cNvSpPr txBox="1"/>
            <p:nvPr/>
          </p:nvSpPr>
          <p:spPr>
            <a:xfrm>
              <a:off x="0" y="-7937"/>
              <a:ext cx="9144000" cy="36988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rPr lang="en-US" sz="1800" b="1" i="0" u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Назначение и устройство КШМ ДВС</a:t>
              </a:r>
              <a:endParaRPr/>
            </a:p>
          </p:txBody>
        </p:sp>
      </p:grpSp>
      <p:grpSp>
        <p:nvGrpSpPr>
          <p:cNvPr id="588" name="Shape 588"/>
          <p:cNvGrpSpPr/>
          <p:nvPr/>
        </p:nvGrpSpPr>
        <p:grpSpPr>
          <a:xfrm>
            <a:off x="8656637" y="-79375"/>
            <a:ext cx="542925" cy="639762"/>
            <a:chOff x="8656637" y="-79375"/>
            <a:chExt cx="542925" cy="639762"/>
          </a:xfrm>
        </p:grpSpPr>
        <p:pic>
          <p:nvPicPr>
            <p:cNvPr id="589" name="Shape 589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8656637" y="-79375"/>
              <a:ext cx="542925" cy="6397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90" name="Shape 590"/>
            <p:cNvSpPr txBox="1"/>
            <p:nvPr/>
          </p:nvSpPr>
          <p:spPr>
            <a:xfrm>
              <a:off x="8801100" y="52387"/>
              <a:ext cx="254000" cy="25558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Calibri"/>
                <a:buNone/>
              </a:pPr>
              <a:r>
                <a:rPr lang="en-US" sz="2000" b="1" i="0" u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4</a:t>
              </a:r>
              <a:endParaRPr/>
            </a:p>
          </p:txBody>
        </p:sp>
      </p:grpSp>
      <p:grpSp>
        <p:nvGrpSpPr>
          <p:cNvPr id="591" name="Shape 591"/>
          <p:cNvGrpSpPr/>
          <p:nvPr/>
        </p:nvGrpSpPr>
        <p:grpSpPr>
          <a:xfrm>
            <a:off x="-55562" y="-60325"/>
            <a:ext cx="9255125" cy="596900"/>
            <a:chOff x="-55562" y="-60325"/>
            <a:chExt cx="9255125" cy="596900"/>
          </a:xfrm>
        </p:grpSpPr>
        <p:pic>
          <p:nvPicPr>
            <p:cNvPr id="592" name="Shape 592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-55562" y="-60325"/>
              <a:ext cx="9255125" cy="5969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93" name="Shape 593"/>
            <p:cNvSpPr txBox="1"/>
            <p:nvPr/>
          </p:nvSpPr>
          <p:spPr>
            <a:xfrm>
              <a:off x="0" y="0"/>
              <a:ext cx="9144000" cy="36988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rPr lang="en-US" sz="1800" b="1" i="0" u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Назначение и общее устройство механической коробки передач</a:t>
              </a:r>
              <a:endParaRPr/>
            </a:p>
          </p:txBody>
        </p:sp>
      </p:grpSp>
      <p:grpSp>
        <p:nvGrpSpPr>
          <p:cNvPr id="594" name="Shape 594"/>
          <p:cNvGrpSpPr/>
          <p:nvPr/>
        </p:nvGrpSpPr>
        <p:grpSpPr>
          <a:xfrm>
            <a:off x="8594725" y="-73025"/>
            <a:ext cx="671512" cy="646112"/>
            <a:chOff x="8594725" y="-73025"/>
            <a:chExt cx="671512" cy="646112"/>
          </a:xfrm>
        </p:grpSpPr>
        <p:pic>
          <p:nvPicPr>
            <p:cNvPr id="595" name="Shape 595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8594725" y="-73025"/>
              <a:ext cx="671512" cy="6461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96" name="Shape 596"/>
            <p:cNvSpPr txBox="1"/>
            <p:nvPr/>
          </p:nvSpPr>
          <p:spPr>
            <a:xfrm>
              <a:off x="8801100" y="60325"/>
              <a:ext cx="254000" cy="254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Calibri"/>
                <a:buNone/>
              </a:pPr>
              <a:r>
                <a:rPr lang="en-US" sz="2000" b="1" i="0" u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23</a:t>
              </a:r>
              <a:endParaRPr/>
            </a:p>
          </p:txBody>
        </p:sp>
      </p:grpSp>
      <p:grpSp>
        <p:nvGrpSpPr>
          <p:cNvPr id="597" name="Shape 597"/>
          <p:cNvGrpSpPr/>
          <p:nvPr/>
        </p:nvGrpSpPr>
        <p:grpSpPr>
          <a:xfrm>
            <a:off x="-12700" y="6242050"/>
            <a:ext cx="9147175" cy="630237"/>
            <a:chOff x="0" y="0"/>
            <a:chExt cx="2147483647" cy="2147483647"/>
          </a:xfrm>
        </p:grpSpPr>
        <p:sp>
          <p:nvSpPr>
            <p:cNvPr id="598" name="Shape 598"/>
            <p:cNvSpPr/>
            <p:nvPr/>
          </p:nvSpPr>
          <p:spPr>
            <a:xfrm>
              <a:off x="745395" y="0"/>
              <a:ext cx="301139683" cy="1979794647"/>
            </a:xfrm>
            <a:custGeom>
              <a:avLst/>
              <a:gdLst/>
              <a:ahLst/>
              <a:cxnLst/>
              <a:rect l="0" t="0" r="0" b="0"/>
              <a:pathLst>
                <a:path w="179" h="81" extrusionOk="0">
                  <a:moveTo>
                    <a:pt x="0" y="81"/>
                  </a:moveTo>
                  <a:lnTo>
                    <a:pt x="0" y="67"/>
                  </a:lnTo>
                  <a:cubicBezTo>
                    <a:pt x="1" y="67"/>
                    <a:pt x="4" y="68"/>
                    <a:pt x="5" y="68"/>
                  </a:cubicBezTo>
                  <a:cubicBezTo>
                    <a:pt x="5" y="68"/>
                    <a:pt x="5" y="68"/>
                    <a:pt x="5" y="68"/>
                  </a:cubicBezTo>
                  <a:cubicBezTo>
                    <a:pt x="7" y="68"/>
                    <a:pt x="8" y="68"/>
                    <a:pt x="8" y="66"/>
                  </a:cubicBezTo>
                  <a:cubicBezTo>
                    <a:pt x="10" y="67"/>
                    <a:pt x="10" y="67"/>
                    <a:pt x="13" y="67"/>
                  </a:cubicBezTo>
                  <a:cubicBezTo>
                    <a:pt x="14" y="68"/>
                    <a:pt x="14" y="69"/>
                    <a:pt x="14" y="69"/>
                  </a:cubicBezTo>
                  <a:cubicBezTo>
                    <a:pt x="15" y="69"/>
                    <a:pt x="16" y="69"/>
                    <a:pt x="17" y="69"/>
                  </a:cubicBezTo>
                  <a:cubicBezTo>
                    <a:pt x="17" y="67"/>
                    <a:pt x="17" y="66"/>
                    <a:pt x="20" y="67"/>
                  </a:cubicBezTo>
                  <a:cubicBezTo>
                    <a:pt x="20" y="68"/>
                    <a:pt x="20" y="68"/>
                    <a:pt x="20" y="69"/>
                  </a:cubicBezTo>
                  <a:cubicBezTo>
                    <a:pt x="20" y="69"/>
                    <a:pt x="21" y="69"/>
                    <a:pt x="22" y="69"/>
                  </a:cubicBezTo>
                  <a:cubicBezTo>
                    <a:pt x="22" y="68"/>
                    <a:pt x="21" y="67"/>
                    <a:pt x="21" y="66"/>
                  </a:cubicBezTo>
                  <a:cubicBezTo>
                    <a:pt x="22" y="66"/>
                    <a:pt x="22" y="66"/>
                    <a:pt x="22" y="66"/>
                  </a:cubicBezTo>
                  <a:cubicBezTo>
                    <a:pt x="22" y="65"/>
                    <a:pt x="22" y="65"/>
                    <a:pt x="23" y="65"/>
                  </a:cubicBezTo>
                  <a:cubicBezTo>
                    <a:pt x="23" y="65"/>
                    <a:pt x="23" y="66"/>
                    <a:pt x="23" y="66"/>
                  </a:cubicBezTo>
                  <a:cubicBezTo>
                    <a:pt x="25" y="67"/>
                    <a:pt x="27" y="67"/>
                    <a:pt x="29" y="67"/>
                  </a:cubicBezTo>
                  <a:cubicBezTo>
                    <a:pt x="29" y="67"/>
                    <a:pt x="29" y="66"/>
                    <a:pt x="29" y="66"/>
                  </a:cubicBezTo>
                  <a:cubicBezTo>
                    <a:pt x="34" y="66"/>
                    <a:pt x="35" y="69"/>
                    <a:pt x="36" y="64"/>
                  </a:cubicBezTo>
                  <a:cubicBezTo>
                    <a:pt x="39" y="62"/>
                    <a:pt x="38" y="55"/>
                    <a:pt x="38" y="55"/>
                  </a:cubicBezTo>
                  <a:cubicBezTo>
                    <a:pt x="38" y="55"/>
                    <a:pt x="39" y="55"/>
                    <a:pt x="39" y="55"/>
                  </a:cubicBezTo>
                  <a:cubicBezTo>
                    <a:pt x="39" y="53"/>
                    <a:pt x="39" y="51"/>
                    <a:pt x="38" y="48"/>
                  </a:cubicBezTo>
                  <a:lnTo>
                    <a:pt x="40" y="48"/>
                  </a:lnTo>
                  <a:cubicBezTo>
                    <a:pt x="40" y="48"/>
                    <a:pt x="40" y="45"/>
                    <a:pt x="41" y="43"/>
                  </a:cubicBezTo>
                  <a:lnTo>
                    <a:pt x="41" y="36"/>
                  </a:lnTo>
                  <a:lnTo>
                    <a:pt x="40" y="36"/>
                  </a:lnTo>
                  <a:lnTo>
                    <a:pt x="43" y="35"/>
                  </a:lnTo>
                  <a:lnTo>
                    <a:pt x="44" y="4"/>
                  </a:lnTo>
                  <a:lnTo>
                    <a:pt x="46" y="35"/>
                  </a:lnTo>
                  <a:lnTo>
                    <a:pt x="48" y="36"/>
                  </a:lnTo>
                  <a:lnTo>
                    <a:pt x="47" y="36"/>
                  </a:lnTo>
                  <a:lnTo>
                    <a:pt x="47" y="43"/>
                  </a:lnTo>
                  <a:cubicBezTo>
                    <a:pt x="48" y="45"/>
                    <a:pt x="49" y="46"/>
                    <a:pt x="49" y="48"/>
                  </a:cubicBezTo>
                  <a:lnTo>
                    <a:pt x="50" y="48"/>
                  </a:lnTo>
                  <a:cubicBezTo>
                    <a:pt x="49" y="51"/>
                    <a:pt x="49" y="52"/>
                    <a:pt x="50" y="55"/>
                  </a:cubicBezTo>
                  <a:cubicBezTo>
                    <a:pt x="50" y="55"/>
                    <a:pt x="51" y="55"/>
                    <a:pt x="51" y="55"/>
                  </a:cubicBezTo>
                  <a:cubicBezTo>
                    <a:pt x="50" y="59"/>
                    <a:pt x="51" y="61"/>
                    <a:pt x="52" y="64"/>
                  </a:cubicBezTo>
                  <a:cubicBezTo>
                    <a:pt x="53" y="64"/>
                    <a:pt x="54" y="65"/>
                    <a:pt x="54" y="65"/>
                  </a:cubicBezTo>
                  <a:cubicBezTo>
                    <a:pt x="55" y="62"/>
                    <a:pt x="57" y="64"/>
                    <a:pt x="58" y="63"/>
                  </a:cubicBezTo>
                  <a:cubicBezTo>
                    <a:pt x="59" y="59"/>
                    <a:pt x="59" y="57"/>
                    <a:pt x="61" y="55"/>
                  </a:cubicBezTo>
                  <a:cubicBezTo>
                    <a:pt x="61" y="53"/>
                    <a:pt x="61" y="52"/>
                    <a:pt x="62" y="50"/>
                  </a:cubicBezTo>
                  <a:cubicBezTo>
                    <a:pt x="64" y="52"/>
                    <a:pt x="62" y="56"/>
                    <a:pt x="66" y="57"/>
                  </a:cubicBezTo>
                  <a:cubicBezTo>
                    <a:pt x="66" y="57"/>
                    <a:pt x="66" y="57"/>
                    <a:pt x="66" y="58"/>
                  </a:cubicBezTo>
                  <a:cubicBezTo>
                    <a:pt x="67" y="56"/>
                    <a:pt x="67" y="54"/>
                    <a:pt x="68" y="53"/>
                  </a:cubicBezTo>
                  <a:cubicBezTo>
                    <a:pt x="69" y="54"/>
                    <a:pt x="68" y="56"/>
                    <a:pt x="70" y="58"/>
                  </a:cubicBezTo>
                  <a:cubicBezTo>
                    <a:pt x="70" y="60"/>
                    <a:pt x="70" y="60"/>
                    <a:pt x="70" y="61"/>
                  </a:cubicBezTo>
                  <a:cubicBezTo>
                    <a:pt x="70" y="61"/>
                    <a:pt x="71" y="61"/>
                    <a:pt x="71" y="61"/>
                  </a:cubicBezTo>
                  <a:cubicBezTo>
                    <a:pt x="71" y="62"/>
                    <a:pt x="71" y="62"/>
                    <a:pt x="72" y="63"/>
                  </a:cubicBezTo>
                  <a:cubicBezTo>
                    <a:pt x="73" y="63"/>
                    <a:pt x="74" y="63"/>
                    <a:pt x="76" y="64"/>
                  </a:cubicBezTo>
                  <a:cubicBezTo>
                    <a:pt x="76" y="64"/>
                    <a:pt x="76" y="64"/>
                    <a:pt x="76" y="64"/>
                  </a:cubicBezTo>
                  <a:cubicBezTo>
                    <a:pt x="77" y="65"/>
                    <a:pt x="78" y="65"/>
                    <a:pt x="79" y="65"/>
                  </a:cubicBezTo>
                  <a:cubicBezTo>
                    <a:pt x="78" y="64"/>
                    <a:pt x="78" y="63"/>
                    <a:pt x="78" y="62"/>
                  </a:cubicBezTo>
                  <a:cubicBezTo>
                    <a:pt x="79" y="62"/>
                    <a:pt x="79" y="61"/>
                    <a:pt x="79" y="61"/>
                  </a:cubicBezTo>
                  <a:cubicBezTo>
                    <a:pt x="79" y="63"/>
                    <a:pt x="80" y="64"/>
                    <a:pt x="80" y="65"/>
                  </a:cubicBezTo>
                  <a:cubicBezTo>
                    <a:pt x="80" y="65"/>
                    <a:pt x="81" y="66"/>
                    <a:pt x="82" y="66"/>
                  </a:cubicBezTo>
                  <a:cubicBezTo>
                    <a:pt x="82" y="66"/>
                    <a:pt x="82" y="65"/>
                    <a:pt x="82" y="65"/>
                  </a:cubicBezTo>
                  <a:cubicBezTo>
                    <a:pt x="85" y="66"/>
                    <a:pt x="92" y="65"/>
                    <a:pt x="94" y="67"/>
                  </a:cubicBezTo>
                  <a:cubicBezTo>
                    <a:pt x="96" y="64"/>
                    <a:pt x="95" y="60"/>
                    <a:pt x="95" y="56"/>
                  </a:cubicBezTo>
                  <a:cubicBezTo>
                    <a:pt x="96" y="56"/>
                    <a:pt x="96" y="56"/>
                    <a:pt x="96" y="56"/>
                  </a:cubicBezTo>
                  <a:cubicBezTo>
                    <a:pt x="96" y="57"/>
                    <a:pt x="96" y="58"/>
                    <a:pt x="96" y="59"/>
                  </a:cubicBezTo>
                  <a:cubicBezTo>
                    <a:pt x="97" y="59"/>
                    <a:pt x="97" y="59"/>
                    <a:pt x="97" y="58"/>
                  </a:cubicBezTo>
                  <a:cubicBezTo>
                    <a:pt x="97" y="59"/>
                    <a:pt x="98" y="60"/>
                    <a:pt x="98" y="61"/>
                  </a:cubicBezTo>
                  <a:cubicBezTo>
                    <a:pt x="99" y="62"/>
                    <a:pt x="99" y="62"/>
                    <a:pt x="100" y="61"/>
                  </a:cubicBezTo>
                  <a:cubicBezTo>
                    <a:pt x="100" y="62"/>
                    <a:pt x="100" y="63"/>
                    <a:pt x="100" y="63"/>
                  </a:cubicBezTo>
                  <a:cubicBezTo>
                    <a:pt x="101" y="63"/>
                    <a:pt x="102" y="64"/>
                    <a:pt x="103" y="64"/>
                  </a:cubicBezTo>
                  <a:cubicBezTo>
                    <a:pt x="103" y="62"/>
                    <a:pt x="103" y="60"/>
                    <a:pt x="103" y="59"/>
                  </a:cubicBezTo>
                  <a:cubicBezTo>
                    <a:pt x="103" y="59"/>
                    <a:pt x="104" y="59"/>
                    <a:pt x="104" y="59"/>
                  </a:cubicBezTo>
                  <a:cubicBezTo>
                    <a:pt x="104" y="58"/>
                    <a:pt x="104" y="57"/>
                    <a:pt x="104" y="56"/>
                  </a:cubicBezTo>
                  <a:cubicBezTo>
                    <a:pt x="105" y="56"/>
                    <a:pt x="105" y="56"/>
                    <a:pt x="105" y="56"/>
                  </a:cubicBezTo>
                  <a:cubicBezTo>
                    <a:pt x="105" y="57"/>
                    <a:pt x="106" y="58"/>
                    <a:pt x="106" y="59"/>
                  </a:cubicBezTo>
                  <a:cubicBezTo>
                    <a:pt x="106" y="59"/>
                    <a:pt x="106" y="59"/>
                    <a:pt x="107" y="59"/>
                  </a:cubicBezTo>
                  <a:cubicBezTo>
                    <a:pt x="107" y="60"/>
                    <a:pt x="107" y="60"/>
                    <a:pt x="107" y="61"/>
                  </a:cubicBezTo>
                  <a:cubicBezTo>
                    <a:pt x="108" y="60"/>
                    <a:pt x="109" y="60"/>
                    <a:pt x="110" y="60"/>
                  </a:cubicBezTo>
                  <a:cubicBezTo>
                    <a:pt x="110" y="60"/>
                    <a:pt x="111" y="60"/>
                    <a:pt x="111" y="60"/>
                  </a:cubicBezTo>
                  <a:cubicBezTo>
                    <a:pt x="111" y="60"/>
                    <a:pt x="111" y="60"/>
                    <a:pt x="112" y="60"/>
                  </a:cubicBezTo>
                  <a:cubicBezTo>
                    <a:pt x="112" y="59"/>
                    <a:pt x="112" y="59"/>
                    <a:pt x="112" y="58"/>
                  </a:cubicBezTo>
                  <a:cubicBezTo>
                    <a:pt x="114" y="58"/>
                    <a:pt x="114" y="58"/>
                    <a:pt x="115" y="59"/>
                  </a:cubicBezTo>
                  <a:cubicBezTo>
                    <a:pt x="121" y="48"/>
                    <a:pt x="126" y="37"/>
                    <a:pt x="132" y="26"/>
                  </a:cubicBezTo>
                  <a:cubicBezTo>
                    <a:pt x="131" y="26"/>
                    <a:pt x="130" y="25"/>
                    <a:pt x="129" y="24"/>
                  </a:cubicBezTo>
                  <a:cubicBezTo>
                    <a:pt x="132" y="25"/>
                    <a:pt x="132" y="25"/>
                    <a:pt x="134" y="27"/>
                  </a:cubicBezTo>
                  <a:cubicBezTo>
                    <a:pt x="139" y="27"/>
                    <a:pt x="144" y="28"/>
                    <a:pt x="148" y="28"/>
                  </a:cubicBezTo>
                  <a:cubicBezTo>
                    <a:pt x="146" y="26"/>
                    <a:pt x="143" y="25"/>
                    <a:pt x="140" y="23"/>
                  </a:cubicBezTo>
                  <a:cubicBezTo>
                    <a:pt x="140" y="23"/>
                    <a:pt x="140" y="23"/>
                    <a:pt x="140" y="23"/>
                  </a:cubicBezTo>
                  <a:cubicBezTo>
                    <a:pt x="140" y="23"/>
                    <a:pt x="139" y="23"/>
                    <a:pt x="138" y="23"/>
                  </a:cubicBezTo>
                  <a:cubicBezTo>
                    <a:pt x="138" y="22"/>
                    <a:pt x="138" y="22"/>
                    <a:pt x="139" y="22"/>
                  </a:cubicBezTo>
                  <a:cubicBezTo>
                    <a:pt x="138" y="22"/>
                    <a:pt x="138" y="22"/>
                    <a:pt x="138" y="21"/>
                  </a:cubicBezTo>
                  <a:cubicBezTo>
                    <a:pt x="138" y="21"/>
                    <a:pt x="138" y="21"/>
                    <a:pt x="138" y="21"/>
                  </a:cubicBezTo>
                  <a:cubicBezTo>
                    <a:pt x="142" y="23"/>
                    <a:pt x="145" y="25"/>
                    <a:pt x="149" y="27"/>
                  </a:cubicBezTo>
                  <a:cubicBezTo>
                    <a:pt x="151" y="27"/>
                    <a:pt x="151" y="28"/>
                    <a:pt x="153" y="28"/>
                  </a:cubicBezTo>
                  <a:cubicBezTo>
                    <a:pt x="153" y="28"/>
                    <a:pt x="153" y="29"/>
                    <a:pt x="153" y="29"/>
                  </a:cubicBezTo>
                  <a:cubicBezTo>
                    <a:pt x="153" y="29"/>
                    <a:pt x="153" y="29"/>
                    <a:pt x="154" y="29"/>
                  </a:cubicBezTo>
                  <a:cubicBezTo>
                    <a:pt x="148" y="40"/>
                    <a:pt x="143" y="51"/>
                    <a:pt x="140" y="62"/>
                  </a:cubicBezTo>
                  <a:cubicBezTo>
                    <a:pt x="147" y="61"/>
                    <a:pt x="154" y="62"/>
                    <a:pt x="161" y="63"/>
                  </a:cubicBezTo>
                  <a:cubicBezTo>
                    <a:pt x="161" y="63"/>
                    <a:pt x="162" y="63"/>
                    <a:pt x="162" y="64"/>
                  </a:cubicBezTo>
                  <a:cubicBezTo>
                    <a:pt x="164" y="64"/>
                    <a:pt x="165" y="63"/>
                    <a:pt x="169" y="64"/>
                  </a:cubicBezTo>
                  <a:cubicBezTo>
                    <a:pt x="169" y="63"/>
                    <a:pt x="169" y="63"/>
                    <a:pt x="169" y="63"/>
                  </a:cubicBezTo>
                  <a:cubicBezTo>
                    <a:pt x="173" y="65"/>
                    <a:pt x="175" y="66"/>
                    <a:pt x="179" y="67"/>
                  </a:cubicBezTo>
                  <a:lnTo>
                    <a:pt x="179" y="81"/>
                  </a:lnTo>
                  <a:lnTo>
                    <a:pt x="0" y="81"/>
                  </a:lnTo>
                  <a:close/>
                  <a:moveTo>
                    <a:pt x="161" y="58"/>
                  </a:moveTo>
                  <a:cubicBezTo>
                    <a:pt x="160" y="54"/>
                    <a:pt x="160" y="54"/>
                    <a:pt x="160" y="45"/>
                  </a:cubicBezTo>
                  <a:cubicBezTo>
                    <a:pt x="159" y="45"/>
                    <a:pt x="159" y="45"/>
                    <a:pt x="158" y="45"/>
                  </a:cubicBezTo>
                  <a:cubicBezTo>
                    <a:pt x="158" y="44"/>
                    <a:pt x="158" y="44"/>
                    <a:pt x="158" y="43"/>
                  </a:cubicBezTo>
                  <a:cubicBezTo>
                    <a:pt x="157" y="43"/>
                    <a:pt x="157" y="43"/>
                    <a:pt x="157" y="43"/>
                  </a:cubicBezTo>
                  <a:cubicBezTo>
                    <a:pt x="157" y="44"/>
                    <a:pt x="157" y="44"/>
                    <a:pt x="157" y="45"/>
                  </a:cubicBezTo>
                  <a:cubicBezTo>
                    <a:pt x="158" y="46"/>
                    <a:pt x="159" y="46"/>
                    <a:pt x="158" y="48"/>
                  </a:cubicBezTo>
                  <a:cubicBezTo>
                    <a:pt x="157" y="48"/>
                    <a:pt x="156" y="48"/>
                    <a:pt x="155" y="48"/>
                  </a:cubicBezTo>
                  <a:cubicBezTo>
                    <a:pt x="155" y="46"/>
                    <a:pt x="156" y="45"/>
                    <a:pt x="156" y="42"/>
                  </a:cubicBezTo>
                  <a:cubicBezTo>
                    <a:pt x="158" y="43"/>
                    <a:pt x="158" y="44"/>
                    <a:pt x="160" y="45"/>
                  </a:cubicBezTo>
                  <a:cubicBezTo>
                    <a:pt x="160" y="42"/>
                    <a:pt x="157" y="38"/>
                    <a:pt x="161" y="38"/>
                  </a:cubicBezTo>
                  <a:cubicBezTo>
                    <a:pt x="162" y="38"/>
                    <a:pt x="162" y="39"/>
                    <a:pt x="162" y="39"/>
                  </a:cubicBezTo>
                  <a:cubicBezTo>
                    <a:pt x="161" y="42"/>
                    <a:pt x="161" y="42"/>
                    <a:pt x="161" y="44"/>
                  </a:cubicBezTo>
                  <a:cubicBezTo>
                    <a:pt x="163" y="44"/>
                    <a:pt x="163" y="43"/>
                    <a:pt x="165" y="42"/>
                  </a:cubicBezTo>
                  <a:cubicBezTo>
                    <a:pt x="165" y="44"/>
                    <a:pt x="167" y="46"/>
                    <a:pt x="167" y="48"/>
                  </a:cubicBezTo>
                  <a:cubicBezTo>
                    <a:pt x="165" y="48"/>
                    <a:pt x="164" y="48"/>
                    <a:pt x="163" y="48"/>
                  </a:cubicBezTo>
                  <a:cubicBezTo>
                    <a:pt x="163" y="47"/>
                    <a:pt x="163" y="46"/>
                    <a:pt x="164" y="45"/>
                  </a:cubicBezTo>
                  <a:cubicBezTo>
                    <a:pt x="164" y="45"/>
                    <a:pt x="164" y="45"/>
                    <a:pt x="164" y="45"/>
                  </a:cubicBezTo>
                  <a:cubicBezTo>
                    <a:pt x="164" y="44"/>
                    <a:pt x="164" y="43"/>
                    <a:pt x="164" y="43"/>
                  </a:cubicBezTo>
                  <a:cubicBezTo>
                    <a:pt x="163" y="44"/>
                    <a:pt x="163" y="45"/>
                    <a:pt x="161" y="46"/>
                  </a:cubicBezTo>
                  <a:cubicBezTo>
                    <a:pt x="161" y="50"/>
                    <a:pt x="161" y="54"/>
                    <a:pt x="161" y="58"/>
                  </a:cubicBezTo>
                  <a:close/>
                  <a:moveTo>
                    <a:pt x="68" y="52"/>
                  </a:moveTo>
                  <a:cubicBezTo>
                    <a:pt x="68" y="52"/>
                    <a:pt x="68" y="52"/>
                    <a:pt x="68" y="51"/>
                  </a:cubicBezTo>
                  <a:cubicBezTo>
                    <a:pt x="68" y="51"/>
                    <a:pt x="68" y="51"/>
                    <a:pt x="68" y="51"/>
                  </a:cubicBezTo>
                  <a:cubicBezTo>
                    <a:pt x="68" y="52"/>
                    <a:pt x="68" y="52"/>
                    <a:pt x="68" y="52"/>
                  </a:cubicBezTo>
                  <a:cubicBezTo>
                    <a:pt x="68" y="52"/>
                    <a:pt x="68" y="52"/>
                    <a:pt x="68" y="52"/>
                  </a:cubicBezTo>
                  <a:close/>
                  <a:moveTo>
                    <a:pt x="128" y="24"/>
                  </a:moveTo>
                  <a:cubicBezTo>
                    <a:pt x="127" y="23"/>
                    <a:pt x="125" y="22"/>
                    <a:pt x="123" y="22"/>
                  </a:cubicBezTo>
                  <a:cubicBezTo>
                    <a:pt x="123" y="22"/>
                    <a:pt x="123" y="21"/>
                    <a:pt x="123" y="21"/>
                  </a:cubicBezTo>
                  <a:cubicBezTo>
                    <a:pt x="123" y="20"/>
                    <a:pt x="122" y="20"/>
                    <a:pt x="122" y="20"/>
                  </a:cubicBezTo>
                  <a:cubicBezTo>
                    <a:pt x="122" y="20"/>
                    <a:pt x="122" y="20"/>
                    <a:pt x="122" y="19"/>
                  </a:cubicBezTo>
                  <a:cubicBezTo>
                    <a:pt x="125" y="21"/>
                    <a:pt x="126" y="22"/>
                    <a:pt x="130" y="22"/>
                  </a:cubicBezTo>
                  <a:cubicBezTo>
                    <a:pt x="130" y="22"/>
                    <a:pt x="130" y="23"/>
                    <a:pt x="130" y="23"/>
                  </a:cubicBezTo>
                  <a:cubicBezTo>
                    <a:pt x="129" y="23"/>
                    <a:pt x="129" y="23"/>
                    <a:pt x="129" y="23"/>
                  </a:cubicBezTo>
                  <a:cubicBezTo>
                    <a:pt x="129" y="23"/>
                    <a:pt x="129" y="24"/>
                    <a:pt x="129" y="24"/>
                  </a:cubicBezTo>
                  <a:cubicBezTo>
                    <a:pt x="129" y="24"/>
                    <a:pt x="128" y="24"/>
                    <a:pt x="128" y="24"/>
                  </a:cubicBezTo>
                  <a:close/>
                  <a:moveTo>
                    <a:pt x="44" y="4"/>
                  </a:moveTo>
                  <a:cubicBezTo>
                    <a:pt x="44" y="3"/>
                    <a:pt x="44" y="3"/>
                    <a:pt x="44" y="3"/>
                  </a:cubicBezTo>
                  <a:cubicBezTo>
                    <a:pt x="44" y="3"/>
                    <a:pt x="44" y="2"/>
                    <a:pt x="44" y="2"/>
                  </a:cubicBezTo>
                  <a:cubicBezTo>
                    <a:pt x="44" y="3"/>
                    <a:pt x="44" y="3"/>
                    <a:pt x="44" y="4"/>
                  </a:cubicBezTo>
                  <a:cubicBezTo>
                    <a:pt x="44" y="4"/>
                    <a:pt x="44" y="4"/>
                    <a:pt x="44" y="4"/>
                  </a:cubicBezTo>
                  <a:close/>
                  <a:moveTo>
                    <a:pt x="44" y="2"/>
                  </a:moveTo>
                  <a:cubicBezTo>
                    <a:pt x="44" y="1"/>
                    <a:pt x="44" y="0"/>
                    <a:pt x="44" y="0"/>
                  </a:cubicBezTo>
                  <a:cubicBezTo>
                    <a:pt x="44" y="0"/>
                    <a:pt x="44" y="0"/>
                    <a:pt x="45" y="0"/>
                  </a:cubicBezTo>
                  <a:cubicBezTo>
                    <a:pt x="44" y="1"/>
                    <a:pt x="44" y="1"/>
                    <a:pt x="44" y="2"/>
                  </a:cubicBezTo>
                  <a:close/>
                </a:path>
              </a:pathLst>
            </a:custGeom>
            <a:solidFill>
              <a:srgbClr val="17375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9" name="Shape 599"/>
            <p:cNvSpPr txBox="1"/>
            <p:nvPr/>
          </p:nvSpPr>
          <p:spPr>
            <a:xfrm>
              <a:off x="0" y="1682284596"/>
              <a:ext cx="2147483647" cy="465199050"/>
            </a:xfrm>
            <a:prstGeom prst="rect">
              <a:avLst/>
            </a:prstGeom>
            <a:solidFill>
              <a:srgbClr val="17375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600" name="Shape 600"/>
            <p:cNvCxnSpPr/>
            <p:nvPr/>
          </p:nvCxnSpPr>
          <p:spPr>
            <a:xfrm>
              <a:off x="277327892" y="1617354145"/>
              <a:ext cx="1867919697" cy="0"/>
            </a:xfrm>
            <a:prstGeom prst="straightConnector1">
              <a:avLst/>
            </a:prstGeom>
            <a:noFill/>
            <a:ln w="9525" cap="flat" cmpd="sng">
              <a:solidFill>
                <a:srgbClr val="0066FF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</p:grpSp>
      <p:sp>
        <p:nvSpPr>
          <p:cNvPr id="601" name="Shape 601"/>
          <p:cNvSpPr txBox="1"/>
          <p:nvPr/>
        </p:nvSpPr>
        <p:spPr>
          <a:xfrm>
            <a:off x="0" y="677862"/>
            <a:ext cx="8496300" cy="369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ts val="1800"/>
              <a:buFont typeface="Arial"/>
              <a:buNone/>
            </a:pPr>
            <a:r>
              <a:rPr lang="en-US" sz="1800" b="1" i="1" u="none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endParaRPr/>
          </a:p>
        </p:txBody>
      </p:sp>
      <p:sp>
        <p:nvSpPr>
          <p:cNvPr id="602" name="Shape 602"/>
          <p:cNvSpPr txBox="1"/>
          <p:nvPr/>
        </p:nvSpPr>
        <p:spPr>
          <a:xfrm>
            <a:off x="411162" y="519112"/>
            <a:ext cx="8299450" cy="400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2000"/>
              <a:buFont typeface="Verdana"/>
              <a:buNone/>
            </a:pPr>
            <a:r>
              <a:rPr lang="en-US" sz="2000" b="1" i="1" u="none">
                <a:solidFill>
                  <a:srgbClr val="C00000"/>
                </a:solidFill>
                <a:latin typeface="Verdana"/>
                <a:ea typeface="Verdana"/>
                <a:cs typeface="Verdana"/>
                <a:sym typeface="Verdana"/>
              </a:rPr>
              <a:t>Плюсы и минусы МКПП</a:t>
            </a:r>
            <a:endParaRPr/>
          </a:p>
        </p:txBody>
      </p:sp>
      <p:sp>
        <p:nvSpPr>
          <p:cNvPr id="603" name="Shape 603"/>
          <p:cNvSpPr txBox="1"/>
          <p:nvPr/>
        </p:nvSpPr>
        <p:spPr>
          <a:xfrm>
            <a:off x="303212" y="1963737"/>
            <a:ext cx="8515350" cy="3540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AutoNum type="arabicPeriod"/>
            </a:pPr>
            <a:r>
              <a:rPr lang="en-US" sz="16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Относительная дешевизна конструкции по сравнению с аналогами. 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AutoNum type="arabicPeriod"/>
            </a:pPr>
            <a:r>
              <a:rPr lang="en-US" sz="16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Небольшая масса и завидный КПД (коэффициент полезного действия). 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AutoNum type="arabicPeriod"/>
            </a:pPr>
            <a:r>
              <a:rPr lang="en-US" sz="16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Отсутствие особых требований к охлаждению. 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AutoNum type="arabicPeriod"/>
            </a:pPr>
            <a:r>
              <a:rPr lang="en-US" sz="16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Преимущество с точки зрения экономии и лучшая среди аналогов динамика разгона. 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AutoNum type="arabicPeriod"/>
            </a:pPr>
            <a:r>
              <a:rPr lang="en-US" sz="16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Легкость и простота с точки зрения инженерии. 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AutoNum type="arabicPeriod"/>
            </a:pPr>
            <a:r>
              <a:rPr lang="en-US" sz="16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Высокая надежность и высокий ресурс эксплуатации. 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AutoNum type="arabicPeriod"/>
            </a:pPr>
            <a:r>
              <a:rPr lang="en-US" sz="16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Наличие возможности применять различные техники (что важно для асов и водителей со стажем) и стили вождения при некоторых условиях (например, во время гололедицы и при езде по бездорожью). 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AutoNum type="arabicPeriod"/>
            </a:pPr>
            <a:r>
              <a:rPr lang="en-US" sz="16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Машину с МКПП можно завести посредством толчка и осуществить её буксировку максимально легко и удобно на большие расстояния при любой скорости.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AutoNum type="arabicPeriod"/>
            </a:pPr>
            <a:r>
              <a:rPr lang="en-US" sz="16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Наличие возможности рассоединения двигателя и трансмиссии.</a:t>
            </a:r>
            <a:br>
              <a:rPr lang="en-US" sz="16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/>
          </a:p>
        </p:txBody>
      </p:sp>
      <p:sp>
        <p:nvSpPr>
          <p:cNvPr id="604" name="Shape 604"/>
          <p:cNvSpPr txBox="1"/>
          <p:nvPr/>
        </p:nvSpPr>
        <p:spPr>
          <a:xfrm>
            <a:off x="560387" y="1522412"/>
            <a:ext cx="1216025" cy="369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Verdana"/>
              <a:buNone/>
            </a:pPr>
            <a:r>
              <a:rPr lang="en-US" sz="1800" b="1" i="1" u="sng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rPr>
              <a:t>Плюсы: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9" name="Shape 609"/>
          <p:cNvGrpSpPr/>
          <p:nvPr/>
        </p:nvGrpSpPr>
        <p:grpSpPr>
          <a:xfrm>
            <a:off x="-55562" y="-73025"/>
            <a:ext cx="9255125" cy="603250"/>
            <a:chOff x="-55562" y="-73025"/>
            <a:chExt cx="9255125" cy="603250"/>
          </a:xfrm>
        </p:grpSpPr>
        <p:pic>
          <p:nvPicPr>
            <p:cNvPr id="610" name="Shape 610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-55562" y="-73025"/>
              <a:ext cx="9255125" cy="6032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1" name="Shape 611"/>
            <p:cNvSpPr txBox="1"/>
            <p:nvPr/>
          </p:nvSpPr>
          <p:spPr>
            <a:xfrm>
              <a:off x="0" y="-7937"/>
              <a:ext cx="9144000" cy="36988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rPr lang="en-US" sz="1800" b="1" i="0" u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Назначение и устройство КШМ ДВС</a:t>
              </a:r>
              <a:endParaRPr/>
            </a:p>
          </p:txBody>
        </p:sp>
      </p:grpSp>
      <p:grpSp>
        <p:nvGrpSpPr>
          <p:cNvPr id="612" name="Shape 612"/>
          <p:cNvGrpSpPr/>
          <p:nvPr/>
        </p:nvGrpSpPr>
        <p:grpSpPr>
          <a:xfrm>
            <a:off x="8656637" y="-79375"/>
            <a:ext cx="542925" cy="639762"/>
            <a:chOff x="8656637" y="-79375"/>
            <a:chExt cx="542925" cy="639762"/>
          </a:xfrm>
        </p:grpSpPr>
        <p:pic>
          <p:nvPicPr>
            <p:cNvPr id="613" name="Shape 613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8656637" y="-79375"/>
              <a:ext cx="542925" cy="6397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4" name="Shape 614"/>
            <p:cNvSpPr txBox="1"/>
            <p:nvPr/>
          </p:nvSpPr>
          <p:spPr>
            <a:xfrm>
              <a:off x="8801100" y="52387"/>
              <a:ext cx="254000" cy="25558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Calibri"/>
                <a:buNone/>
              </a:pPr>
              <a:r>
                <a:rPr lang="en-US" sz="2000" b="1" i="0" u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4</a:t>
              </a:r>
              <a:endParaRPr/>
            </a:p>
          </p:txBody>
        </p:sp>
      </p:grpSp>
      <p:grpSp>
        <p:nvGrpSpPr>
          <p:cNvPr id="615" name="Shape 615"/>
          <p:cNvGrpSpPr/>
          <p:nvPr/>
        </p:nvGrpSpPr>
        <p:grpSpPr>
          <a:xfrm>
            <a:off x="-55562" y="-60325"/>
            <a:ext cx="9255125" cy="596900"/>
            <a:chOff x="-55562" y="-60325"/>
            <a:chExt cx="9255125" cy="596900"/>
          </a:xfrm>
        </p:grpSpPr>
        <p:pic>
          <p:nvPicPr>
            <p:cNvPr id="616" name="Shape 616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-55562" y="-60325"/>
              <a:ext cx="9255125" cy="5969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7" name="Shape 617"/>
            <p:cNvSpPr txBox="1"/>
            <p:nvPr/>
          </p:nvSpPr>
          <p:spPr>
            <a:xfrm>
              <a:off x="0" y="0"/>
              <a:ext cx="9144000" cy="36988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rPr lang="en-US" sz="1800" b="1" i="0" u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Назначение и общее устройство механической коробки передач</a:t>
              </a:r>
              <a:endParaRPr/>
            </a:p>
          </p:txBody>
        </p:sp>
      </p:grpSp>
      <p:grpSp>
        <p:nvGrpSpPr>
          <p:cNvPr id="618" name="Shape 618"/>
          <p:cNvGrpSpPr/>
          <p:nvPr/>
        </p:nvGrpSpPr>
        <p:grpSpPr>
          <a:xfrm>
            <a:off x="8594725" y="-73025"/>
            <a:ext cx="671512" cy="646112"/>
            <a:chOff x="8594725" y="-73025"/>
            <a:chExt cx="671512" cy="646112"/>
          </a:xfrm>
        </p:grpSpPr>
        <p:pic>
          <p:nvPicPr>
            <p:cNvPr id="619" name="Shape 619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8594725" y="-73025"/>
              <a:ext cx="671512" cy="6461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20" name="Shape 620"/>
            <p:cNvSpPr txBox="1"/>
            <p:nvPr/>
          </p:nvSpPr>
          <p:spPr>
            <a:xfrm>
              <a:off x="8801100" y="60325"/>
              <a:ext cx="254000" cy="254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Calibri"/>
                <a:buNone/>
              </a:pPr>
              <a:r>
                <a:rPr lang="en-US" sz="2000" b="1" i="0" u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24</a:t>
              </a:r>
              <a:endParaRPr/>
            </a:p>
          </p:txBody>
        </p:sp>
      </p:grpSp>
      <p:grpSp>
        <p:nvGrpSpPr>
          <p:cNvPr id="621" name="Shape 621"/>
          <p:cNvGrpSpPr/>
          <p:nvPr/>
        </p:nvGrpSpPr>
        <p:grpSpPr>
          <a:xfrm>
            <a:off x="-12700" y="6242050"/>
            <a:ext cx="9147175" cy="630237"/>
            <a:chOff x="0" y="0"/>
            <a:chExt cx="2147483647" cy="2147483647"/>
          </a:xfrm>
        </p:grpSpPr>
        <p:sp>
          <p:nvSpPr>
            <p:cNvPr id="622" name="Shape 622"/>
            <p:cNvSpPr/>
            <p:nvPr/>
          </p:nvSpPr>
          <p:spPr>
            <a:xfrm>
              <a:off x="745395" y="0"/>
              <a:ext cx="301139683" cy="1979794647"/>
            </a:xfrm>
            <a:custGeom>
              <a:avLst/>
              <a:gdLst/>
              <a:ahLst/>
              <a:cxnLst/>
              <a:rect l="0" t="0" r="0" b="0"/>
              <a:pathLst>
                <a:path w="179" h="81" extrusionOk="0">
                  <a:moveTo>
                    <a:pt x="0" y="81"/>
                  </a:moveTo>
                  <a:lnTo>
                    <a:pt x="0" y="67"/>
                  </a:lnTo>
                  <a:cubicBezTo>
                    <a:pt x="1" y="67"/>
                    <a:pt x="4" y="68"/>
                    <a:pt x="5" y="68"/>
                  </a:cubicBezTo>
                  <a:cubicBezTo>
                    <a:pt x="5" y="68"/>
                    <a:pt x="5" y="68"/>
                    <a:pt x="5" y="68"/>
                  </a:cubicBezTo>
                  <a:cubicBezTo>
                    <a:pt x="7" y="68"/>
                    <a:pt x="8" y="68"/>
                    <a:pt x="8" y="66"/>
                  </a:cubicBezTo>
                  <a:cubicBezTo>
                    <a:pt x="10" y="67"/>
                    <a:pt x="10" y="67"/>
                    <a:pt x="13" y="67"/>
                  </a:cubicBezTo>
                  <a:cubicBezTo>
                    <a:pt x="14" y="68"/>
                    <a:pt x="14" y="69"/>
                    <a:pt x="14" y="69"/>
                  </a:cubicBezTo>
                  <a:cubicBezTo>
                    <a:pt x="15" y="69"/>
                    <a:pt x="16" y="69"/>
                    <a:pt x="17" y="69"/>
                  </a:cubicBezTo>
                  <a:cubicBezTo>
                    <a:pt x="17" y="67"/>
                    <a:pt x="17" y="66"/>
                    <a:pt x="20" y="67"/>
                  </a:cubicBezTo>
                  <a:cubicBezTo>
                    <a:pt x="20" y="68"/>
                    <a:pt x="20" y="68"/>
                    <a:pt x="20" y="69"/>
                  </a:cubicBezTo>
                  <a:cubicBezTo>
                    <a:pt x="20" y="69"/>
                    <a:pt x="21" y="69"/>
                    <a:pt x="22" y="69"/>
                  </a:cubicBezTo>
                  <a:cubicBezTo>
                    <a:pt x="22" y="68"/>
                    <a:pt x="21" y="67"/>
                    <a:pt x="21" y="66"/>
                  </a:cubicBezTo>
                  <a:cubicBezTo>
                    <a:pt x="22" y="66"/>
                    <a:pt x="22" y="66"/>
                    <a:pt x="22" y="66"/>
                  </a:cubicBezTo>
                  <a:cubicBezTo>
                    <a:pt x="22" y="65"/>
                    <a:pt x="22" y="65"/>
                    <a:pt x="23" y="65"/>
                  </a:cubicBezTo>
                  <a:cubicBezTo>
                    <a:pt x="23" y="65"/>
                    <a:pt x="23" y="66"/>
                    <a:pt x="23" y="66"/>
                  </a:cubicBezTo>
                  <a:cubicBezTo>
                    <a:pt x="25" y="67"/>
                    <a:pt x="27" y="67"/>
                    <a:pt x="29" y="67"/>
                  </a:cubicBezTo>
                  <a:cubicBezTo>
                    <a:pt x="29" y="67"/>
                    <a:pt x="29" y="66"/>
                    <a:pt x="29" y="66"/>
                  </a:cubicBezTo>
                  <a:cubicBezTo>
                    <a:pt x="34" y="66"/>
                    <a:pt x="35" y="69"/>
                    <a:pt x="36" y="64"/>
                  </a:cubicBezTo>
                  <a:cubicBezTo>
                    <a:pt x="39" y="62"/>
                    <a:pt x="38" y="55"/>
                    <a:pt x="38" y="55"/>
                  </a:cubicBezTo>
                  <a:cubicBezTo>
                    <a:pt x="38" y="55"/>
                    <a:pt x="39" y="55"/>
                    <a:pt x="39" y="55"/>
                  </a:cubicBezTo>
                  <a:cubicBezTo>
                    <a:pt x="39" y="53"/>
                    <a:pt x="39" y="51"/>
                    <a:pt x="38" y="48"/>
                  </a:cubicBezTo>
                  <a:lnTo>
                    <a:pt x="40" y="48"/>
                  </a:lnTo>
                  <a:cubicBezTo>
                    <a:pt x="40" y="48"/>
                    <a:pt x="40" y="45"/>
                    <a:pt x="41" y="43"/>
                  </a:cubicBezTo>
                  <a:lnTo>
                    <a:pt x="41" y="36"/>
                  </a:lnTo>
                  <a:lnTo>
                    <a:pt x="40" y="36"/>
                  </a:lnTo>
                  <a:lnTo>
                    <a:pt x="43" y="35"/>
                  </a:lnTo>
                  <a:lnTo>
                    <a:pt x="44" y="4"/>
                  </a:lnTo>
                  <a:lnTo>
                    <a:pt x="46" y="35"/>
                  </a:lnTo>
                  <a:lnTo>
                    <a:pt x="48" y="36"/>
                  </a:lnTo>
                  <a:lnTo>
                    <a:pt x="47" y="36"/>
                  </a:lnTo>
                  <a:lnTo>
                    <a:pt x="47" y="43"/>
                  </a:lnTo>
                  <a:cubicBezTo>
                    <a:pt x="48" y="45"/>
                    <a:pt x="49" y="46"/>
                    <a:pt x="49" y="48"/>
                  </a:cubicBezTo>
                  <a:lnTo>
                    <a:pt x="50" y="48"/>
                  </a:lnTo>
                  <a:cubicBezTo>
                    <a:pt x="49" y="51"/>
                    <a:pt x="49" y="52"/>
                    <a:pt x="50" y="55"/>
                  </a:cubicBezTo>
                  <a:cubicBezTo>
                    <a:pt x="50" y="55"/>
                    <a:pt x="51" y="55"/>
                    <a:pt x="51" y="55"/>
                  </a:cubicBezTo>
                  <a:cubicBezTo>
                    <a:pt x="50" y="59"/>
                    <a:pt x="51" y="61"/>
                    <a:pt x="52" y="64"/>
                  </a:cubicBezTo>
                  <a:cubicBezTo>
                    <a:pt x="53" y="64"/>
                    <a:pt x="54" y="65"/>
                    <a:pt x="54" y="65"/>
                  </a:cubicBezTo>
                  <a:cubicBezTo>
                    <a:pt x="55" y="62"/>
                    <a:pt x="57" y="64"/>
                    <a:pt x="58" y="63"/>
                  </a:cubicBezTo>
                  <a:cubicBezTo>
                    <a:pt x="59" y="59"/>
                    <a:pt x="59" y="57"/>
                    <a:pt x="61" y="55"/>
                  </a:cubicBezTo>
                  <a:cubicBezTo>
                    <a:pt x="61" y="53"/>
                    <a:pt x="61" y="52"/>
                    <a:pt x="62" y="50"/>
                  </a:cubicBezTo>
                  <a:cubicBezTo>
                    <a:pt x="64" y="52"/>
                    <a:pt x="62" y="56"/>
                    <a:pt x="66" y="57"/>
                  </a:cubicBezTo>
                  <a:cubicBezTo>
                    <a:pt x="66" y="57"/>
                    <a:pt x="66" y="57"/>
                    <a:pt x="66" y="58"/>
                  </a:cubicBezTo>
                  <a:cubicBezTo>
                    <a:pt x="67" y="56"/>
                    <a:pt x="67" y="54"/>
                    <a:pt x="68" y="53"/>
                  </a:cubicBezTo>
                  <a:cubicBezTo>
                    <a:pt x="69" y="54"/>
                    <a:pt x="68" y="56"/>
                    <a:pt x="70" y="58"/>
                  </a:cubicBezTo>
                  <a:cubicBezTo>
                    <a:pt x="70" y="60"/>
                    <a:pt x="70" y="60"/>
                    <a:pt x="70" y="61"/>
                  </a:cubicBezTo>
                  <a:cubicBezTo>
                    <a:pt x="70" y="61"/>
                    <a:pt x="71" y="61"/>
                    <a:pt x="71" y="61"/>
                  </a:cubicBezTo>
                  <a:cubicBezTo>
                    <a:pt x="71" y="62"/>
                    <a:pt x="71" y="62"/>
                    <a:pt x="72" y="63"/>
                  </a:cubicBezTo>
                  <a:cubicBezTo>
                    <a:pt x="73" y="63"/>
                    <a:pt x="74" y="63"/>
                    <a:pt x="76" y="64"/>
                  </a:cubicBezTo>
                  <a:cubicBezTo>
                    <a:pt x="76" y="64"/>
                    <a:pt x="76" y="64"/>
                    <a:pt x="76" y="64"/>
                  </a:cubicBezTo>
                  <a:cubicBezTo>
                    <a:pt x="77" y="65"/>
                    <a:pt x="78" y="65"/>
                    <a:pt x="79" y="65"/>
                  </a:cubicBezTo>
                  <a:cubicBezTo>
                    <a:pt x="78" y="64"/>
                    <a:pt x="78" y="63"/>
                    <a:pt x="78" y="62"/>
                  </a:cubicBezTo>
                  <a:cubicBezTo>
                    <a:pt x="79" y="62"/>
                    <a:pt x="79" y="61"/>
                    <a:pt x="79" y="61"/>
                  </a:cubicBezTo>
                  <a:cubicBezTo>
                    <a:pt x="79" y="63"/>
                    <a:pt x="80" y="64"/>
                    <a:pt x="80" y="65"/>
                  </a:cubicBezTo>
                  <a:cubicBezTo>
                    <a:pt x="80" y="65"/>
                    <a:pt x="81" y="66"/>
                    <a:pt x="82" y="66"/>
                  </a:cubicBezTo>
                  <a:cubicBezTo>
                    <a:pt x="82" y="66"/>
                    <a:pt x="82" y="65"/>
                    <a:pt x="82" y="65"/>
                  </a:cubicBezTo>
                  <a:cubicBezTo>
                    <a:pt x="85" y="66"/>
                    <a:pt x="92" y="65"/>
                    <a:pt x="94" y="67"/>
                  </a:cubicBezTo>
                  <a:cubicBezTo>
                    <a:pt x="96" y="64"/>
                    <a:pt x="95" y="60"/>
                    <a:pt x="95" y="56"/>
                  </a:cubicBezTo>
                  <a:cubicBezTo>
                    <a:pt x="96" y="56"/>
                    <a:pt x="96" y="56"/>
                    <a:pt x="96" y="56"/>
                  </a:cubicBezTo>
                  <a:cubicBezTo>
                    <a:pt x="96" y="57"/>
                    <a:pt x="96" y="58"/>
                    <a:pt x="96" y="59"/>
                  </a:cubicBezTo>
                  <a:cubicBezTo>
                    <a:pt x="97" y="59"/>
                    <a:pt x="97" y="59"/>
                    <a:pt x="97" y="58"/>
                  </a:cubicBezTo>
                  <a:cubicBezTo>
                    <a:pt x="97" y="59"/>
                    <a:pt x="98" y="60"/>
                    <a:pt x="98" y="61"/>
                  </a:cubicBezTo>
                  <a:cubicBezTo>
                    <a:pt x="99" y="62"/>
                    <a:pt x="99" y="62"/>
                    <a:pt x="100" y="61"/>
                  </a:cubicBezTo>
                  <a:cubicBezTo>
                    <a:pt x="100" y="62"/>
                    <a:pt x="100" y="63"/>
                    <a:pt x="100" y="63"/>
                  </a:cubicBezTo>
                  <a:cubicBezTo>
                    <a:pt x="101" y="63"/>
                    <a:pt x="102" y="64"/>
                    <a:pt x="103" y="64"/>
                  </a:cubicBezTo>
                  <a:cubicBezTo>
                    <a:pt x="103" y="62"/>
                    <a:pt x="103" y="60"/>
                    <a:pt x="103" y="59"/>
                  </a:cubicBezTo>
                  <a:cubicBezTo>
                    <a:pt x="103" y="59"/>
                    <a:pt x="104" y="59"/>
                    <a:pt x="104" y="59"/>
                  </a:cubicBezTo>
                  <a:cubicBezTo>
                    <a:pt x="104" y="58"/>
                    <a:pt x="104" y="57"/>
                    <a:pt x="104" y="56"/>
                  </a:cubicBezTo>
                  <a:cubicBezTo>
                    <a:pt x="105" y="56"/>
                    <a:pt x="105" y="56"/>
                    <a:pt x="105" y="56"/>
                  </a:cubicBezTo>
                  <a:cubicBezTo>
                    <a:pt x="105" y="57"/>
                    <a:pt x="106" y="58"/>
                    <a:pt x="106" y="59"/>
                  </a:cubicBezTo>
                  <a:cubicBezTo>
                    <a:pt x="106" y="59"/>
                    <a:pt x="106" y="59"/>
                    <a:pt x="107" y="59"/>
                  </a:cubicBezTo>
                  <a:cubicBezTo>
                    <a:pt x="107" y="60"/>
                    <a:pt x="107" y="60"/>
                    <a:pt x="107" y="61"/>
                  </a:cubicBezTo>
                  <a:cubicBezTo>
                    <a:pt x="108" y="60"/>
                    <a:pt x="109" y="60"/>
                    <a:pt x="110" y="60"/>
                  </a:cubicBezTo>
                  <a:cubicBezTo>
                    <a:pt x="110" y="60"/>
                    <a:pt x="111" y="60"/>
                    <a:pt x="111" y="60"/>
                  </a:cubicBezTo>
                  <a:cubicBezTo>
                    <a:pt x="111" y="60"/>
                    <a:pt x="111" y="60"/>
                    <a:pt x="112" y="60"/>
                  </a:cubicBezTo>
                  <a:cubicBezTo>
                    <a:pt x="112" y="59"/>
                    <a:pt x="112" y="59"/>
                    <a:pt x="112" y="58"/>
                  </a:cubicBezTo>
                  <a:cubicBezTo>
                    <a:pt x="114" y="58"/>
                    <a:pt x="114" y="58"/>
                    <a:pt x="115" y="59"/>
                  </a:cubicBezTo>
                  <a:cubicBezTo>
                    <a:pt x="121" y="48"/>
                    <a:pt x="126" y="37"/>
                    <a:pt x="132" y="26"/>
                  </a:cubicBezTo>
                  <a:cubicBezTo>
                    <a:pt x="131" y="26"/>
                    <a:pt x="130" y="25"/>
                    <a:pt x="129" y="24"/>
                  </a:cubicBezTo>
                  <a:cubicBezTo>
                    <a:pt x="132" y="25"/>
                    <a:pt x="132" y="25"/>
                    <a:pt x="134" y="27"/>
                  </a:cubicBezTo>
                  <a:cubicBezTo>
                    <a:pt x="139" y="27"/>
                    <a:pt x="144" y="28"/>
                    <a:pt x="148" y="28"/>
                  </a:cubicBezTo>
                  <a:cubicBezTo>
                    <a:pt x="146" y="26"/>
                    <a:pt x="143" y="25"/>
                    <a:pt x="140" y="23"/>
                  </a:cubicBezTo>
                  <a:cubicBezTo>
                    <a:pt x="140" y="23"/>
                    <a:pt x="140" y="23"/>
                    <a:pt x="140" y="23"/>
                  </a:cubicBezTo>
                  <a:cubicBezTo>
                    <a:pt x="140" y="23"/>
                    <a:pt x="139" y="23"/>
                    <a:pt x="138" y="23"/>
                  </a:cubicBezTo>
                  <a:cubicBezTo>
                    <a:pt x="138" y="22"/>
                    <a:pt x="138" y="22"/>
                    <a:pt x="139" y="22"/>
                  </a:cubicBezTo>
                  <a:cubicBezTo>
                    <a:pt x="138" y="22"/>
                    <a:pt x="138" y="22"/>
                    <a:pt x="138" y="21"/>
                  </a:cubicBezTo>
                  <a:cubicBezTo>
                    <a:pt x="138" y="21"/>
                    <a:pt x="138" y="21"/>
                    <a:pt x="138" y="21"/>
                  </a:cubicBezTo>
                  <a:cubicBezTo>
                    <a:pt x="142" y="23"/>
                    <a:pt x="145" y="25"/>
                    <a:pt x="149" y="27"/>
                  </a:cubicBezTo>
                  <a:cubicBezTo>
                    <a:pt x="151" y="27"/>
                    <a:pt x="151" y="28"/>
                    <a:pt x="153" y="28"/>
                  </a:cubicBezTo>
                  <a:cubicBezTo>
                    <a:pt x="153" y="28"/>
                    <a:pt x="153" y="29"/>
                    <a:pt x="153" y="29"/>
                  </a:cubicBezTo>
                  <a:cubicBezTo>
                    <a:pt x="153" y="29"/>
                    <a:pt x="153" y="29"/>
                    <a:pt x="154" y="29"/>
                  </a:cubicBezTo>
                  <a:cubicBezTo>
                    <a:pt x="148" y="40"/>
                    <a:pt x="143" y="51"/>
                    <a:pt x="140" y="62"/>
                  </a:cubicBezTo>
                  <a:cubicBezTo>
                    <a:pt x="147" y="61"/>
                    <a:pt x="154" y="62"/>
                    <a:pt x="161" y="63"/>
                  </a:cubicBezTo>
                  <a:cubicBezTo>
                    <a:pt x="161" y="63"/>
                    <a:pt x="162" y="63"/>
                    <a:pt x="162" y="64"/>
                  </a:cubicBezTo>
                  <a:cubicBezTo>
                    <a:pt x="164" y="64"/>
                    <a:pt x="165" y="63"/>
                    <a:pt x="169" y="64"/>
                  </a:cubicBezTo>
                  <a:cubicBezTo>
                    <a:pt x="169" y="63"/>
                    <a:pt x="169" y="63"/>
                    <a:pt x="169" y="63"/>
                  </a:cubicBezTo>
                  <a:cubicBezTo>
                    <a:pt x="173" y="65"/>
                    <a:pt x="175" y="66"/>
                    <a:pt x="179" y="67"/>
                  </a:cubicBezTo>
                  <a:lnTo>
                    <a:pt x="179" y="81"/>
                  </a:lnTo>
                  <a:lnTo>
                    <a:pt x="0" y="81"/>
                  </a:lnTo>
                  <a:close/>
                  <a:moveTo>
                    <a:pt x="161" y="58"/>
                  </a:moveTo>
                  <a:cubicBezTo>
                    <a:pt x="160" y="54"/>
                    <a:pt x="160" y="54"/>
                    <a:pt x="160" y="45"/>
                  </a:cubicBezTo>
                  <a:cubicBezTo>
                    <a:pt x="159" y="45"/>
                    <a:pt x="159" y="45"/>
                    <a:pt x="158" y="45"/>
                  </a:cubicBezTo>
                  <a:cubicBezTo>
                    <a:pt x="158" y="44"/>
                    <a:pt x="158" y="44"/>
                    <a:pt x="158" y="43"/>
                  </a:cubicBezTo>
                  <a:cubicBezTo>
                    <a:pt x="157" y="43"/>
                    <a:pt x="157" y="43"/>
                    <a:pt x="157" y="43"/>
                  </a:cubicBezTo>
                  <a:cubicBezTo>
                    <a:pt x="157" y="44"/>
                    <a:pt x="157" y="44"/>
                    <a:pt x="157" y="45"/>
                  </a:cubicBezTo>
                  <a:cubicBezTo>
                    <a:pt x="158" y="46"/>
                    <a:pt x="159" y="46"/>
                    <a:pt x="158" y="48"/>
                  </a:cubicBezTo>
                  <a:cubicBezTo>
                    <a:pt x="157" y="48"/>
                    <a:pt x="156" y="48"/>
                    <a:pt x="155" y="48"/>
                  </a:cubicBezTo>
                  <a:cubicBezTo>
                    <a:pt x="155" y="46"/>
                    <a:pt x="156" y="45"/>
                    <a:pt x="156" y="42"/>
                  </a:cubicBezTo>
                  <a:cubicBezTo>
                    <a:pt x="158" y="43"/>
                    <a:pt x="158" y="44"/>
                    <a:pt x="160" y="45"/>
                  </a:cubicBezTo>
                  <a:cubicBezTo>
                    <a:pt x="160" y="42"/>
                    <a:pt x="157" y="38"/>
                    <a:pt x="161" y="38"/>
                  </a:cubicBezTo>
                  <a:cubicBezTo>
                    <a:pt x="162" y="38"/>
                    <a:pt x="162" y="39"/>
                    <a:pt x="162" y="39"/>
                  </a:cubicBezTo>
                  <a:cubicBezTo>
                    <a:pt x="161" y="42"/>
                    <a:pt x="161" y="42"/>
                    <a:pt x="161" y="44"/>
                  </a:cubicBezTo>
                  <a:cubicBezTo>
                    <a:pt x="163" y="44"/>
                    <a:pt x="163" y="43"/>
                    <a:pt x="165" y="42"/>
                  </a:cubicBezTo>
                  <a:cubicBezTo>
                    <a:pt x="165" y="44"/>
                    <a:pt x="167" y="46"/>
                    <a:pt x="167" y="48"/>
                  </a:cubicBezTo>
                  <a:cubicBezTo>
                    <a:pt x="165" y="48"/>
                    <a:pt x="164" y="48"/>
                    <a:pt x="163" y="48"/>
                  </a:cubicBezTo>
                  <a:cubicBezTo>
                    <a:pt x="163" y="47"/>
                    <a:pt x="163" y="46"/>
                    <a:pt x="164" y="45"/>
                  </a:cubicBezTo>
                  <a:cubicBezTo>
                    <a:pt x="164" y="45"/>
                    <a:pt x="164" y="45"/>
                    <a:pt x="164" y="45"/>
                  </a:cubicBezTo>
                  <a:cubicBezTo>
                    <a:pt x="164" y="44"/>
                    <a:pt x="164" y="43"/>
                    <a:pt x="164" y="43"/>
                  </a:cubicBezTo>
                  <a:cubicBezTo>
                    <a:pt x="163" y="44"/>
                    <a:pt x="163" y="45"/>
                    <a:pt x="161" y="46"/>
                  </a:cubicBezTo>
                  <a:cubicBezTo>
                    <a:pt x="161" y="50"/>
                    <a:pt x="161" y="54"/>
                    <a:pt x="161" y="58"/>
                  </a:cubicBezTo>
                  <a:close/>
                  <a:moveTo>
                    <a:pt x="68" y="52"/>
                  </a:moveTo>
                  <a:cubicBezTo>
                    <a:pt x="68" y="52"/>
                    <a:pt x="68" y="52"/>
                    <a:pt x="68" y="51"/>
                  </a:cubicBezTo>
                  <a:cubicBezTo>
                    <a:pt x="68" y="51"/>
                    <a:pt x="68" y="51"/>
                    <a:pt x="68" y="51"/>
                  </a:cubicBezTo>
                  <a:cubicBezTo>
                    <a:pt x="68" y="52"/>
                    <a:pt x="68" y="52"/>
                    <a:pt x="68" y="52"/>
                  </a:cubicBezTo>
                  <a:cubicBezTo>
                    <a:pt x="68" y="52"/>
                    <a:pt x="68" y="52"/>
                    <a:pt x="68" y="52"/>
                  </a:cubicBezTo>
                  <a:close/>
                  <a:moveTo>
                    <a:pt x="128" y="24"/>
                  </a:moveTo>
                  <a:cubicBezTo>
                    <a:pt x="127" y="23"/>
                    <a:pt x="125" y="22"/>
                    <a:pt x="123" y="22"/>
                  </a:cubicBezTo>
                  <a:cubicBezTo>
                    <a:pt x="123" y="22"/>
                    <a:pt x="123" y="21"/>
                    <a:pt x="123" y="21"/>
                  </a:cubicBezTo>
                  <a:cubicBezTo>
                    <a:pt x="123" y="20"/>
                    <a:pt x="122" y="20"/>
                    <a:pt x="122" y="20"/>
                  </a:cubicBezTo>
                  <a:cubicBezTo>
                    <a:pt x="122" y="20"/>
                    <a:pt x="122" y="20"/>
                    <a:pt x="122" y="19"/>
                  </a:cubicBezTo>
                  <a:cubicBezTo>
                    <a:pt x="125" y="21"/>
                    <a:pt x="126" y="22"/>
                    <a:pt x="130" y="22"/>
                  </a:cubicBezTo>
                  <a:cubicBezTo>
                    <a:pt x="130" y="22"/>
                    <a:pt x="130" y="23"/>
                    <a:pt x="130" y="23"/>
                  </a:cubicBezTo>
                  <a:cubicBezTo>
                    <a:pt x="129" y="23"/>
                    <a:pt x="129" y="23"/>
                    <a:pt x="129" y="23"/>
                  </a:cubicBezTo>
                  <a:cubicBezTo>
                    <a:pt x="129" y="23"/>
                    <a:pt x="129" y="24"/>
                    <a:pt x="129" y="24"/>
                  </a:cubicBezTo>
                  <a:cubicBezTo>
                    <a:pt x="129" y="24"/>
                    <a:pt x="128" y="24"/>
                    <a:pt x="128" y="24"/>
                  </a:cubicBezTo>
                  <a:close/>
                  <a:moveTo>
                    <a:pt x="44" y="4"/>
                  </a:moveTo>
                  <a:cubicBezTo>
                    <a:pt x="44" y="3"/>
                    <a:pt x="44" y="3"/>
                    <a:pt x="44" y="3"/>
                  </a:cubicBezTo>
                  <a:cubicBezTo>
                    <a:pt x="44" y="3"/>
                    <a:pt x="44" y="2"/>
                    <a:pt x="44" y="2"/>
                  </a:cubicBezTo>
                  <a:cubicBezTo>
                    <a:pt x="44" y="3"/>
                    <a:pt x="44" y="3"/>
                    <a:pt x="44" y="4"/>
                  </a:cubicBezTo>
                  <a:cubicBezTo>
                    <a:pt x="44" y="4"/>
                    <a:pt x="44" y="4"/>
                    <a:pt x="44" y="4"/>
                  </a:cubicBezTo>
                  <a:close/>
                  <a:moveTo>
                    <a:pt x="44" y="2"/>
                  </a:moveTo>
                  <a:cubicBezTo>
                    <a:pt x="44" y="1"/>
                    <a:pt x="44" y="0"/>
                    <a:pt x="44" y="0"/>
                  </a:cubicBezTo>
                  <a:cubicBezTo>
                    <a:pt x="44" y="0"/>
                    <a:pt x="44" y="0"/>
                    <a:pt x="45" y="0"/>
                  </a:cubicBezTo>
                  <a:cubicBezTo>
                    <a:pt x="44" y="1"/>
                    <a:pt x="44" y="1"/>
                    <a:pt x="44" y="2"/>
                  </a:cubicBezTo>
                  <a:close/>
                </a:path>
              </a:pathLst>
            </a:custGeom>
            <a:solidFill>
              <a:srgbClr val="17375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3" name="Shape 623"/>
            <p:cNvSpPr txBox="1"/>
            <p:nvPr/>
          </p:nvSpPr>
          <p:spPr>
            <a:xfrm>
              <a:off x="0" y="1682284596"/>
              <a:ext cx="2147483647" cy="465199050"/>
            </a:xfrm>
            <a:prstGeom prst="rect">
              <a:avLst/>
            </a:prstGeom>
            <a:solidFill>
              <a:srgbClr val="17375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624" name="Shape 624"/>
            <p:cNvCxnSpPr/>
            <p:nvPr/>
          </p:nvCxnSpPr>
          <p:spPr>
            <a:xfrm>
              <a:off x="277327892" y="1617354145"/>
              <a:ext cx="1867919697" cy="0"/>
            </a:xfrm>
            <a:prstGeom prst="straightConnector1">
              <a:avLst/>
            </a:prstGeom>
            <a:noFill/>
            <a:ln w="9525" cap="flat" cmpd="sng">
              <a:solidFill>
                <a:srgbClr val="0066FF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</p:grpSp>
      <p:sp>
        <p:nvSpPr>
          <p:cNvPr id="625" name="Shape 625"/>
          <p:cNvSpPr txBox="1"/>
          <p:nvPr/>
        </p:nvSpPr>
        <p:spPr>
          <a:xfrm>
            <a:off x="0" y="677862"/>
            <a:ext cx="8496300" cy="369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ts val="1800"/>
              <a:buFont typeface="Arial"/>
              <a:buNone/>
            </a:pPr>
            <a:r>
              <a:rPr lang="en-US" sz="1800" b="1" i="1" u="none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endParaRPr/>
          </a:p>
        </p:txBody>
      </p:sp>
      <p:sp>
        <p:nvSpPr>
          <p:cNvPr id="626" name="Shape 626"/>
          <p:cNvSpPr txBox="1"/>
          <p:nvPr/>
        </p:nvSpPr>
        <p:spPr>
          <a:xfrm>
            <a:off x="411162" y="519112"/>
            <a:ext cx="8299450" cy="400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2000"/>
              <a:buFont typeface="Verdana"/>
              <a:buNone/>
            </a:pPr>
            <a:r>
              <a:rPr lang="en-US" sz="2000" b="1" i="1" u="none">
                <a:solidFill>
                  <a:srgbClr val="C00000"/>
                </a:solidFill>
                <a:latin typeface="Verdana"/>
                <a:ea typeface="Verdana"/>
                <a:cs typeface="Verdana"/>
                <a:sym typeface="Verdana"/>
              </a:rPr>
              <a:t>Плюсы и минусы МКПП</a:t>
            </a:r>
            <a:endParaRPr/>
          </a:p>
        </p:txBody>
      </p:sp>
      <p:sp>
        <p:nvSpPr>
          <p:cNvPr id="627" name="Shape 627"/>
          <p:cNvSpPr txBox="1"/>
          <p:nvPr/>
        </p:nvSpPr>
        <p:spPr>
          <a:xfrm>
            <a:off x="303212" y="1963737"/>
            <a:ext cx="8515350" cy="2555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AutoNum type="arabicPeriod"/>
            </a:pPr>
            <a:r>
              <a:rPr lang="en-US" sz="16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Потребность при переключении полного разобщения между силовым механизмом и трансмиссией, а это оказывает влияние на время осуществления переключения.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AutoNum type="arabicPeriod"/>
            </a:pPr>
            <a:r>
              <a:rPr lang="en-US" sz="16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Для достижения плавности переключения, придется долго набивать руку и копить опыт.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AutoNum type="arabicPeriod"/>
            </a:pPr>
            <a:r>
              <a:rPr lang="en-US" sz="16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Идеальной плавности добиться не получится вообще, так как число ступеней в современных авто с механической коробкой передач колеблется от 4 до 7.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AutoNum type="arabicPeriod"/>
            </a:pPr>
            <a:r>
              <a:rPr lang="en-US" sz="16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Относительно малый ресурс на узле сцепления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AutoNum type="arabicPeriod"/>
            </a:pPr>
            <a:r>
              <a:rPr lang="en-US" sz="16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Статистические данные, говорящие о том, что водители, предпочитающие механику, более подвержены утомлениям в пути.</a:t>
            </a:r>
            <a:br>
              <a:rPr lang="en-US" sz="16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/>
          </a:p>
        </p:txBody>
      </p:sp>
      <p:sp>
        <p:nvSpPr>
          <p:cNvPr id="628" name="Shape 628"/>
          <p:cNvSpPr txBox="1"/>
          <p:nvPr/>
        </p:nvSpPr>
        <p:spPr>
          <a:xfrm>
            <a:off x="560387" y="1522412"/>
            <a:ext cx="1331912" cy="369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Verdana"/>
              <a:buNone/>
            </a:pPr>
            <a:r>
              <a:rPr lang="en-US" sz="1800" b="1" i="1" u="sng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rPr>
              <a:t>Минусы: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a ment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La ment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1464</Words>
  <Application>Microsoft Office PowerPoint</Application>
  <PresentationFormat>Экран (4:3)</PresentationFormat>
  <Paragraphs>221</Paragraphs>
  <Slides>23</Slides>
  <Notes>23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23</vt:i4>
      </vt:variant>
    </vt:vector>
  </HeadingPairs>
  <TitlesOfParts>
    <vt:vector size="30" baseType="lpstr">
      <vt:lpstr>Arial</vt:lpstr>
      <vt:lpstr>Calibri</vt:lpstr>
      <vt:lpstr>Noto Sans Symbols</vt:lpstr>
      <vt:lpstr>Times New Roman</vt:lpstr>
      <vt:lpstr>Verdana</vt:lpstr>
      <vt:lpstr>La mente</vt:lpstr>
      <vt:lpstr>1_La mente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Ученик</dc:creator>
  <cp:lastModifiedBy>Ученик</cp:lastModifiedBy>
  <cp:revision>1</cp:revision>
  <dcterms:modified xsi:type="dcterms:W3CDTF">2023-12-20T03:42:20Z</dcterms:modified>
</cp:coreProperties>
</file>