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84" r:id="rId7"/>
    <p:sldId id="278" r:id="rId8"/>
    <p:sldId id="262" r:id="rId9"/>
    <p:sldId id="314" r:id="rId10"/>
    <p:sldId id="267" r:id="rId11"/>
    <p:sldId id="268" r:id="rId12"/>
    <p:sldId id="269" r:id="rId13"/>
    <p:sldId id="316" r:id="rId14"/>
    <p:sldId id="299" r:id="rId15"/>
    <p:sldId id="297" r:id="rId16"/>
    <p:sldId id="319" r:id="rId17"/>
    <p:sldId id="31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2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C05B9-C822-45DD-9443-AA56735C858B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18C295-95ED-471A-96FC-9F36D435C4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093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73BD0-5F8B-46C1-A7DB-27F32F3F2B40}" type="slidenum">
              <a:rPr lang="ru-RU" altLang="ru-RU" smtClean="0"/>
              <a:pPr/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25105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73BD0-5F8B-46C1-A7DB-27F32F3F2B40}" type="slidenum">
              <a:rPr lang="ru-RU" altLang="ru-RU" smtClean="0"/>
              <a:pPr/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81086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73BD0-5F8B-46C1-A7DB-27F32F3F2B40}" type="slidenum">
              <a:rPr lang="ru-RU" altLang="ru-RU" smtClean="0"/>
              <a:pPr/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27244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73BD0-5F8B-46C1-A7DB-27F32F3F2B40}" type="slidenum">
              <a:rPr lang="ru-RU" altLang="ru-RU" smtClean="0"/>
              <a:pPr/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79712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73BD0-5F8B-46C1-A7DB-27F32F3F2B40}" type="slidenum">
              <a:rPr lang="ru-RU" altLang="ru-RU" smtClean="0"/>
              <a:pPr/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536708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73BD0-5F8B-46C1-A7DB-27F32F3F2B40}" type="slidenum">
              <a:rPr lang="ru-RU" altLang="ru-RU" smtClean="0"/>
              <a:pPr/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861232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73BD0-5F8B-46C1-A7DB-27F32F3F2B40}" type="slidenum">
              <a:rPr lang="ru-RU" altLang="ru-RU" smtClean="0"/>
              <a:pPr/>
              <a:t>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735056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73BD0-5F8B-46C1-A7DB-27F32F3F2B40}" type="slidenum">
              <a:rPr lang="ru-RU" altLang="ru-RU" smtClean="0"/>
              <a:pPr/>
              <a:t>13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28072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7CA383-0D15-4156-A5AF-60DDFC7DB2C6}" type="slidenum">
              <a:rPr lang="ru-RU" altLang="ru-RU"/>
              <a:pPr/>
              <a:t>14</a:t>
            </a:fld>
            <a:endParaRPr lang="ru-RU" altLang="ru-RU"/>
          </a:p>
        </p:txBody>
      </p:sp>
      <p:sp>
        <p:nvSpPr>
          <p:cNvPr id="199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Дорога к крепости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2E5F78-336E-48E6-B776-EADCA0AC44E2}" type="slidenum">
              <a:rPr lang="ru-RU" altLang="ru-RU"/>
              <a:pPr/>
              <a:t>15</a:t>
            </a:fld>
            <a:endParaRPr lang="ru-RU" altLang="ru-RU"/>
          </a:p>
        </p:txBody>
      </p:sp>
      <p:sp>
        <p:nvSpPr>
          <p:cNvPr id="195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Площадка перед бастионом Кузнецкой крепости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73BD0-5F8B-46C1-A7DB-27F32F3F2B40}" type="slidenum">
              <a:rPr lang="ru-RU" altLang="ru-RU" smtClean="0"/>
              <a:pPr/>
              <a:t>16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1485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8F72-2820-48F5-B80C-25272453F37C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A0D60-E36F-45BF-915F-1D890ACD9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54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8F72-2820-48F5-B80C-25272453F37C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A0D60-E36F-45BF-915F-1D890ACD9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235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8F72-2820-48F5-B80C-25272453F37C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A0D60-E36F-45BF-915F-1D890ACD9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705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8F72-2820-48F5-B80C-25272453F37C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A0D60-E36F-45BF-915F-1D890ACD9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621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8F72-2820-48F5-B80C-25272453F37C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A0D60-E36F-45BF-915F-1D890ACD9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7963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8F72-2820-48F5-B80C-25272453F37C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A0D60-E36F-45BF-915F-1D890ACD9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723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8F72-2820-48F5-B80C-25272453F37C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A0D60-E36F-45BF-915F-1D890ACD9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77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8F72-2820-48F5-B80C-25272453F37C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A0D60-E36F-45BF-915F-1D890ACD9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101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8F72-2820-48F5-B80C-25272453F37C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A0D60-E36F-45BF-915F-1D890ACD9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958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8F72-2820-48F5-B80C-25272453F37C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A0D60-E36F-45BF-915F-1D890ACD9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999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8F72-2820-48F5-B80C-25272453F37C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A0D60-E36F-45BF-915F-1D890ACD9D64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39082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8F72-2820-48F5-B80C-25272453F37C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A0D60-E36F-45BF-915F-1D890ACD9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8134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8F72-2820-48F5-B80C-25272453F37C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A0D60-E36F-45BF-915F-1D890ACD9D64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92782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8F72-2820-48F5-B80C-25272453F37C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A0D60-E36F-45BF-915F-1D890ACD9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9083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8F72-2820-48F5-B80C-25272453F37C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A0D60-E36F-45BF-915F-1D890ACD9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238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8F72-2820-48F5-B80C-25272453F37C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A0D60-E36F-45BF-915F-1D890ACD9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786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58F72-2820-48F5-B80C-25272453F37C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97A0D60-E36F-45BF-915F-1D890ACD9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588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2B8772-AA40-78D9-FDF1-757A6D89E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298" y="83977"/>
            <a:ext cx="8416119" cy="866637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        Кузнецкая крепость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8064DD7-C731-C43E-5330-1503617B31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2057D36-A401-2368-19CA-C7C589121F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666" y="1213164"/>
            <a:ext cx="7354318" cy="4971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888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33EE01-8138-340A-9337-B586BA221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4000" b="1" dirty="0">
                <a:solidFill>
                  <a:srgbClr val="FF0000"/>
                </a:solidFill>
                <a:latin typeface="Times New Roman" pitchFamily="18" charset="0"/>
                <a:ea typeface="+mj-ea"/>
              </a:rPr>
              <a:t>Кузнецкая крепость</a:t>
            </a:r>
            <a:r>
              <a:rPr lang="ru-RU" altLang="ru-RU" sz="3600" dirty="0">
                <a:solidFill>
                  <a:srgbClr val="FF0000"/>
                </a:solidFill>
                <a:latin typeface="Times New Roman" pitchFamily="18" charset="0"/>
                <a:ea typeface="+mj-ea"/>
              </a:rPr>
              <a:t> </a:t>
            </a:r>
            <a:r>
              <a:rPr lang="ru-RU" altLang="ru-RU" sz="3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ea typeface="+mj-ea"/>
              </a:rPr>
              <a:t>— </a:t>
            </a:r>
            <a:r>
              <a:rPr lang="ru-RU" altLang="ru-RU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+mj-ea"/>
              </a:rPr>
              <a:t>памятник истории и архитектуры федерального значения, находится в Кузнецком районе города Новокузнецка Кемеровской области.</a:t>
            </a:r>
            <a:b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D3AD95-1628-E383-5B4F-3AC73A2A0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901820"/>
            <a:ext cx="8596668" cy="3139542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412ABB-394D-1041-2FF2-43B7662951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2687215"/>
            <a:ext cx="7346993" cy="3844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391985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FF5AFA-3924-ACC5-6CA3-BA04C806B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b="1" dirty="0">
                <a:solidFill>
                  <a:srgbClr val="FF0000"/>
                </a:solidFill>
                <a:latin typeface="Times New Roman" pitchFamily="18" charset="0"/>
              </a:rPr>
              <a:t>Описание крепости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D108F1-73D9-BA86-2DBC-7ECEEF8E1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38183"/>
            <a:ext cx="8596668" cy="825623"/>
          </a:xfrm>
        </p:spPr>
        <p:txBody>
          <a:bodyPr/>
          <a:lstStyle/>
          <a:p>
            <a:r>
              <a:rPr lang="ru-RU" altLang="ru-RU" sz="1800" dirty="0">
                <a:latin typeface="Times New Roman" pitchFamily="18" charset="0"/>
              </a:rPr>
              <a:t>Площадь крепости составляет около 2,5 га. имеет форму вытянутого прямоугольника. </a:t>
            </a:r>
          </a:p>
          <a:p>
            <a:endParaRPr lang="ru-RU" dirty="0"/>
          </a:p>
        </p:txBody>
      </p:sp>
      <p:pic>
        <p:nvPicPr>
          <p:cNvPr id="4" name="Picture 5" descr="Рисунок1">
            <a:extLst>
              <a:ext uri="{FF2B5EF4-FFF2-40B4-BE49-F238E27FC236}">
                <a16:creationId xmlns:a16="http://schemas.microsoft.com/office/drawing/2014/main" id="{2F1750DC-B66A-DA0D-2A94-A36A476A87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65" y="2657495"/>
            <a:ext cx="8059565" cy="3051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18922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5F0AC8-55AC-4BF9-17DA-245B9A39F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b="1" dirty="0">
                <a:solidFill>
                  <a:srgbClr val="FF0000"/>
                </a:solidFill>
                <a:latin typeface="Times New Roman" pitchFamily="18" charset="0"/>
              </a:rPr>
              <a:t>История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E405C2-EAF5-A55F-A2FD-1FD1BCF51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24615"/>
            <a:ext cx="8596668" cy="4416748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altLang="ru-RU" sz="1800" dirty="0">
                <a:latin typeface="Times New Roman" pitchFamily="18" charset="0"/>
              </a:rPr>
              <a:t>      </a:t>
            </a:r>
            <a:r>
              <a:rPr lang="ru-RU" altLang="ru-RU" sz="2400" dirty="0">
                <a:latin typeface="Times New Roman" pitchFamily="18" charset="0"/>
              </a:rPr>
              <a:t>В конце XVIII в. город Кузнецк оставался важным опорным пунктом на восточном фланге пограничной линейной системы от Каспия до Алтая. Для модернизации кузнецких укреплений командующий Сибирским корпусом генерал-поручик Густав </a:t>
            </a:r>
            <a:r>
              <a:rPr lang="ru-RU" altLang="ru-RU" sz="2400" dirty="0" err="1">
                <a:latin typeface="Times New Roman" pitchFamily="18" charset="0"/>
              </a:rPr>
              <a:t>Штрандман</a:t>
            </a:r>
            <a:r>
              <a:rPr lang="ru-RU" altLang="ru-RU" sz="2400" dirty="0">
                <a:latin typeface="Times New Roman" pitchFamily="18" charset="0"/>
              </a:rPr>
              <a:t> разработал проект, который заключался в сооружении двух земляных крепостей бастионного начертания. В апреле 1798 году император Павел I этот проект утвердил. В 1799 год одно укрепление (так называемая "Болотная цитадель") у подошвы Вознесенской горы уже построено. На самой горе строительство уникального инженерно-фортификационного сооружения началось только в 1800 году.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9574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9474BE-AD25-9B2A-AE26-E96CD3C2B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71604"/>
            <a:ext cx="8596668" cy="1658796"/>
          </a:xfrm>
        </p:spPr>
        <p:txBody>
          <a:bodyPr>
            <a:normAutofit fontScale="90000"/>
          </a:bodyPr>
          <a:lstStyle/>
          <a:p>
            <a:pPr algn="just">
              <a:lnSpc>
                <a:spcPct val="80000"/>
              </a:lnSpc>
            </a:pPr>
            <a:r>
              <a:rPr lang="ru-RU" altLang="ru-RU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   Уже в 1806 г. почти полностью была сформирована система оборонительных рвов и валов. Укрепления состояли из земляного вала с реданами, с внутренней стороны реданов насыпаны аппарели для подъема орудий</a:t>
            </a:r>
            <a:r>
              <a:rPr lang="ru-RU" altLang="ru-RU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r>
              <a:rPr lang="ru-RU" altLang="ru-RU" sz="3600" dirty="0"/>
              <a:t> </a:t>
            </a:r>
            <a:endParaRPr lang="ru-RU" altLang="ru-RU" sz="3600" dirty="0">
              <a:latin typeface="Times New Roman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3CFE26-F138-7826-0DED-C019A0750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734322"/>
            <a:ext cx="8596668" cy="3307040"/>
          </a:xfrm>
        </p:spPr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4" name="Picture 9" descr="SS853436">
            <a:extLst>
              <a:ext uri="{FF2B5EF4-FFF2-40B4-BE49-F238E27FC236}">
                <a16:creationId xmlns:a16="http://schemas.microsoft.com/office/drawing/2014/main" id="{7423D2F9-E49A-C981-4F64-FEB543CFA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2355707"/>
            <a:ext cx="7802475" cy="4230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984014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188913"/>
            <a:ext cx="8229600" cy="1371600"/>
          </a:xfrm>
        </p:spPr>
        <p:txBody>
          <a:bodyPr/>
          <a:lstStyle/>
          <a:p>
            <a:r>
              <a:rPr lang="ru-RU" altLang="ru-RU" sz="4000" b="1" dirty="0">
                <a:solidFill>
                  <a:srgbClr val="FF0000"/>
                </a:solidFill>
                <a:latin typeface="Times New Roman" pitchFamily="18" charset="0"/>
              </a:rPr>
              <a:t>Барнаульская проездная башня.</a:t>
            </a:r>
            <a:r>
              <a:rPr lang="ru-RU" altLang="ru-RU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77155" name="Rectangle 3"/>
          <p:cNvSpPr>
            <a:spLocks noGrp="1" noChangeArrowheads="1"/>
          </p:cNvSpPr>
          <p:nvPr>
            <p:ph idx="1"/>
          </p:nvPr>
        </p:nvSpPr>
        <p:spPr>
          <a:xfrm>
            <a:off x="97654" y="1241426"/>
            <a:ext cx="5912529" cy="5616575"/>
          </a:xfrm>
        </p:spPr>
        <p:txBody>
          <a:bodyPr/>
          <a:lstStyle/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800" dirty="0">
                <a:latin typeface="Times New Roman" pitchFamily="18" charset="0"/>
              </a:rPr>
              <a:t>		Каменная 3-х этажная с деревянной подзорной вышкой. Она была построена за период 1809-1810 гг. К этой башне выходила дорога на Барнаул. Нижний ярус крепостных ворот сделан из бутового камня "с выводом сводов и верхних этажей из кирпича". Кровля третьего яруса устроена в виде четырехгранного купола с подзорной башенкой на маковке. Подзорная башенка крыта четырехгранной пирамидой и имеет зарешеченные перила. </a:t>
            </a:r>
          </a:p>
        </p:txBody>
      </p:sp>
      <p:pic>
        <p:nvPicPr>
          <p:cNvPr id="177157" name="Picture 5" descr="К_ИСТ_ПУБЛ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1341438"/>
            <a:ext cx="3322545" cy="465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 advClick="0" advTm="5000">
        <p15:prstTrans prst="origami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71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71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7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7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4" grpId="0"/>
      <p:bldP spid="17715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823" y="440531"/>
            <a:ext cx="5676906" cy="5976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1013" name="Picture 5" descr="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24424">
            <a:off x="3045087" y="5262733"/>
            <a:ext cx="2508250" cy="149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1011" name="Rectangle 3"/>
          <p:cNvSpPr>
            <a:spLocks noGrp="1" noChangeArrowheads="1"/>
          </p:cNvSpPr>
          <p:nvPr>
            <p:ph idx="1"/>
          </p:nvPr>
        </p:nvSpPr>
        <p:spPr>
          <a:xfrm>
            <a:off x="523784" y="765176"/>
            <a:ext cx="2705882" cy="5400675"/>
          </a:xfrm>
        </p:spPr>
        <p:txBody>
          <a:bodyPr>
            <a:normAutofit/>
          </a:bodyPr>
          <a:lstStyle/>
          <a:p>
            <a:pPr marL="177800" indent="-1588">
              <a:lnSpc>
                <a:spcPct val="80000"/>
              </a:lnSpc>
              <a:buNone/>
            </a:pPr>
            <a:r>
              <a:rPr lang="ru-RU" altLang="ru-RU" sz="2800" dirty="0">
                <a:latin typeface="Times New Roman" pitchFamily="18" charset="0"/>
              </a:rPr>
              <a:t>   Здание построено за период 1806-1808 гг. Площадь остекления окон в казарме значительно меньше, чем в офицерских домах. Дом имеет два входных узла со сквозными проходами.</a:t>
            </a:r>
            <a:r>
              <a:rPr lang="ru-RU" altLang="ru-RU" sz="2800" dirty="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10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10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1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1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66330" y="204787"/>
            <a:ext cx="8744505" cy="2647951"/>
          </a:xfrm>
        </p:spPr>
        <p:txBody>
          <a:bodyPr>
            <a:normAutofit fontScale="90000"/>
          </a:bodyPr>
          <a:lstStyle/>
          <a:p>
            <a:pPr indent="269875" algn="just"/>
            <a:r>
              <a:rPr lang="ru-RU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Из построек, существовавших ранее на территории крепости, была сохранена только деревянная часовня Вознесения. Постройка крепости производилась арестантами и вольнонаемными подрядчиками. При возведении крепости были учтены новейшие достижения военно-крепостного искусства Западной Европы XVIII столетия. </a:t>
            </a:r>
            <a:br>
              <a:rPr lang="ru-RU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</a:br>
            <a:r>
              <a:rPr lang="ru-RU" alt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Строительство Кузнецкой крепости было завершено в 1820 году.</a:t>
            </a:r>
          </a:p>
        </p:txBody>
      </p:sp>
      <p:pic>
        <p:nvPicPr>
          <p:cNvPr id="154630" name="Picture 6" descr="ВОЗНЕСЕНСКАЯ_ЧАСОВНЯ_19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815" y="2852738"/>
            <a:ext cx="3533775" cy="371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631" name="Picture 7" descr="КУЗНЕЦКИЙ_ТЮРЕМНЫЙ_ЗАМОК_С_НАДВРАТНЫМ_ИЛЬИНСКИМ_ХРАМОМ_ФОТО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25" y="3141664"/>
            <a:ext cx="4716463" cy="264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5000">
        <p15:prstTrans prst="peelOff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4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54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670" name="Picture 6" descr="ТОМСКИЙ_ПОЛУБАСТИОН_191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727" y="2858348"/>
            <a:ext cx="6121400" cy="377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275209" y="168676"/>
            <a:ext cx="9170418" cy="955275"/>
          </a:xfrm>
        </p:spPr>
        <p:txBody>
          <a:bodyPr>
            <a:normAutofit/>
          </a:bodyPr>
          <a:lstStyle/>
          <a:p>
            <a:r>
              <a:rPr lang="ru-RU" altLang="ru-RU" sz="4000" b="1" dirty="0">
                <a:solidFill>
                  <a:srgbClr val="FF0000"/>
                </a:solidFill>
                <a:latin typeface="Times New Roman" pitchFamily="18" charset="0"/>
              </a:rPr>
              <a:t>Томский и Кузнецкий  полубастионы.</a:t>
            </a:r>
          </a:p>
        </p:txBody>
      </p:sp>
      <p:sp>
        <p:nvSpPr>
          <p:cNvPr id="241667" name="Rectangle 3"/>
          <p:cNvSpPr>
            <a:spLocks noGrp="1" noChangeArrowheads="1"/>
          </p:cNvSpPr>
          <p:nvPr>
            <p:ph idx="1"/>
          </p:nvPr>
        </p:nvSpPr>
        <p:spPr>
          <a:xfrm>
            <a:off x="159799" y="967666"/>
            <a:ext cx="9410329" cy="2029534"/>
          </a:xfrm>
        </p:spPr>
        <p:txBody>
          <a:bodyPr>
            <a:normAutofit/>
          </a:bodyPr>
          <a:lstStyle/>
          <a:p>
            <a:pPr marL="0" indent="269875" algn="just">
              <a:lnSpc>
                <a:spcPct val="80000"/>
              </a:lnSpc>
              <a:buNone/>
            </a:pPr>
            <a:r>
              <a:rPr lang="ru-RU" altLang="ru-RU" sz="2400" dirty="0">
                <a:latin typeface="Times New Roman" pitchFamily="18" charset="0"/>
              </a:rPr>
              <a:t>На углах крепости устроены полубастионы, два из них (Томский и Кузнецкий) сооружены из плит песчаника. В промежутке между каменными полубастионами сооружена кирпичная трехэтажная проездная подзорная башня, к этой башне выходила дорога на Барнаул.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1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41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41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666" grpId="0"/>
      <p:bldP spid="24166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50" name="Picture 6" descr="РУИНЫ_СОЛДАТСКОЙ_КАЗАРМЫ_В_ХОДЕ_АРХЕОЛОГИЧЕСКИХ_РАСКОПОК_19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62439">
            <a:off x="5647736" y="602949"/>
            <a:ext cx="4068762" cy="249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9747" name="Rectangle 3"/>
          <p:cNvSpPr>
            <a:spLocks noGrp="1" noChangeArrowheads="1"/>
          </p:cNvSpPr>
          <p:nvPr>
            <p:ph idx="1"/>
          </p:nvPr>
        </p:nvSpPr>
        <p:spPr>
          <a:xfrm>
            <a:off x="408374" y="763480"/>
            <a:ext cx="4980372" cy="6094521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ru-RU" altLang="ru-RU" sz="2200" dirty="0">
                <a:latin typeface="Times New Roman" pitchFamily="18" charset="0"/>
              </a:rPr>
              <a:t>30 июня 1960 года Кузнецкой крепости присвоен статус памятника республиканского значения. После этого было создано несколько проектов реставрации крепостных руин. </a:t>
            </a:r>
          </a:p>
          <a:p>
            <a:pPr algn="just">
              <a:lnSpc>
                <a:spcPct val="80000"/>
              </a:lnSpc>
            </a:pPr>
            <a:r>
              <a:rPr lang="ru-RU" altLang="ru-RU" sz="2200" dirty="0">
                <a:latin typeface="Times New Roman" pitchFamily="18" charset="0"/>
              </a:rPr>
              <a:t>В конце 1970-х гг. была восстановлена гауптвахта.</a:t>
            </a:r>
          </a:p>
          <a:p>
            <a:pPr algn="just">
              <a:lnSpc>
                <a:spcPct val="80000"/>
              </a:lnSpc>
            </a:pPr>
            <a:r>
              <a:rPr lang="ru-RU" altLang="ru-RU" sz="2200" dirty="0">
                <a:latin typeface="Times New Roman" pitchFamily="18" charset="0"/>
              </a:rPr>
              <a:t>В 1991 году в Новокузнецке был образован историко-архитектурный музей «Кузнецкая Крепость», в функции которого входила и охрана крепости. Несмотря на многочисленность персонала, руководство музея с охраной памятника не справилось: 31 октября 1997 года гауптвахта при загадочных обстоятельствах сгорела.</a:t>
            </a:r>
          </a:p>
        </p:txBody>
      </p:sp>
      <p:pic>
        <p:nvPicPr>
          <p:cNvPr id="159751" name="Picture 7" descr="АРХЕОЛОГИЧЕСКИЕ_РАСКОПКИ_НА_СОЛДАТСКОЙ_КАЗАРМЕ_199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16324">
            <a:off x="5891825" y="3606971"/>
            <a:ext cx="3851275" cy="243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9752" name="Rectangle 8"/>
          <p:cNvSpPr>
            <a:spLocks noChangeArrowheads="1"/>
          </p:cNvSpPr>
          <p:nvPr/>
        </p:nvSpPr>
        <p:spPr bwMode="auto">
          <a:xfrm>
            <a:off x="497150" y="188927"/>
            <a:ext cx="627830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altLang="ru-RU" sz="2200" b="1" dirty="0">
                <a:solidFill>
                  <a:srgbClr val="FF0000"/>
                </a:solidFill>
              </a:rPr>
              <a:t>Археологические раскопки 1994г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9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5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9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9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9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9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7" grpId="0" build="p"/>
      <p:bldP spid="15975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5" name="Picture 7" descr="СТРОИТЕЛЬНЫЕ_РАБОТЫ_НА_КУЗНЕЦКОЙ_КРКПОСТИ_19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065" y="1516203"/>
            <a:ext cx="5184775" cy="417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0774" name="Rectangle 6"/>
          <p:cNvSpPr>
            <a:spLocks noGrp="1" noChangeArrowheads="1"/>
          </p:cNvSpPr>
          <p:nvPr>
            <p:ph type="title"/>
          </p:nvPr>
        </p:nvSpPr>
        <p:spPr>
          <a:xfrm>
            <a:off x="371475" y="194168"/>
            <a:ext cx="6408737" cy="431800"/>
          </a:xfrm>
          <a:noFill/>
          <a:ln/>
        </p:spPr>
        <p:txBody>
          <a:bodyPr>
            <a:normAutofit fontScale="90000"/>
          </a:bodyPr>
          <a:lstStyle/>
          <a:p>
            <a:r>
              <a:rPr lang="ru-RU" altLang="ru-RU" b="1" dirty="0">
                <a:solidFill>
                  <a:srgbClr val="FF0000"/>
                </a:solidFill>
                <a:latin typeface="Times New Roman" pitchFamily="18" charset="0"/>
              </a:rPr>
              <a:t>Строительные работы на Кузнецкой крепости 1998г.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idx="1"/>
          </p:nvPr>
        </p:nvSpPr>
        <p:spPr>
          <a:xfrm>
            <a:off x="605393" y="1368071"/>
            <a:ext cx="3313112" cy="4824412"/>
          </a:xfrm>
        </p:spPr>
        <p:txBody>
          <a:bodyPr>
            <a:normAutofit fontScale="92500" lnSpcReduction="10000"/>
          </a:bodyPr>
          <a:lstStyle/>
          <a:p>
            <a:pPr marL="0" indent="363538" algn="just">
              <a:lnSpc>
                <a:spcPct val="80000"/>
              </a:lnSpc>
              <a:buNone/>
            </a:pPr>
            <a:r>
              <a:rPr lang="ru-RU" altLang="ru-RU" sz="2400" dirty="0">
                <a:latin typeface="Times New Roman" pitchFamily="18" charset="0"/>
              </a:rPr>
              <a:t>В 1998 году к 380-летию Новокузнецка было проведено крупномасштабное строительство на Барнаульской башне и примыкающих к ней полубастионах. Современный вид крепости отличается от вида крепости 1934, в частности, отсутствуют купола и кресты. На прежнем месте была построена солдатская казарма. Были отлиты чугунные пушки специалистами ЗСМК.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5000">
        <p15:prstTrans prst="drap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4" grpId="0" animBg="1"/>
      <p:bldP spid="16077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5" name="Rectangle 3"/>
          <p:cNvSpPr>
            <a:spLocks noGrp="1" noChangeArrowheads="1"/>
          </p:cNvSpPr>
          <p:nvPr>
            <p:ph idx="1"/>
          </p:nvPr>
        </p:nvSpPr>
        <p:spPr>
          <a:xfrm>
            <a:off x="218983" y="227260"/>
            <a:ext cx="4643438" cy="3529012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itchFamily="2" charset="2"/>
              <a:buNone/>
            </a:pPr>
            <a:r>
              <a:rPr lang="ru-RU" altLang="ru-RU" sz="2800" dirty="0">
                <a:latin typeface="Times New Roman" pitchFamily="18" charset="0"/>
              </a:rPr>
              <a:t>		В 2008 году к 390-летию Новокузнецка было воссоздано еще одно сооружение — обер-офицерский дом. В этом здании в начале XIX века располагались 4 квартиры младшего офицерского состава крепости.</a:t>
            </a:r>
          </a:p>
        </p:txBody>
      </p:sp>
      <p:pic>
        <p:nvPicPr>
          <p:cNvPr id="161797" name="Picture 5" descr="КУЗНЕЦКАЯ_КРЕПОСТЬ_ЗИМОЙ_20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66" y="4150558"/>
            <a:ext cx="3600450" cy="226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1799" name="Picture 7" descr="ТЕРРИТОРИЯ_КУЗНЕЦКОЙ_КРЕПОСТИ_200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421" y="202406"/>
            <a:ext cx="4340225" cy="6453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1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1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61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1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8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349" y="226381"/>
            <a:ext cx="8842159" cy="6631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>
          <a:xfrm>
            <a:off x="523783" y="457201"/>
            <a:ext cx="9028205" cy="595313"/>
          </a:xfrm>
        </p:spPr>
        <p:txBody>
          <a:bodyPr>
            <a:normAutofit fontScale="90000"/>
          </a:bodyPr>
          <a:lstStyle/>
          <a:p>
            <a:r>
              <a:rPr lang="ru-RU" altLang="ru-RU" sz="5000" b="1" dirty="0">
                <a:solidFill>
                  <a:srgbClr val="FF0000"/>
                </a:solidFill>
                <a:latin typeface="Times New Roman" pitchFamily="18" charset="0"/>
              </a:rPr>
              <a:t>Кузнецкая крепость сегодня</a:t>
            </a:r>
          </a:p>
        </p:txBody>
      </p:sp>
      <p:sp>
        <p:nvSpPr>
          <p:cNvPr id="247813" name="Rectangle 5"/>
          <p:cNvSpPr>
            <a:spLocks noChangeArrowheads="1"/>
          </p:cNvSpPr>
          <p:nvPr/>
        </p:nvSpPr>
        <p:spPr bwMode="auto">
          <a:xfrm>
            <a:off x="5016501" y="6092825"/>
            <a:ext cx="5421313" cy="93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1"/>
                </a:solidFill>
                <a:latin typeface="Arial" charset="0"/>
              </a:defRPr>
            </a:lvl1pPr>
            <a:lvl2pPr>
              <a:defRPr sz="4400">
                <a:solidFill>
                  <a:schemeClr val="tx1"/>
                </a:solidFill>
                <a:latin typeface="Arial" charset="0"/>
              </a:defRPr>
            </a:lvl2pPr>
            <a:lvl3pPr>
              <a:defRPr sz="4400">
                <a:solidFill>
                  <a:schemeClr val="tx1"/>
                </a:solidFill>
                <a:latin typeface="Arial" charset="0"/>
              </a:defRPr>
            </a:lvl3pPr>
            <a:lvl4pPr>
              <a:defRPr sz="4400">
                <a:solidFill>
                  <a:schemeClr val="tx1"/>
                </a:solidFill>
                <a:latin typeface="Arial" charset="0"/>
              </a:defRPr>
            </a:lvl4pPr>
            <a:lvl5pPr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sz="3600" b="1" dirty="0">
                <a:solidFill>
                  <a:srgbClr val="FF0000"/>
                </a:solidFill>
                <a:latin typeface="Times New Roman" pitchFamily="18" charset="0"/>
              </a:rPr>
              <a:t>Дорога к крепости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/>
    </mc:Choice>
    <mc:Fallback xmlns="">
      <p:transition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7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7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7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7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7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810" grpId="0"/>
      <p:bldP spid="2478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66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8666" name="Rectangle 10"/>
          <p:cNvSpPr>
            <a:spLocks noGrp="1" noChangeArrowheads="1"/>
          </p:cNvSpPr>
          <p:nvPr>
            <p:ph type="title"/>
          </p:nvPr>
        </p:nvSpPr>
        <p:spPr>
          <a:xfrm>
            <a:off x="0" y="158122"/>
            <a:ext cx="8229600" cy="1371600"/>
          </a:xfrm>
          <a:noFill/>
          <a:ln/>
        </p:spPr>
        <p:txBody>
          <a:bodyPr>
            <a:normAutofit/>
          </a:bodyPr>
          <a:lstStyle/>
          <a:p>
            <a:r>
              <a:rPr lang="ru-RU" altLang="ru-RU" b="1" dirty="0">
                <a:solidFill>
                  <a:srgbClr val="FF0000"/>
                </a:solidFill>
              </a:rPr>
              <a:t>Не восстановленная часть стены Кузнецкой крепости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86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86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8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8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66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68" name="Picture 8" descr="Рисунок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54" y="0"/>
            <a:ext cx="91265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66" name="Rectangle 6"/>
          <p:cNvSpPr>
            <a:spLocks noGrp="1" noChangeArrowheads="1"/>
          </p:cNvSpPr>
          <p:nvPr>
            <p:ph type="title"/>
          </p:nvPr>
        </p:nvSpPr>
        <p:spPr>
          <a:xfrm>
            <a:off x="543249" y="247434"/>
            <a:ext cx="8229600" cy="1371600"/>
          </a:xfrm>
        </p:spPr>
        <p:txBody>
          <a:bodyPr>
            <a:normAutofit fontScale="90000"/>
          </a:bodyPr>
          <a:lstStyle/>
          <a:p>
            <a:r>
              <a:rPr lang="ru-RU" altLang="ru-RU" b="1" dirty="0">
                <a:solidFill>
                  <a:srgbClr val="FF0000"/>
                </a:solidFill>
                <a:latin typeface="Times New Roman" pitchFamily="18" charset="0"/>
              </a:rPr>
              <a:t>Площадка перед бастионом Кузнецкой крепости</a:t>
            </a:r>
            <a:br>
              <a:rPr lang="ru-RU" altLang="ru-RU" b="1" dirty="0">
                <a:solidFill>
                  <a:srgbClr val="FF0000"/>
                </a:solidFill>
                <a:latin typeface="Times New Roman" pitchFamily="18" charset="0"/>
              </a:rPr>
            </a:br>
            <a:endParaRPr lang="ru-RU" altLang="ru-RU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5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5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4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4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908" name="Picture 4" descr="Рисунок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05" y="0"/>
            <a:ext cx="91757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1907" name="Rectangle 3"/>
          <p:cNvSpPr>
            <a:spLocks noGrp="1" noChangeArrowheads="1"/>
          </p:cNvSpPr>
          <p:nvPr>
            <p:ph type="title"/>
          </p:nvPr>
        </p:nvSpPr>
        <p:spPr>
          <a:xfrm>
            <a:off x="361025" y="281358"/>
            <a:ext cx="7775575" cy="504825"/>
          </a:xfrm>
          <a:noFill/>
          <a:ln/>
        </p:spPr>
        <p:txBody>
          <a:bodyPr>
            <a:normAutofit fontScale="90000"/>
          </a:bodyPr>
          <a:lstStyle/>
          <a:p>
            <a:r>
              <a:rPr lang="ru-RU" altLang="ru-RU" b="1" dirty="0">
                <a:solidFill>
                  <a:srgbClr val="FF0000"/>
                </a:solidFill>
              </a:rPr>
              <a:t>Внутренний двор крепости</a:t>
            </a:r>
            <a:br>
              <a:rPr lang="ru-RU" altLang="ru-RU" b="1" dirty="0">
                <a:solidFill>
                  <a:srgbClr val="FF0000"/>
                </a:solidFill>
              </a:rPr>
            </a:br>
            <a:endParaRPr lang="ru-RU" alt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19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19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1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1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90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9A24B1-993A-AD0A-B464-160944DF6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/>
              <a:t>Спасибо за внимание!!!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A69DA48-2DFA-BE29-E8FA-84AE8CC149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591" y="2160588"/>
            <a:ext cx="6886855" cy="3881437"/>
          </a:xfrm>
        </p:spPr>
      </p:pic>
    </p:spTree>
    <p:extLst>
      <p:ext uri="{BB962C8B-B14F-4D97-AF65-F5344CB8AC3E}">
        <p14:creationId xmlns:p14="http://schemas.microsoft.com/office/powerpoint/2010/main" val="271404884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56</TotalTime>
  <Words>571</Words>
  <Application>Microsoft Office PowerPoint</Application>
  <PresentationFormat>Широкоэкранный</PresentationFormat>
  <Paragraphs>42</Paragraphs>
  <Slides>17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Calibri</vt:lpstr>
      <vt:lpstr>Times New Roman</vt:lpstr>
      <vt:lpstr>Trebuchet MS</vt:lpstr>
      <vt:lpstr>Wingdings</vt:lpstr>
      <vt:lpstr>Wingdings 3</vt:lpstr>
      <vt:lpstr>Аспект</vt:lpstr>
      <vt:lpstr>        Кузнецкая крепость</vt:lpstr>
      <vt:lpstr>Кузнецкая крепость — памятник истории и архитектуры федерального значения, находится в Кузнецком районе города Новокузнецка Кемеровской области. </vt:lpstr>
      <vt:lpstr>Описание крепости</vt:lpstr>
      <vt:lpstr>История</vt:lpstr>
      <vt:lpstr>   Уже в 1806 г. почти полностью была сформирована система оборонительных рвов и валов. Укрепления состояли из земляного вала с реданами, с внутренней стороны реданов насыпаны аппарели для подъема орудий. </vt:lpstr>
      <vt:lpstr>Барнаульская проездная башня. </vt:lpstr>
      <vt:lpstr>Презентация PowerPoint</vt:lpstr>
      <vt:lpstr>Из построек, существовавших ранее на территории крепости, была сохранена только деревянная часовня Вознесения. Постройка крепости производилась арестантами и вольнонаемными подрядчиками. При возведении крепости были учтены новейшие достижения военно-крепостного искусства Западной Европы XVIII столетия.  Строительство Кузнецкой крепости было завершено в 1820 году.</vt:lpstr>
      <vt:lpstr>Томский и Кузнецкий  полубастионы.</vt:lpstr>
      <vt:lpstr>Презентация PowerPoint</vt:lpstr>
      <vt:lpstr>Строительные работы на Кузнецкой крепости 1998г.</vt:lpstr>
      <vt:lpstr>Презентация PowerPoint</vt:lpstr>
      <vt:lpstr>Кузнецкая крепость сегодня</vt:lpstr>
      <vt:lpstr>Не восстановленная часть стены Кузнецкой крепости</vt:lpstr>
      <vt:lpstr>Площадка перед бастионом Кузнецкой крепости </vt:lpstr>
      <vt:lpstr>Внутренний двор крепости </vt:lpstr>
      <vt:lpstr>Спасибо за внимание!!!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Кузнецкая крепость</dc:title>
  <dc:creator>Comp</dc:creator>
  <cp:lastModifiedBy>Comp</cp:lastModifiedBy>
  <cp:revision>4</cp:revision>
  <dcterms:created xsi:type="dcterms:W3CDTF">2024-01-21T04:01:02Z</dcterms:created>
  <dcterms:modified xsi:type="dcterms:W3CDTF">2024-01-21T04:57:33Z</dcterms:modified>
</cp:coreProperties>
</file>