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7" r:id="rId2"/>
    <p:sldId id="258" r:id="rId3"/>
    <p:sldId id="256" r:id="rId4"/>
    <p:sldId id="259" r:id="rId5"/>
    <p:sldId id="277" r:id="rId6"/>
    <p:sldId id="261" r:id="rId7"/>
    <p:sldId id="260" r:id="rId8"/>
    <p:sldId id="262" r:id="rId9"/>
    <p:sldId id="263" r:id="rId10"/>
    <p:sldId id="268" r:id="rId11"/>
    <p:sldId id="269" r:id="rId12"/>
    <p:sldId id="264" r:id="rId13"/>
    <p:sldId id="271" r:id="rId14"/>
    <p:sldId id="278" r:id="rId15"/>
    <p:sldId id="273" r:id="rId16"/>
    <p:sldId id="272" r:id="rId17"/>
    <p:sldId id="274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18259-3024-49AA-B1E4-E9473CA95366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37E4D-EAEC-4EFA-9E66-A27264FE6FE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494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37E4D-EAEC-4EFA-9E66-A27264FE6FEB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362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51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82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82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7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2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31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33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 cstate="print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3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37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38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3E6D446-2F99-43C4-9A42-A75A04C1B82A}" type="datetimeFigureOut">
              <a:rPr lang="ru-RU" smtClean="0"/>
              <a:pPr/>
              <a:t>08.02.2024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B1C4E8C-E7C0-44A7-9490-3F52A5B98E8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872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loud.mail.ru/public/qpck/7y6d5vrK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588" y="0"/>
            <a:ext cx="8276492" cy="62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49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8 февраля </a:t>
            </a:r>
            <a:r>
              <a:rPr lang="ru-RU" dirty="0"/>
              <a:t>отмечают свой </a:t>
            </a:r>
            <a:br>
              <a:rPr lang="ru-RU" dirty="0"/>
            </a:br>
            <a:r>
              <a:rPr lang="ru-RU" dirty="0"/>
              <a:t>праздник те, кто…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97279" y="1845733"/>
            <a:ext cx="5734344" cy="411545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приносит успех всей нашей стране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много учится и трудится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умеет работать в команде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мыслит креативно (творчески)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критически оценивает происходящее вокруг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/>
              <a:t>посвящает всю свою жизнь научной и исследовательской деятельности</a:t>
            </a:r>
          </a:p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7" b="12637"/>
          <a:stretch/>
        </p:blipFill>
        <p:spPr>
          <a:xfrm>
            <a:off x="6734908" y="1827988"/>
            <a:ext cx="4460565" cy="4348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3947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6" y="339405"/>
            <a:ext cx="12192000" cy="575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64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1086" y="0"/>
            <a:ext cx="9620794" cy="936171"/>
          </a:xfrm>
        </p:spPr>
        <p:txBody>
          <a:bodyPr>
            <a:normAutofit/>
          </a:bodyPr>
          <a:lstStyle/>
          <a:p>
            <a:r>
              <a:rPr lang="ru-RU" dirty="0"/>
              <a:t>Что мы знаем о российской науке</a:t>
            </a:r>
            <a:r>
              <a:rPr lang="en-US" dirty="0"/>
              <a:t>?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117752"/>
              </p:ext>
            </p:extLst>
          </p:nvPr>
        </p:nvGraphicFramePr>
        <p:xfrm>
          <a:off x="1426026" y="947057"/>
          <a:ext cx="9557659" cy="5435591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1151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91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8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96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9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7302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до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Утверждение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после</a:t>
                      </a:r>
                      <a:endParaRPr lang="ru-RU" sz="20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02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</a:rPr>
                        <a:t>правда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</a:rPr>
                        <a:t>ложь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</a:rPr>
                        <a:t>правда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</a:rPr>
                        <a:t>ложь</a:t>
                      </a:r>
                      <a:endParaRPr lang="ru-RU" sz="2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</a:rPr>
                        <a:t>Приказ об основании Академии Наук и Художеств в России был подписан Пётром 1.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2.    Учиться в академии после её открытия могли только дети из богатых дворянских семей.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3.     Кунсткамера -  это музей, который находится в Москве.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4.    </a:t>
                      </a:r>
                      <a:r>
                        <a:rPr lang="ru-RU" sz="2000" baseline="0" dirty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Академия Наук СССР дала старт науке КОСМОНАВТИКА.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91905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5. Указ Президента о дате празднования Дня Науки был подписан в 1999 году.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3591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6.</a:t>
                      </a:r>
                      <a:r>
                        <a:rPr lang="ru-RU" sz="2000" baseline="0" dirty="0">
                          <a:effectLst/>
                        </a:rPr>
                        <a:t>    </a:t>
                      </a:r>
                      <a:r>
                        <a:rPr lang="ru-RU" sz="2000" dirty="0">
                          <a:effectLst/>
                        </a:rPr>
                        <a:t>Королёв, Циолковский и Курчатов – фамилии российских космонавтов.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4603"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000" dirty="0">
                          <a:effectLst/>
                        </a:rPr>
                        <a:t>7.   В нашей стране насчитывается около 5 тысяч научных сотрудников.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053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Для просмотра видео пройдите по ссылке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hlinkClick r:id="rId2"/>
              </a:rPr>
              <a:t>https://cloud.mail.ru/public/qpck/7y6d5vrKR</a:t>
            </a:r>
            <a:r>
              <a:rPr lang="ru-RU" sz="4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769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68868251"/>
              </p:ext>
            </p:extLst>
          </p:nvPr>
        </p:nvGraphicFramePr>
        <p:xfrm>
          <a:off x="1" y="130629"/>
          <a:ext cx="12193134" cy="6511586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469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45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5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11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7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до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Утверждение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после</a:t>
                      </a:r>
                      <a:endParaRPr lang="ru-RU" sz="2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72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правда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ложь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правда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</a:rPr>
                        <a:t>ложь</a:t>
                      </a:r>
                      <a:endParaRPr lang="ru-RU" sz="2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457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rabicPeriod"/>
                      </a:pPr>
                      <a:r>
                        <a:rPr lang="ru-RU" sz="2400" dirty="0">
                          <a:effectLst/>
                        </a:rPr>
                        <a:t>1. Приказ об основании Академии Наук и Художеств в России был подписан Пётром 1.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457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2.    Учиться в академии после её открытия могли только дети из богатых дворянских семей.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3457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3.     Кунсткамера -  это музей, который находится в Москве.</a:t>
                      </a:r>
                      <a:endParaRPr lang="ru-RU" sz="240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3457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4.    </a:t>
                      </a:r>
                      <a:r>
                        <a:rPr lang="ru-RU" sz="2400" baseline="0" dirty="0">
                          <a:effectLst/>
                        </a:rPr>
                        <a:t> </a:t>
                      </a:r>
                      <a:r>
                        <a:rPr lang="ru-RU" sz="2400" dirty="0">
                          <a:effectLst/>
                        </a:rPr>
                        <a:t>Академия Наук СССР дала старт науке КОСМОНАВТИКА.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5186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5.     Указ президента о дате празднования Дня Науки издан в 1999 году.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25186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6.</a:t>
                      </a:r>
                      <a:r>
                        <a:rPr lang="ru-RU" sz="2400" baseline="0" dirty="0">
                          <a:effectLst/>
                        </a:rPr>
                        <a:t>    </a:t>
                      </a:r>
                      <a:r>
                        <a:rPr lang="ru-RU" sz="2400" dirty="0">
                          <a:effectLst/>
                        </a:rPr>
                        <a:t>Королёв, Циолковский и Курчатов – фамилии российских космонавтов.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3457"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lvl="0" indent="0">
                        <a:buFont typeface="+mj-lt"/>
                        <a:buNone/>
                      </a:pPr>
                      <a:r>
                        <a:rPr lang="ru-RU" sz="2400" dirty="0">
                          <a:effectLst/>
                        </a:rPr>
                        <a:t>7.   В нашей стране насчитывается около 5 тысяч научных сотрудников.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2050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26" y="3897086"/>
            <a:ext cx="683486" cy="66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5295" y="1665513"/>
            <a:ext cx="653605" cy="634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1848" y="2300513"/>
            <a:ext cx="610653" cy="59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4726" y="3002640"/>
            <a:ext cx="737642" cy="71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238" y="903514"/>
            <a:ext cx="618124" cy="600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132" y="4931229"/>
            <a:ext cx="595714" cy="578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Admin\Desktop\content_galochka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6132" y="5868761"/>
            <a:ext cx="607855" cy="59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22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shutterstock_6197098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790" y="154356"/>
            <a:ext cx="9135504" cy="608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117790" y="861646"/>
            <a:ext cx="2118946" cy="129246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Российская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наука</a:t>
            </a:r>
          </a:p>
        </p:txBody>
      </p:sp>
      <p:sp>
        <p:nvSpPr>
          <p:cNvPr id="4" name="Овал 3"/>
          <p:cNvSpPr/>
          <p:nvPr/>
        </p:nvSpPr>
        <p:spPr>
          <a:xfrm>
            <a:off x="7347377" y="398584"/>
            <a:ext cx="2192276" cy="13510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Российская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наука</a:t>
            </a:r>
          </a:p>
        </p:txBody>
      </p:sp>
      <p:sp>
        <p:nvSpPr>
          <p:cNvPr id="5" name="Овал 4"/>
          <p:cNvSpPr/>
          <p:nvPr/>
        </p:nvSpPr>
        <p:spPr>
          <a:xfrm>
            <a:off x="5577254" y="1793139"/>
            <a:ext cx="2118946" cy="129246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Российская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наука</a:t>
            </a:r>
          </a:p>
        </p:txBody>
      </p:sp>
      <p:sp>
        <p:nvSpPr>
          <p:cNvPr id="6" name="Овал 5"/>
          <p:cNvSpPr/>
          <p:nvPr/>
        </p:nvSpPr>
        <p:spPr>
          <a:xfrm>
            <a:off x="2165839" y="301869"/>
            <a:ext cx="2118946" cy="129246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Российская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  <a:r>
              <a:rPr lang="ru-RU" sz="2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наука</a:t>
            </a:r>
          </a:p>
        </p:txBody>
      </p:sp>
    </p:spTree>
    <p:extLst>
      <p:ext uri="{BB962C8B-B14F-4D97-AF65-F5344CB8AC3E}">
        <p14:creationId xmlns:p14="http://schemas.microsoft.com/office/powerpoint/2010/main" val="3729782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91385335"/>
              </p:ext>
            </p:extLst>
          </p:nvPr>
        </p:nvGraphicFramePr>
        <p:xfrm>
          <a:off x="800099" y="167055"/>
          <a:ext cx="10629900" cy="606669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1133486513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127044102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3250022202"/>
                    </a:ext>
                  </a:extLst>
                </a:gridCol>
              </a:tblGrid>
              <a:tr h="202223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28393"/>
                  </a:ext>
                </a:extLst>
              </a:tr>
              <a:tr h="202223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400" b="1" dirty="0"/>
                        <a:t>Российская наука</a:t>
                      </a:r>
                      <a:endParaRPr lang="ru-RU" sz="4400" dirty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656407"/>
                  </a:ext>
                </a:extLst>
              </a:tr>
              <a:tr h="202223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13095"/>
                  </a:ext>
                </a:extLst>
              </a:tr>
            </a:tbl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1" y="5616559"/>
            <a:ext cx="694118" cy="6171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3" y="4405360"/>
            <a:ext cx="694118" cy="6171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1" y="3165830"/>
            <a:ext cx="694118" cy="6171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5" y="2198421"/>
            <a:ext cx="694118" cy="61718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185" y="4584149"/>
            <a:ext cx="694118" cy="6171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8458" y="5603973"/>
            <a:ext cx="694118" cy="61718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" y="167055"/>
            <a:ext cx="694118" cy="61718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2" y="1268509"/>
            <a:ext cx="694118" cy="61718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6276" y="340907"/>
            <a:ext cx="694118" cy="61718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882" y="1307189"/>
            <a:ext cx="694118" cy="61718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1425" y="2453397"/>
            <a:ext cx="694118" cy="617186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495" y="3455581"/>
            <a:ext cx="694118" cy="61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2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45089"/>
            <a:ext cx="10058400" cy="1450757"/>
          </a:xfrm>
        </p:spPr>
        <p:txBody>
          <a:bodyPr/>
          <a:lstStyle/>
          <a:p>
            <a:pPr algn="ctr"/>
            <a:r>
              <a:rPr lang="ru-RU" dirty="0"/>
              <a:t>Достижения современной российской науки</a:t>
            </a:r>
          </a:p>
        </p:txBody>
      </p:sp>
      <p:pic>
        <p:nvPicPr>
          <p:cNvPr id="4098" name="Picture 2" descr="C:\Users\Admin\Desktop\uchenyj_ng_kopiya_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879" y="1768875"/>
            <a:ext cx="6785201" cy="452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41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299744343"/>
              </p:ext>
            </p:extLst>
          </p:nvPr>
        </p:nvGraphicFramePr>
        <p:xfrm>
          <a:off x="141515" y="228600"/>
          <a:ext cx="11854542" cy="6079086"/>
        </p:xfrm>
        <a:graphic>
          <a:graphicData uri="http://schemas.openxmlformats.org/drawingml/2006/table">
            <a:tbl>
              <a:tblPr firstRow="1" firstCol="1" bandRow="1"/>
              <a:tblGrid>
                <a:gridCol w="1632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8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3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9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1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69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9945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3171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871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Наука о жизни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Прикладная наука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Формальная наука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Статистика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Общенаучные профессии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Естественные науки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Физические науки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Наука о земле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Социальные науки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263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биомедик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ботаник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клинико-фармацевтический ученый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герпетолог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научный сотрудник медицинской лаборатории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микробиолог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нейробиолог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врач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ветеринар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зоолог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авиационный инженер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 -биомедицины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 - химик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 -строитель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инженер-компьютерщик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технолог образования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 -электрик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инженер-техник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 -технолог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инженер - механик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нефтехимическая инженерия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специалист по вычислительной технике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математик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актуарий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специалист по демографическому маркетингу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статистик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судебный эксперт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государственный ученый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изобретатель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психолог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научный сотрудник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школьный научный техник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научный атташе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археолог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астронавт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астроном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биохимик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биолог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лесничий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натуралист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океанограф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палеонтолог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патологоанатом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химик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физик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географ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геолог -нефтяник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антрополог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экономист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историк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лингвист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политолог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социолог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None/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градостроитель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037" marR="510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3067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5" t="26626" r="53017" b="28453"/>
          <a:stretch/>
        </p:blipFill>
        <p:spPr bwMode="auto">
          <a:xfrm>
            <a:off x="1155614" y="116400"/>
            <a:ext cx="3952336" cy="2996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Admin\Desktop\73bf20290c3cdd9dbd85bc302c2f9f87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02"/>
          <a:stretch/>
        </p:blipFill>
        <p:spPr bwMode="auto">
          <a:xfrm>
            <a:off x="1155613" y="3246148"/>
            <a:ext cx="3952337" cy="312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3d706b696682d762b122435b72db8b1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642" y="143255"/>
            <a:ext cx="3952336" cy="2969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Admin\Desktop\1586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96" y="3246148"/>
            <a:ext cx="4144228" cy="292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13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Гиперреалистичный</a:t>
            </a:r>
            <a:r>
              <a:rPr lang="ru-RU" dirty="0"/>
              <a:t> робот-помощник нового поколения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6217919" y="1845735"/>
            <a:ext cx="5462451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5" t="26626" r="48900" b="28453"/>
          <a:stretch/>
        </p:blipFill>
        <p:spPr bwMode="auto">
          <a:xfrm>
            <a:off x="371843" y="1752600"/>
            <a:ext cx="5685604" cy="3836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55" t="25740" r="4142" b="16640"/>
          <a:stretch/>
        </p:blipFill>
        <p:spPr bwMode="auto">
          <a:xfrm>
            <a:off x="6092017" y="1689942"/>
            <a:ext cx="6023783" cy="4328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718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Вакцина от </a:t>
            </a:r>
            <a:r>
              <a:rPr lang="ru-RU" dirty="0" err="1"/>
              <a:t>коронавируса</a:t>
            </a:r>
            <a:r>
              <a:rPr lang="ru-RU" dirty="0"/>
              <a:t> </a:t>
            </a:r>
          </a:p>
        </p:txBody>
      </p:sp>
      <p:pic>
        <p:nvPicPr>
          <p:cNvPr id="6146" name="Picture 2" descr="C:\Users\Admin\Desktop\73bf20290c3cdd9dbd85bc302c2f9f87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9019" y="1937658"/>
            <a:ext cx="5141645" cy="367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86399" y="1802191"/>
            <a:ext cx="5780315" cy="4576838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07000"/>
              </a:lnSpc>
              <a:spcAft>
                <a:spcPts val="0"/>
              </a:spcAft>
              <a:buNone/>
            </a:pPr>
            <a:endParaRPr lang="ru-RU" dirty="0">
              <a:ea typeface="Calibri"/>
              <a:cs typeface="Times New Roman"/>
            </a:endParaRPr>
          </a:p>
          <a:p>
            <a:pPr marL="0" lv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ru-RU" dirty="0">
              <a:ea typeface="Calibri"/>
              <a:cs typeface="Times New Roman"/>
            </a:endParaRPr>
          </a:p>
          <a:p>
            <a:pPr>
              <a:buFont typeface="Arial" pitchFamily="34" charset="0"/>
              <a:buChar char="•"/>
            </a:pPr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7" t="34992" r="14024" b="24358"/>
          <a:stretch/>
        </p:blipFill>
        <p:spPr bwMode="auto">
          <a:xfrm>
            <a:off x="5551449" y="1833844"/>
            <a:ext cx="5845893" cy="414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90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dirty="0"/>
              <a:t>СИБИРСКОЕ ОТДЕЛЕНИЕ РОССИЙСКОЙ АКАДЕМИИ НАУК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51" y="1977765"/>
            <a:ext cx="5663729" cy="375930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822" y="1977765"/>
            <a:ext cx="5681086" cy="3749516"/>
          </a:xfrm>
        </p:spPr>
      </p:pic>
    </p:spTree>
    <p:extLst>
      <p:ext uri="{BB962C8B-B14F-4D97-AF65-F5344CB8AC3E}">
        <p14:creationId xmlns:p14="http://schemas.microsoft.com/office/powerpoint/2010/main" val="1764006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Искусственная кожа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39808" y="1771390"/>
            <a:ext cx="6379029" cy="4696581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Aft>
                <a:spcPts val="0"/>
              </a:spcAft>
              <a:buFontTx/>
              <a:buNone/>
            </a:pPr>
            <a:endParaRPr lang="ru-RU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C:\Users\Admin\Desktop\3d706b696682d762b122435b72db8b1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34" y="1847049"/>
            <a:ext cx="5474154" cy="411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8" t="35570" r="9134" b="19599"/>
          <a:stretch/>
        </p:blipFill>
        <p:spPr bwMode="auto">
          <a:xfrm>
            <a:off x="6200078" y="1929161"/>
            <a:ext cx="5789289" cy="4341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34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Первая в мире </a:t>
            </a:r>
            <a:r>
              <a:rPr lang="ru-RU" dirty="0" err="1"/>
              <a:t>ледостойкая</a:t>
            </a:r>
            <a:r>
              <a:rPr lang="ru-RU" dirty="0"/>
              <a:t> платформа «Северный полюс»</a:t>
            </a:r>
          </a:p>
        </p:txBody>
      </p:sp>
      <p:pic>
        <p:nvPicPr>
          <p:cNvPr id="6" name="Picture 2" descr="C:\Users\Admin\Desktop\1586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6" y="2220413"/>
            <a:ext cx="5170180" cy="36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475" y="2242458"/>
            <a:ext cx="6626525" cy="3427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455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Учёный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sz="3200" b="1" dirty="0"/>
              <a:t>много учатся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/>
              <a:t>много трудятся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/>
              <a:t>умеют работать в команде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/>
              <a:t>мыслят творчески</a:t>
            </a:r>
          </a:p>
          <a:p>
            <a:pPr>
              <a:buFont typeface="Wingdings" pitchFamily="2" charset="2"/>
              <a:buChar char="§"/>
            </a:pPr>
            <a:r>
              <a:rPr lang="ru-RU" sz="3200" b="1" dirty="0"/>
              <a:t>критически оценивают происходящее вокруг</a:t>
            </a:r>
          </a:p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1027" name="Picture 3" descr="C:\Users\Admin\Desktop\234530-britanskie-uchenye-nashli-vozmozhnost-umenshit-obilnye-menstruaci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13" y="1958626"/>
            <a:ext cx="5741761" cy="382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167229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526</TotalTime>
  <Words>503</Words>
  <Application>Microsoft Office PowerPoint</Application>
  <PresentationFormat>Широкоэкранный</PresentationFormat>
  <Paragraphs>203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Ретро</vt:lpstr>
      <vt:lpstr>Презентация PowerPoint</vt:lpstr>
      <vt:lpstr>8 февраля отмечают свой  праздник те, кто…</vt:lpstr>
      <vt:lpstr>Презентация PowerPoint</vt:lpstr>
      <vt:lpstr>Что мы знаем о российской науке?</vt:lpstr>
      <vt:lpstr>Для просмотра видео пройдите по ссылке</vt:lpstr>
      <vt:lpstr>Презентация PowerPoint</vt:lpstr>
      <vt:lpstr>Презентация PowerPoint</vt:lpstr>
      <vt:lpstr>Презентация PowerPoint</vt:lpstr>
      <vt:lpstr>Достижения современной российской науки</vt:lpstr>
      <vt:lpstr>Презентация PowerPoint</vt:lpstr>
      <vt:lpstr>Презентация PowerPoint</vt:lpstr>
      <vt:lpstr>Гиперреалистичный робот-помощник нового поколения</vt:lpstr>
      <vt:lpstr>Вакцина от коронавируса </vt:lpstr>
      <vt:lpstr>СИБИРСКОЕ ОТДЕЛЕНИЕ РОССИЙСКОЙ АКАДЕМИИ НАУК</vt:lpstr>
      <vt:lpstr>Искусственная кожа</vt:lpstr>
      <vt:lpstr>Первая в мире ледостойкая платформа «Северный полюс»</vt:lpstr>
      <vt:lpstr>Учёный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Кононова</dc:creator>
  <cp:lastModifiedBy>Ирина Сушкова</cp:lastModifiedBy>
  <cp:revision>57</cp:revision>
  <dcterms:created xsi:type="dcterms:W3CDTF">2024-01-24T07:09:08Z</dcterms:created>
  <dcterms:modified xsi:type="dcterms:W3CDTF">2024-02-07T23:08:45Z</dcterms:modified>
</cp:coreProperties>
</file>