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71" r:id="rId5"/>
    <p:sldId id="272" r:id="rId6"/>
    <p:sldId id="275" r:id="rId7"/>
    <p:sldId id="273" r:id="rId8"/>
    <p:sldId id="276" r:id="rId9"/>
    <p:sldId id="274" r:id="rId10"/>
    <p:sldId id="277" r:id="rId11"/>
    <p:sldId id="278" r:id="rId12"/>
    <p:sldId id="279" r:id="rId13"/>
    <p:sldId id="281" r:id="rId14"/>
    <p:sldId id="280" r:id="rId15"/>
    <p:sldId id="282" r:id="rId16"/>
    <p:sldId id="283" r:id="rId17"/>
    <p:sldId id="26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86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2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33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02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3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6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17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54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1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9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8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F07B2-1C5F-4F21-8190-446D4F0D4403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8E5E5-9931-4F9C-A5BF-5A26B92FEF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54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4.bp.blogspot.com/-ulpRKKe1EcQ/WHCRUCASKwI/AAAAAAAAhVw/GfjsDWUbQJ4ytK6MFHU5PISDbdS8YFRvACLcB/s1600/SAM_3478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07504" y="5408640"/>
            <a:ext cx="6120680" cy="129174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Ситало Юлия Дмитриевна</a:t>
            </a:r>
          </a:p>
          <a:p>
            <a:pPr algn="l"/>
            <a:r>
              <a:rPr lang="ru-RU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квалификационной категории</a:t>
            </a:r>
            <a:endParaRPr lang="ru-RU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51256">
            <a:off x="4972697" y="5488295"/>
            <a:ext cx="1302643" cy="77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L:\112796578_thumb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1531">
            <a:off x="6087865" y="4355342"/>
            <a:ext cx="2981979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7772400" cy="216024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onotype Corsiva" panose="03010101010201010101" pitchFamily="66" charset="0"/>
              </a:rPr>
              <a:t>«Родной город в годы войны»</a:t>
            </a:r>
            <a:endParaRPr lang="ru-RU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Evgenii Agranovich - Oficzery [pleer.com]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8185" y="345430"/>
            <a:ext cx="73139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УЧРЕЖДЕНИЕ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РЕБЕНКА - ДЕТСКИЙ САД №35 «РОДНИЧОК»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ЩЕЛКОВО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1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894">
        <p14:window dir="vert"/>
      </p:transition>
    </mc:Choice>
    <mc:Fallback xmlns="">
      <p:transition spd="slow" advClick="0" advTm="48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1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760040" y="1700808"/>
            <a:ext cx="7772400" cy="3888431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рассвете 22 июня 1941 года фашистская Германия без объявления войны напала на Советский Союз. Началась Великая Отечественная война.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5704" y="245295"/>
            <a:ext cx="3026496" cy="136238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1941</a:t>
            </a:r>
            <a:endParaRPr lang="ru-RU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86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21">
        <p14:window dir="vert"/>
      </p:transition>
    </mc:Choice>
    <mc:Fallback xmlns="">
      <p:transition spd="slow" advTm="48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i.mycdn.me/i?r=AzEPZsRbOZEKgBhR0XGMT1RkaMdlbuMwuL3ITdzH5ZrNI6aKTM5SRkZCeTgDn6uOy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365" y="72008"/>
            <a:ext cx="4023147" cy="31409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0" y="260648"/>
            <a:ext cx="55474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первых дней </a:t>
            </a:r>
          </a:p>
          <a:p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Отечественной войны</a:t>
            </a:r>
          </a:p>
          <a:p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трудящиеся города </a:t>
            </a:r>
            <a:r>
              <a:rPr lang="ru-RU" sz="36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Щелково</a:t>
            </a:r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встали на боевую вахту.</a:t>
            </a:r>
            <a:endParaRPr lang="ru-RU" sz="2800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3140968"/>
            <a:ext cx="833298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spc="50" dirty="0" smtClean="0">
                <a:ln w="0"/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Штабом МПВО приказано: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b="1" spc="5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затемнить жилые здания, учреждения, торговые предприятия, фабрики и </a:t>
            </a:r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заводы.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b="1" spc="5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светомаскировку всего </a:t>
            </a:r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b="1" spc="5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в готовность </a:t>
            </a:r>
            <a:r>
              <a:rPr lang="ru-RU" sz="2800" b="1" spc="5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бомбо</a:t>
            </a:r>
            <a:r>
              <a:rPr lang="ru-RU" sz="2800" b="1" spc="5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и </a:t>
            </a:r>
            <a:r>
              <a:rPr lang="ru-RU" sz="2800" b="1" spc="50" dirty="0" smtClean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газоубежища</a:t>
            </a:r>
            <a:r>
              <a:rPr lang="ru-RU" sz="2800" b="1" spc="50" dirty="0" smtClean="0">
                <a:ln w="0"/>
                <a:solidFill>
                  <a:srgbClr val="EEEC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ru-RU" sz="2800" b="1" spc="50" dirty="0" smtClean="0">
              <a:ln w="0"/>
              <a:solidFill>
                <a:srgbClr val="EEEC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6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489">
        <p14:window dir="vert"/>
      </p:transition>
    </mc:Choice>
    <mc:Fallback xmlns="">
      <p:transition spd="slow" advTm="124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16632"/>
            <a:ext cx="823616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Щелковском аэродроме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базировался </a:t>
            </a: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126-й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истребительный авиаполк ПВО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защищавший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небо Москвы при первых налетах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немецкой авиации, а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затем и небо Сталинграда.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Восемь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летчиков полка получили звание Героя.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2564904"/>
            <a:ext cx="8314584" cy="181588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четвертый день войны с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Монинского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аэродрома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вылетела на фронт бомбардировочная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эскадрилья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авиационного полка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главе с майором С. А.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Кабириным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4581128"/>
            <a:ext cx="907453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запасном военном аэродроме «Набережная»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вблизи</a:t>
            </a: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Хомутова размещались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штурмовики,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наносившие удары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прорвавшимся к Москве танковым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колоннам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противника.</a:t>
            </a:r>
          </a:p>
        </p:txBody>
      </p:sp>
    </p:spTree>
    <p:extLst>
      <p:ext uri="{BB962C8B-B14F-4D97-AF65-F5344CB8AC3E}">
        <p14:creationId xmlns:p14="http://schemas.microsoft.com/office/powerpoint/2010/main" val="375795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652">
        <p14:window dir="vert"/>
      </p:transition>
    </mc:Choice>
    <mc:Fallback xmlns="">
      <p:transition spd="slow" advTm="196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husain-off.ru/hc3n/zamchalkin/images/foto12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17924">
            <a:off x="-125916" y="124136"/>
            <a:ext cx="3939900" cy="224606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2050" name="Picture 2" descr="https://www.bogorodsk-noginsk.ru/img/3652/image05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9254">
            <a:off x="5543772" y="704287"/>
            <a:ext cx="3574371" cy="23068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pdb/1605413/9174e16f-2944-4f01-88cd-1145305cf185/s120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6"/>
          <a:stretch/>
        </p:blipFill>
        <p:spPr bwMode="auto">
          <a:xfrm rot="20730635">
            <a:off x="2573747" y="3825876"/>
            <a:ext cx="4274717" cy="249236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yrt.ru/files/books/2020/01/26/594951/i_15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410" y="327850"/>
            <a:ext cx="2254701" cy="297250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wikireading.ru/img/346850_19_i_07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199" y="3158036"/>
            <a:ext cx="2197289" cy="3223292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i.mycdn.me/i?r=AzEPZsRbOZEKgBhR0XGMT1Rk5ibV6G1L8ux02aJu2KgNR6aKTM5SRkZCeTgDn6uOyic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1" t="6507" r="14827" b="8331"/>
          <a:stretch/>
        </p:blipFill>
        <p:spPr bwMode="auto">
          <a:xfrm>
            <a:off x="179512" y="3158036"/>
            <a:ext cx="2298856" cy="3270619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38343" y="3230756"/>
            <a:ext cx="1828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С.П. Супрун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8591" y="6351711"/>
            <a:ext cx="2801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П.М.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Стефановский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6428655"/>
            <a:ext cx="21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Н.И.Малышев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3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14">
        <p14:window dir="vert"/>
      </p:transition>
    </mc:Choice>
    <mc:Fallback xmlns="">
      <p:transition spd="slow" advTm="60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23528" y="24867"/>
            <a:ext cx="8439944" cy="230425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войны у Медвежьих озер был сооружен аэродром Опытно-испытательного полигона Воздушно-десантных войск, на котором проходили испытания десантных парашютов, в том числе с бронетехникой и артиллерией, десантных планеров и другой десантной техники. 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2297183"/>
            <a:ext cx="7328866" cy="11169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НАША ЗЕМЛЯ – БАЗА ДЕСАНТНИКОВ НА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ЧЕТЫРЕ ГОДА ВОЙНЫ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mg-fotki.yandex.ru/get/38765/46284721.16/0_c0767_810558e8_orig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9"/>
          <a:stretch/>
        </p:blipFill>
        <p:spPr bwMode="auto">
          <a:xfrm>
            <a:off x="1676861" y="3381106"/>
            <a:ext cx="5487427" cy="350427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6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373">
        <p14:window dir="vert"/>
      </p:transition>
    </mc:Choice>
    <mc:Fallback xmlns="">
      <p:transition spd="slow" advTm="133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ttps://pastvu.com/_p/a/p/8/1/p81jnj3us13d1prl79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1" t="8420" r="3051" b="12322"/>
          <a:stretch/>
        </p:blipFill>
        <p:spPr bwMode="auto">
          <a:xfrm>
            <a:off x="683568" y="4649203"/>
            <a:ext cx="3528393" cy="22118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nailizakon.com/fotogalereya/city01_a/aramil/sukonnaya_fabrik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9" r="10369" b="13959"/>
          <a:stretch/>
        </p:blipFill>
        <p:spPr bwMode="auto">
          <a:xfrm>
            <a:off x="3347864" y="2924944"/>
            <a:ext cx="3529912" cy="201622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hotos.wikimapia.org/p/00/05/14/40/39_big.jp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103" y="1032823"/>
            <a:ext cx="3530897" cy="1982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6512" y="938773"/>
            <a:ext cx="8784976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войны в регионе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два оборонных предприятия –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Радиолампа» и завод холодильных установок (ныне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ЭНА»),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было организовано производство мин.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6512" y="2416728"/>
            <a:ext cx="940635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Суконная фабрика в Городищах (ныне поселок Свердловский)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перешла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производство грубого сукна для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шинелей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Фетровая фабрика тоже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работать на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армию.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Шелкоткацкая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 расширила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долю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парашютного шелка.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Хлопчатобумажная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фабрика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выпускала миллионы </a:t>
            </a:r>
          </a:p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метров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материи для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гимнастерок. 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12" y="4941168"/>
            <a:ext cx="85176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</a:t>
            </a:r>
            <a:r>
              <a:rPr lang="ru-RU" sz="2400" b="1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Монинского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камвольного комбината был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спеццех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производивший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камеры сгорания реактивных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снарядов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«Катюш».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1877" y="116632"/>
            <a:ext cx="7060523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ПРЕДПРИЯТИЯ РАЙОНА ПЕРЕШЛИ 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ВОЕННОЕ ПОЛОЖЕНИЕ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5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838">
        <p14:window dir="vert"/>
      </p:transition>
    </mc:Choice>
    <mc:Fallback xmlns="">
      <p:transition spd="slow" advTm="258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96" y="44624"/>
            <a:ext cx="90730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Щелкове введено военное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положение. В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городе было тревожно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Хождение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городу в вечернее время отграничено. В квартиры приходили проверять документы проживающих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наступлением зимы изменился образ жизни. В городе не стало электричества, воды, отопления, начался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голод. За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водой ходили на колонку.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Березовая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роща, которая начиналась от 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Троицкого храма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 шла до Понырей, была вся вырублена.</a:t>
            </a:r>
          </a:p>
          <a:p>
            <a:pPr algn="just"/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 конце ноября на 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площади возле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почты появились противотанковые ежи. Памятник Ленину зашили досками, в городе ввели  комендантский час. 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Ввели карточки на хлеб и все продукты.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4.bp.blogspot.com/-ulpRKKe1EcQ/WHCRUCASKwI/AAAAAAAAhVw/GfjsDWUbQJ4ytK6MFHU5PISDbdS8YFRvACLcB/s400/SAM_3478.jpg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t="6939" r="10500" b="10204"/>
          <a:stretch/>
        </p:blipFill>
        <p:spPr bwMode="auto">
          <a:xfrm>
            <a:off x="1619672" y="4199608"/>
            <a:ext cx="3528392" cy="259838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6">
                <a:lumMod val="50000"/>
                <a:alpha val="60000"/>
              </a:schemeClr>
            </a:glow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16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43">
        <p14:window dir="vert"/>
      </p:transition>
    </mc:Choice>
    <mc:Fallback xmlns="">
      <p:transition spd="slow" advTm="250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avatars.mds.yandex.net/get-pdb/1245924/d9c62af7-bc17-4d3f-84db-89b5ec974492/s1200?webp=false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7" r="6135" b="4881"/>
          <a:stretch/>
        </p:blipFill>
        <p:spPr bwMode="auto">
          <a:xfrm>
            <a:off x="6605516" y="3306719"/>
            <a:ext cx="2616144" cy="350665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854752" cy="1512168"/>
          </a:xfrm>
          <a:ln w="57150">
            <a:solidFill>
              <a:srgbClr val="808000"/>
            </a:solidFill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ноября немецкие войска возобновили наступление на Москву. Им удалось прорваться через канал Москва-Волга и выйти на подступы к Дмитрову, станции Крюково и Кашире </a:t>
            </a:r>
            <a:endParaRPr lang="ru-RU" sz="2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8520" y="1613113"/>
            <a:ext cx="943304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«В октябре перестали дымить трубы «Радиолампы», и нас оглушила </a:t>
            </a:r>
            <a:endParaRPr lang="ru-RU" sz="24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непривычная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тишина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– рассказывает М. А. </a:t>
            </a:r>
            <a:r>
              <a:rPr lang="ru-RU" sz="2400" b="1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Кондрашева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-Крапина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из деревни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Фрязино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. –Поздно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вечером 16 ноября отец,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пришел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с работы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сказал, чтобы мы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собирались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путь: завтра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эвакуация колхозного стада.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Мы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сидели на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узлах 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надеялись,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что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нам не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придется уходить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из дому.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Прошла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неделя. Надежда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вера росли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каждым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днем.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когда в начале декабря голос Левитана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объявил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что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советские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войска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перешли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в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контрнаступление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, радость </a:t>
            </a:r>
            <a:endParaRPr lang="ru-RU" sz="24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нашу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можно было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сравнить разве что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только с Днем </a:t>
            </a:r>
            <a:endParaRPr lang="ru-RU" sz="24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Победы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Позже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были и голод, и замерзшие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руки, и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непосильный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труд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разгрузке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угля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и на заготовке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дров, 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но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на сердце уже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не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было щемящей тревоги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за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свою жизнь, </a:t>
            </a:r>
            <a:endParaRPr lang="ru-RU" sz="24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за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Москву,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за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Россию, за Родину. </a:t>
            </a:r>
            <a:endParaRPr lang="ru-RU" sz="24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Мы </a:t>
            </a:r>
            <a:r>
              <a:rPr lang="ru-RU" sz="28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знали, что выстоим и победим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».</a:t>
            </a:r>
            <a:endParaRPr lang="ru-RU" sz="2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960">
        <p14:window dir="vert"/>
      </p:transition>
    </mc:Choice>
    <mc:Fallback xmlns="">
      <p:transition spd="slow" advTm="369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238266" y="1628800"/>
            <a:ext cx="8748464" cy="388843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3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Щелкове, Фрязине, </a:t>
            </a:r>
            <a:r>
              <a:rPr lang="ru-RU" sz="31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Анискине</a:t>
            </a: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Райках, Топоркове и поселке </a:t>
            </a:r>
            <a:r>
              <a:rPr lang="ru-RU" sz="31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Биокомбината</a:t>
            </a: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формировался 8-й воздушно-десантный корпус, вошедший в историю войны как 35-я гвардейская стрелковая дивизия. После обучения бойцов, дивизия под командованием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b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генерал-майора </a:t>
            </a: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А. Глазкова была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b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направлена на     фронт </a:t>
            </a: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приняла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b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участие в самых </a:t>
            </a:r>
            <a:b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ожесточенных боях под       </a:t>
            </a:r>
            <a:b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1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Сталинградом.</a:t>
            </a:r>
            <a:endParaRPr lang="ru-RU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7824" y="44624"/>
            <a:ext cx="3026496" cy="136238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1942</a:t>
            </a:r>
            <a:endParaRPr lang="ru-RU" sz="4000" b="1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www.35-gv-sd.ru/media/%D1%84%D0%BE%D1%82%D0%BE%D0%B3%D1%80%D0%B0%D1%84%D0%B8%D0%B8/%D0%BE%D0%B4%D0%B8%D0%BD%D0%BE%D1%87%D0%BD%D0%BE%D0%B5%20%D1%84%D0%BE%D1%82%D0%BE/%D0%93%D0%BB%D0%B0%D0%B7%D0%BA%D0%BE%D0%B2%20%D0%92%20%D0%90%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2304256" cy="3102691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44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357">
        <p14:window dir="vert"/>
      </p:transition>
    </mc:Choice>
    <mc:Fallback xmlns="">
      <p:transition spd="slow" advTm="20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107504" y="44624"/>
            <a:ext cx="8923512" cy="576064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 земляк, участник Великой Отечественной войны, летчик 402-го истребительного авиационного полка,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Григорий Яковлевич </a:t>
            </a:r>
            <a:r>
              <a:rPr lang="ru-RU" sz="2800" b="1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Бахчиванджи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мае 1942 г. в далеком Кольцове НИИ ВВС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проводил 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испытания самолетов новых типов, в том числе с новым жидкостно-реактивным двигателем (ЖРД), созданном в </a:t>
            </a:r>
            <a:r>
              <a:rPr lang="ru-RU" sz="28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Подлипках</a:t>
            </a: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 мужество и героизм,     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проявленные при испытаниях   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первого отечественного    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ракетного   самолета  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посмертно присвоено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звание Героя Советского   </a:t>
            </a:r>
            <a:b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Союза.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://husain-off.ru/hc3n/zamchalkin/images/foto130.jpg"/>
          <p:cNvPicPr/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3672408" cy="338437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67786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123">
        <p14:window dir="vert"/>
      </p:transition>
    </mc:Choice>
    <mc:Fallback xmlns="">
      <p:transition spd="slow" advTm="21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4624"/>
            <a:ext cx="9071061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 предприятия района работали под лозунгом </a:t>
            </a:r>
            <a:endParaRPr lang="ru-RU" sz="28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 для фронта, все для победы над врагом</a:t>
            </a:r>
            <a:r>
              <a:rPr lang="ru-RU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endParaRPr lang="ru-RU" sz="16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«Доклада о руководстве Щелковского горкома ВКП (Б) </a:t>
            </a:r>
            <a:r>
              <a:rPr lang="ru-RU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1942 г.» известно, что предприятия Щелковского района имели большое народно-хозяйственное и оборонное значение. Промышленность района вырабатывала: различные ткани </a:t>
            </a:r>
            <a:r>
              <a:rPr lang="ru-RU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обмундирования рядового и командного </a:t>
            </a:r>
            <a:r>
              <a:rPr lang="ru-RU" sz="28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состава; парашютные 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ткани; ткани для нужд авиационной, автомобильной, тракторной, танковой промышленности: марлю-</a:t>
            </a:r>
            <a:r>
              <a:rPr lang="ru-RU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спецсетку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противохимзащитные</a:t>
            </a:r>
            <a:r>
              <a:rPr lang="ru-RU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средства: гранаты, мины, запалы, радиолампы; химические продукты, необходимые для обработки брони, пороха, важнейшие медикаменты. По ряду видов продукции район являлся единственным в Союзе поставщиком. </a:t>
            </a:r>
          </a:p>
        </p:txBody>
      </p:sp>
    </p:spTree>
    <p:extLst>
      <p:ext uri="{BB962C8B-B14F-4D97-AF65-F5344CB8AC3E}">
        <p14:creationId xmlns:p14="http://schemas.microsoft.com/office/powerpoint/2010/main" val="14568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1448">
        <p14:window dir="vert"/>
      </p:transition>
    </mc:Choice>
    <mc:Fallback xmlns="">
      <p:transition spd="slow" advTm="31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987824" y="50395"/>
            <a:ext cx="3026496" cy="136238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1943</a:t>
            </a:r>
            <a:endParaRPr lang="ru-RU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6" y="1392537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июля вышло Постановление ГКО «О создании Совета по радиолокации при ГКО». Совет предложил создать НИИ радиолокации и НИИ по электронной технике. 6 июля приказом наркомата во Фрязине был создан НИИ-160 с опытным заводом. Директором его назначили С.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Векшинского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(1896–1974), заместителем по науке – С.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Зусмановского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(1903–1979), награжденного перед войной орденом Красной Звезды за разработку радиоламп для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миноискателя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военное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создание серии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электронных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приборов для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радиолокаторов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станции </a:t>
            </a:r>
            <a:endParaRPr lang="ru-RU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орудийной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наводки (СОН-2а).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www.biblioatom.ru/pers/vekshinskiy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19781"/>
            <a:ext cx="1997420" cy="279359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26964" y="6351711"/>
            <a:ext cx="251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Векшинский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30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80">
        <p14:window dir="vert"/>
      </p:transition>
    </mc:Choice>
    <mc:Fallback xmlns="">
      <p:transition spd="slow" advTm="230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-27384"/>
            <a:ext cx="87849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мая 1943 г. школу </a:t>
            </a:r>
            <a:r>
              <a:rPr lang="ru-RU" sz="2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Фрязино занял штаб 3-й гвардейской воздушно-десантной бригады. В Щелкове, Фрязине и в лесных землянках у </a:t>
            </a:r>
            <a:r>
              <a:rPr lang="ru-RU" sz="2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Каблукова</a:t>
            </a:r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формировались ее четыре парашютных и один танковый батальон. </a:t>
            </a:r>
            <a:endParaRPr lang="ru-RU" sz="2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96136" y="2018136"/>
            <a:ext cx="3347864" cy="379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1-м номере 1943 г. районная газета «Коммунист» поместила письма </a:t>
            </a:r>
            <a:r>
              <a:rPr lang="ru-RU" sz="22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щелковцев</a:t>
            </a:r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предприятий, внесших  средства  в Фонд Победы. </a:t>
            </a:r>
            <a:endParaRPr lang="ru-RU" sz="22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</a:pPr>
            <a:r>
              <a:rPr lang="ru-RU" sz="2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Конец </a:t>
            </a:r>
            <a:r>
              <a:rPr lang="ru-RU" sz="2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 был вдохновляющим рядом побед Красной </a:t>
            </a:r>
            <a:r>
              <a:rPr lang="ru-RU" sz="2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Армии.</a:t>
            </a:r>
            <a:endParaRPr lang="ru-RU" sz="2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1556792"/>
            <a:ext cx="5832648" cy="5224572"/>
          </a:xfrm>
          <a:prstGeom prst="rect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Коллектив химзавода (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Ковалев) за 2 дня собрал 250 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т.р.на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постройку авиаэскадрильи самолетов «ЩЕЛКОВЕЦ». 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275 тысяч рублей внесли трудящиеся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Радиолампового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завода (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Каминский) на постройку боевых самолетов.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Коллектив детских яслей №2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Семин) внес 16 500 рублей личных сбережений на постройку авиаэскадрильи имени Героя Советского Союза т. Иванова.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Коллектив фабрики (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Феофанов) внес на постройку танков и самолетов 210 тысяч рублей.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Щелковский промкомбинат собрал 195 тысяч рублей на строительство самолета имени нашего земляка Героя Советского Союза – летчика Иванова Ивана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Ивановича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9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6931">
        <p14:window dir="vert"/>
      </p:transition>
    </mc:Choice>
    <mc:Fallback xmlns="">
      <p:transition spd="slow" advTm="269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915816" y="44624"/>
            <a:ext cx="3026496" cy="136238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1944</a:t>
            </a:r>
            <a:endParaRPr lang="ru-RU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88569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Формирование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 городе и Щелковском районе частей 13-й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воздушно-десантной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бригады, на Карельском фронте 12 ее добровольцев (их </a:t>
            </a:r>
            <a:r>
              <a:rPr lang="ru-RU" sz="2400" b="1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разведрота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стояла в школе №2) в демонстрации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«ложного десанта» на плотах форсируют реку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Свирь, вызовут огонь на себя – им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присвоено звание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Героев Советского Союза. В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память десантников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одна из улиц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города носит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имя Свирской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4098" name="Picture 2" descr="http://sch1062-vdv.narod.ru/im/svir.jpg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6"/>
          <a:stretch/>
        </p:blipFill>
        <p:spPr bwMode="auto">
          <a:xfrm>
            <a:off x="3782072" y="3700741"/>
            <a:ext cx="4320480" cy="311263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394" y="5661248"/>
            <a:ext cx="3422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Воины-десантники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Советского Союза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54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762">
        <p14:window dir="vert"/>
      </p:transition>
    </mc:Choice>
    <mc:Fallback xmlns="">
      <p:transition spd="slow" advTm="11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987824" y="44624"/>
            <a:ext cx="3026496" cy="136238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1945</a:t>
            </a:r>
            <a:endParaRPr lang="ru-RU" sz="4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407005"/>
            <a:ext cx="7488832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мая – День победы, день памяти 8 345 воинов из Щелкова и </a:t>
            </a: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района, павших </a:t>
            </a:r>
            <a:r>
              <a:rPr lang="ru-RU" sz="2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фронтах, пропавших без вести, умерших от ран и болезней.</a:t>
            </a:r>
          </a:p>
        </p:txBody>
      </p:sp>
      <p:pic>
        <p:nvPicPr>
          <p:cNvPr id="5124" name="Picture 4" descr="https://img3.goodfon.ru/original/1920x1080/7/75/world-of-tanks-den-pobedy-60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18910"/>
            <a:ext cx="7200800" cy="405045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72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304">
        <p14:window dir="vert"/>
      </p:transition>
    </mc:Choice>
    <mc:Fallback xmlns="">
      <p:transition spd="slow" advTm="93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330/00067f57-ec198554/im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7558" cy="659067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76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5912">
        <p14:window dir="vert"/>
      </p:transition>
    </mc:Choice>
    <mc:Fallback xmlns="">
      <p:transition spd="slow" advTm="159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1055</Words>
  <Application>Microsoft Office PowerPoint</Application>
  <PresentationFormat>Экран (4:3)</PresentationFormat>
  <Paragraphs>97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Monotype Corsiva</vt:lpstr>
      <vt:lpstr>Times New Roman</vt:lpstr>
      <vt:lpstr>Wingdings</vt:lpstr>
      <vt:lpstr>Тема Office</vt:lpstr>
      <vt:lpstr>«Родной город в годы войны»</vt:lpstr>
      <vt:lpstr>На рассвете 22 июня 1941 года фашистская Германия без объявления войны напала на Советский Союз. Началась Великая Отечественная война.</vt:lpstr>
      <vt:lpstr>Презентация PowerPoint</vt:lpstr>
      <vt:lpstr>Презентация PowerPoint</vt:lpstr>
      <vt:lpstr>Презентация PowerPoint</vt:lpstr>
      <vt:lpstr>Во время войны у Медвежьих озер был сооружен аэродром Опытно-испытательного полигона Воздушно-десантных войск, на котором проходили испытания десантных парашютов, в том числе с бронетехникой и артиллерией, десантных планеров и другой десантной техники. </vt:lpstr>
      <vt:lpstr>Презентация PowerPoint</vt:lpstr>
      <vt:lpstr>Презентация PowerPoint</vt:lpstr>
      <vt:lpstr>15 ноября немецкие войска возобновили наступление на Москву. Им удалось прорваться через канал Москва-Волга и выйти на подступы к Дмитрову, станции Крюково и Кашире </vt:lpstr>
      <vt:lpstr>В Щелкове, Фрязине, Анискине, Райках, Топоркове и поселке Биокомбината формировался 8-й воздушно-десантный корпус, вошедший в историю войны как 35-я гвардейская стрелковая дивизия. После обучения бойцов, дивизия под командованием                                  генерал-майора В. А. Глазкова была                                    направлена на     фронт и приняла                                    участие в самых                               ожесточенных боях под                                     Сталинградом.</vt:lpstr>
      <vt:lpstr>Наш земляк, участник Великой Отечественной войны, летчик 402-го истребительного авиационного полка, Григорий Яковлевич Бахчиванджи, в мае 1942 г. в далеком Кольцове НИИ ВВС проводил испытания самолетов новых типов, в том числе с новым жидкостно-реактивным двигателем (ЖРД), созданном в Подлипках.  За мужество и героизм,                                                 проявленные при испытаниях                                               первого отечественного                                                ракетного   самолета                                              посмертно присвоено                                            звание Героя Советского                                              Союза.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Евгеньевна</dc:creator>
  <cp:lastModifiedBy>Юля</cp:lastModifiedBy>
  <cp:revision>100</cp:revision>
  <dcterms:created xsi:type="dcterms:W3CDTF">2015-04-20T05:23:43Z</dcterms:created>
  <dcterms:modified xsi:type="dcterms:W3CDTF">2020-04-29T12:57:42Z</dcterms:modified>
</cp:coreProperties>
</file>