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79" d="100"/>
          <a:sy n="79" d="100"/>
        </p:scale>
        <p:origin x="1498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 cap="none" spc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B158-6BCA-4EE4-9D31-F56277F4BB39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0F9CA-28E6-440F-BF26-9B90DB3D8B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586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spc="0">
                <a:ln w="18415" cmpd="sng">
                  <a:solidFill>
                    <a:srgbClr val="0066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n>
                  <a:noFill/>
                </a:ln>
                <a:solidFill>
                  <a:srgbClr val="0000CC"/>
                </a:solidFill>
              </a:defRPr>
            </a:lvl1pPr>
            <a:lvl2pPr>
              <a:defRPr>
                <a:ln>
                  <a:noFill/>
                </a:ln>
                <a:solidFill>
                  <a:srgbClr val="0000CC"/>
                </a:solidFill>
              </a:defRPr>
            </a:lvl2pPr>
            <a:lvl3pPr>
              <a:defRPr>
                <a:ln>
                  <a:noFill/>
                </a:ln>
                <a:solidFill>
                  <a:srgbClr val="0000CC"/>
                </a:solidFill>
              </a:defRPr>
            </a:lvl3pPr>
            <a:lvl4pPr>
              <a:defRPr>
                <a:ln>
                  <a:noFill/>
                </a:ln>
                <a:solidFill>
                  <a:srgbClr val="0000CC"/>
                </a:solidFill>
              </a:defRPr>
            </a:lvl4pPr>
            <a:lvl5pPr>
              <a:defRPr>
                <a:ln>
                  <a:noFill/>
                </a:ln>
                <a:solidFill>
                  <a:srgbClr val="0000CC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B158-6BCA-4EE4-9D31-F56277F4BB39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0F9CA-28E6-440F-BF26-9B90DB3D8B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566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B158-6BCA-4EE4-9D31-F56277F4BB39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0F9CA-28E6-440F-BF26-9B90DB3D8B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073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B158-6BCA-4EE4-9D31-F56277F4BB39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0F9CA-28E6-440F-BF26-9B90DB3D8B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35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B158-6BCA-4EE4-9D31-F56277F4BB39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0F9CA-28E6-440F-BF26-9B90DB3D8B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154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B158-6BCA-4EE4-9D31-F56277F4BB39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0F9CA-28E6-440F-BF26-9B90DB3D8B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680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B158-6BCA-4EE4-9D31-F56277F4BB39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0F9CA-28E6-440F-BF26-9B90DB3D8B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495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B158-6BCA-4EE4-9D31-F56277F4BB39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0F9CA-28E6-440F-BF26-9B90DB3D8B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989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B158-6BCA-4EE4-9D31-F56277F4BB39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0F9CA-28E6-440F-BF26-9B90DB3D8B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585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B158-6BCA-4EE4-9D31-F56277F4BB39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0F9CA-28E6-440F-BF26-9B90DB3D8B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537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6B158-6BCA-4EE4-9D31-F56277F4BB39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0F9CA-28E6-440F-BF26-9B90DB3D8B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359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6B158-6BCA-4EE4-9D31-F56277F4BB39}" type="datetimeFigureOut">
              <a:rPr lang="ru-RU" smtClean="0"/>
              <a:t>30.08.2020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0F9CA-28E6-440F-BF26-9B90DB3D8B92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9144000" cy="7010400"/>
          </a:xfrm>
          <a:prstGeom prst="rect">
            <a:avLst/>
          </a:prstGeom>
          <a:gradFill flip="none" rotWithShape="1">
            <a:gsLst>
              <a:gs pos="100000">
                <a:srgbClr val="03D4A8">
                  <a:alpha val="18000"/>
                </a:srgbClr>
              </a:gs>
              <a:gs pos="25000">
                <a:srgbClr val="21D6E0">
                  <a:alpha val="23000"/>
                </a:srgbClr>
              </a:gs>
              <a:gs pos="75000">
                <a:srgbClr val="0087E6">
                  <a:alpha val="25000"/>
                </a:srgbClr>
              </a:gs>
              <a:gs pos="100000">
                <a:srgbClr val="005CBF">
                  <a:alpha val="25999"/>
                </a:srgb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727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newsflash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4282" y="1643050"/>
            <a:ext cx="871543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Здоровый образ жизни</a:t>
            </a:r>
            <a:endParaRPr lang="ru-RU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ЗДОРОВЬЕ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429124" y="1481328"/>
            <a:ext cx="4714876" cy="516238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- это состояние полного физического, духовного, социального благополучия, а не только отсутствие болезней и физических дефектов</a:t>
            </a:r>
            <a:endParaRPr lang="ru-RU" dirty="0"/>
          </a:p>
        </p:txBody>
      </p:sp>
      <p:pic>
        <p:nvPicPr>
          <p:cNvPr id="6" name="Рисунок 5" descr="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3" y="1571612"/>
            <a:ext cx="4500594" cy="3786214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Здоровье зависит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481328"/>
            <a:ext cx="5286380" cy="4525963"/>
          </a:xfrm>
        </p:spPr>
        <p:txBody>
          <a:bodyPr/>
          <a:lstStyle/>
          <a:p>
            <a:r>
              <a:rPr lang="ru-RU" dirty="0" smtClean="0"/>
              <a:t>50% - от человека, от образа жизни;</a:t>
            </a:r>
          </a:p>
          <a:p>
            <a:r>
              <a:rPr lang="ru-RU" dirty="0" smtClean="0"/>
              <a:t>20% - от наследственных факторов;</a:t>
            </a:r>
          </a:p>
          <a:p>
            <a:r>
              <a:rPr lang="ru-RU" dirty="0" smtClean="0"/>
              <a:t>20% - от экологии;</a:t>
            </a:r>
          </a:p>
          <a:p>
            <a:r>
              <a:rPr lang="ru-RU" dirty="0" smtClean="0"/>
              <a:t>10% - от работы учреждений </a:t>
            </a:r>
            <a:r>
              <a:rPr lang="ru-RU" dirty="0" err="1" smtClean="0"/>
              <a:t>зравоохранения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 descr="8561_html_m6fc899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286" y="0"/>
            <a:ext cx="2285714" cy="3047619"/>
          </a:xfrm>
          <a:prstGeom prst="rect">
            <a:avLst/>
          </a:prstGeom>
        </p:spPr>
      </p:pic>
      <p:pic>
        <p:nvPicPr>
          <p:cNvPr id="6" name="Рисунок 5" descr="54076b6a73b9d62e447502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5514" y="2714620"/>
            <a:ext cx="2857520" cy="1571636"/>
          </a:xfrm>
          <a:prstGeom prst="rect">
            <a:avLst/>
          </a:prstGeom>
        </p:spPr>
      </p:pic>
      <p:pic>
        <p:nvPicPr>
          <p:cNvPr id="11" name="Рисунок 10" descr="med-semina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992" y="4572008"/>
            <a:ext cx="2500330" cy="1785954"/>
          </a:xfrm>
          <a:prstGeom prst="rect">
            <a:avLst/>
          </a:prstGeom>
        </p:spPr>
      </p:pic>
      <p:pic>
        <p:nvPicPr>
          <p:cNvPr id="15" name="Рисунок 14" descr="98ebe428afbee4e7d0c9c9eb04ad300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7347" y="4286256"/>
            <a:ext cx="2366653" cy="2571744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Компоненты здоровья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481328"/>
            <a:ext cx="4714876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Соматическое здоровье</a:t>
            </a:r>
          </a:p>
          <a:p>
            <a:pPr marL="109728" indent="0">
              <a:buNone/>
            </a:pPr>
            <a:r>
              <a:rPr lang="ru-RU" sz="1900" i="1" dirty="0"/>
              <a:t>(Соматическое здоровье - это физическое здоровье человека, которое отражает текущее состояние органов и систем человеческого </a:t>
            </a:r>
            <a:r>
              <a:rPr lang="ru-RU" sz="1900" i="1" dirty="0" smtClean="0"/>
              <a:t>организма)</a:t>
            </a:r>
          </a:p>
          <a:p>
            <a:r>
              <a:rPr lang="ru-RU" dirty="0" smtClean="0"/>
              <a:t>Физическое здоровье</a:t>
            </a:r>
          </a:p>
          <a:p>
            <a:r>
              <a:rPr lang="ru-RU" dirty="0" smtClean="0"/>
              <a:t>Психическое здоровье</a:t>
            </a:r>
          </a:p>
          <a:p>
            <a:r>
              <a:rPr lang="ru-RU" dirty="0" smtClean="0"/>
              <a:t>Нравственное здоровье</a:t>
            </a:r>
            <a:endParaRPr lang="ru-RU" dirty="0"/>
          </a:p>
        </p:txBody>
      </p:sp>
      <p:pic>
        <p:nvPicPr>
          <p:cNvPr id="4" name="Рисунок 3" descr="1d758df1c09d8afaf9cbdcb10d163f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020133"/>
            <a:ext cx="4572000" cy="4010796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Критерии здоровья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для соматического здоровья – </a:t>
            </a:r>
            <a:r>
              <a:rPr lang="ru-RU" sz="4400" b="1" i="1" dirty="0" smtClean="0"/>
              <a:t>«я могу»;</a:t>
            </a:r>
            <a:endParaRPr lang="ru-RU" sz="4400" dirty="0" smtClean="0"/>
          </a:p>
          <a:p>
            <a:r>
              <a:rPr lang="ru-RU" sz="4400" dirty="0" smtClean="0"/>
              <a:t>для  психического здоровья – </a:t>
            </a:r>
            <a:r>
              <a:rPr lang="ru-RU" sz="4400" b="1" i="1" dirty="0" smtClean="0"/>
              <a:t>«я хочу»;</a:t>
            </a:r>
            <a:endParaRPr lang="ru-RU" sz="4400" dirty="0" smtClean="0"/>
          </a:p>
          <a:p>
            <a:r>
              <a:rPr lang="ru-RU" sz="4400" dirty="0" smtClean="0"/>
              <a:t>для нравственного здоровья – </a:t>
            </a:r>
            <a:r>
              <a:rPr lang="ru-RU" sz="4400" b="1" i="1" dirty="0" smtClean="0"/>
              <a:t>«я должен»</a:t>
            </a:r>
            <a:endParaRPr lang="ru-RU" sz="4400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Здоровый образ жизни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-396552" y="1484784"/>
            <a:ext cx="4786314" cy="5090944"/>
          </a:xfrm>
        </p:spPr>
        <p:txBody>
          <a:bodyPr/>
          <a:lstStyle/>
          <a:p>
            <a:pPr algn="ctr"/>
            <a:r>
              <a:rPr lang="ru-RU" dirty="0" smtClean="0"/>
              <a:t>- это осознанное в своей необходимости постоянное выполнение гигиенических правил укрепления и сохранения индивидуального и общественного здоровья</a:t>
            </a:r>
            <a:endParaRPr lang="ru-RU" dirty="0"/>
          </a:p>
        </p:txBody>
      </p:sp>
      <p:pic>
        <p:nvPicPr>
          <p:cNvPr id="4" name="Рисунок 3" descr="zdorovyj-obraz-zhizni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762" y="1484784"/>
            <a:ext cx="4706931" cy="4289221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В понятие ЗОЖ входит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461193"/>
            <a:ext cx="5643570" cy="4792869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Оптимальный режим труда и отдыха</a:t>
            </a:r>
          </a:p>
          <a:p>
            <a:r>
              <a:rPr lang="ru-RU" dirty="0" smtClean="0"/>
              <a:t>Двигательная активность и закаливание</a:t>
            </a:r>
          </a:p>
          <a:p>
            <a:r>
              <a:rPr lang="ru-RU" dirty="0" smtClean="0"/>
              <a:t>Рациональное питание</a:t>
            </a:r>
          </a:p>
          <a:p>
            <a:r>
              <a:rPr lang="ru-RU" dirty="0" smtClean="0"/>
              <a:t>Отказ от вредных привычек</a:t>
            </a:r>
          </a:p>
          <a:p>
            <a:r>
              <a:rPr lang="ru-RU" dirty="0" smtClean="0"/>
              <a:t>Медицинская активность</a:t>
            </a:r>
          </a:p>
          <a:p>
            <a:r>
              <a:rPr lang="ru-RU" dirty="0" smtClean="0"/>
              <a:t>Соблюдение правил психогигиены</a:t>
            </a:r>
          </a:p>
          <a:p>
            <a:r>
              <a:rPr lang="ru-RU" dirty="0" smtClean="0"/>
              <a:t>Личная и общественная гигиена</a:t>
            </a:r>
          </a:p>
          <a:p>
            <a:r>
              <a:rPr lang="ru-RU" dirty="0" smtClean="0"/>
              <a:t>Гигиена семьи</a:t>
            </a:r>
          </a:p>
          <a:p>
            <a:endParaRPr lang="ru-RU" dirty="0"/>
          </a:p>
        </p:txBody>
      </p:sp>
      <p:pic>
        <p:nvPicPr>
          <p:cNvPr id="4" name="Рисунок 3" descr="мы-за-зож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5202" y="3717032"/>
            <a:ext cx="4500562" cy="3000372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Российские ученные считают, что для здоровья необходимы: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>
              <a:buNone/>
            </a:pPr>
            <a:r>
              <a:rPr lang="ru-RU" sz="2800" b="1" dirty="0" smtClean="0"/>
              <a:t>Физическая нагрузка</a:t>
            </a:r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          Ограничение в питании</a:t>
            </a:r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                  Закаливание</a:t>
            </a:r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                           Время и умение отдыхать      </a:t>
            </a:r>
            <a:endParaRPr lang="ru-RU" sz="2800" b="1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Режим труда и отдыха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481328"/>
            <a:ext cx="3714744" cy="4525963"/>
          </a:xfrm>
        </p:spPr>
        <p:txBody>
          <a:bodyPr/>
          <a:lstStyle/>
          <a:p>
            <a:r>
              <a:rPr lang="ru-RU" dirty="0" smtClean="0"/>
              <a:t>это чередование одного вида работы с другим, «переключение» с одного вида деятельности на другой.</a:t>
            </a:r>
            <a:endParaRPr lang="ru-RU" dirty="0"/>
          </a:p>
        </p:txBody>
      </p:sp>
      <p:pic>
        <p:nvPicPr>
          <p:cNvPr id="6" name="Рисунок 5" descr="images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066" y="1214422"/>
            <a:ext cx="3405193" cy="2571768"/>
          </a:xfrm>
          <a:prstGeom prst="rect">
            <a:avLst/>
          </a:prstGeom>
        </p:spPr>
      </p:pic>
      <p:pic>
        <p:nvPicPr>
          <p:cNvPr id="7" name="Рисунок 6" descr="images (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3929066"/>
            <a:ext cx="3429024" cy="2290768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Двигательная активность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857620" y="1357298"/>
            <a:ext cx="5286380" cy="550070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- это способность справляться с повседневной рутиной и высокой производительностью труда. Хорошая физическая форма предполагает эффективную работу сердца, легких, мышц, кровеносных сосудов.</a:t>
            </a:r>
            <a:endParaRPr lang="ru-RU" dirty="0"/>
          </a:p>
        </p:txBody>
      </p:sp>
      <p:pic>
        <p:nvPicPr>
          <p:cNvPr id="4" name="Рисунок 3" descr="zo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4554"/>
            <a:ext cx="4500562" cy="2786082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Закаливание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142984"/>
            <a:ext cx="4572000" cy="514353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 smtClean="0"/>
              <a:t>- это система тренировок, направленная на повышение защитных сил организма против различных вредных воздействий, то есть на сохранение и укрепление здоровья, выработку устойчивости к заболеваниям, к физическим и нервным перегрузкам.</a:t>
            </a:r>
            <a:endParaRPr lang="ru-RU" dirty="0"/>
          </a:p>
        </p:txBody>
      </p:sp>
      <p:pic>
        <p:nvPicPr>
          <p:cNvPr id="4" name="Рисунок 3" descr="1382723698_12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0" y="1500174"/>
            <a:ext cx="3857652" cy="4505325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Природные факторы, способствующие закаливанию: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Солнечные ванны – оказывают на организм самое сильное влияние. Лучше всего принимать летом по утрам с 8 до 11 часов, начиная с 10-20 минут и доводя до 2-3 часов.</a:t>
            </a:r>
          </a:p>
          <a:p>
            <a:r>
              <a:rPr lang="ru-RU" dirty="0" smtClean="0"/>
              <a:t>Водные процедуры – обливание, отирание, душ, купание. Начинают с умывания лица и рук холодной водой, затем обливания ног, полоскания горла холодной водой.</a:t>
            </a:r>
          </a:p>
          <a:p>
            <a:r>
              <a:rPr lang="ru-RU" dirty="0" smtClean="0"/>
              <a:t>Закаливание воздухом – воздействуя тем сильнее, чем больше разница температуры тела и воздуха. Начинают с +16</a:t>
            </a:r>
            <a:r>
              <a:rPr lang="en-US" dirty="0" smtClean="0"/>
              <a:t>º</a:t>
            </a:r>
            <a:r>
              <a:rPr lang="ru-RU" dirty="0" smtClean="0"/>
              <a:t>С+18</a:t>
            </a:r>
            <a:r>
              <a:rPr lang="en-US" dirty="0" smtClean="0"/>
              <a:t>º</a:t>
            </a:r>
            <a:r>
              <a:rPr lang="ru-RU" dirty="0" smtClean="0"/>
              <a:t>С  </a:t>
            </a:r>
            <a:r>
              <a:rPr lang="ru-RU" dirty="0" err="1" smtClean="0"/>
              <a:t>с</a:t>
            </a:r>
            <a:r>
              <a:rPr lang="ru-RU" dirty="0" smtClean="0"/>
              <a:t> 5-9 минут доводя до 20-30 минут</a:t>
            </a:r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правила рационального питания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481328"/>
            <a:ext cx="5143504" cy="4525963"/>
          </a:xfrm>
        </p:spPr>
        <p:txBody>
          <a:bodyPr>
            <a:normAutofit fontScale="925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Соблюдайте режим питания – принимайте пищу в одно и тоже время через 3-4 часа.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Употребляйте разнообразные пищевые продукты.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Воздерживайтесь от жирной пищи.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Остерегайтесь очень острого и соленного.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Ограничивайте потребление сладкого.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Овощи и фрукты – самые полезные продукты.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Главное – не переедайте!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aktivnii-obraz-zhizn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942" y="2214554"/>
            <a:ext cx="3714776" cy="28194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Отказ от вредных привычек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45107" y="2132856"/>
            <a:ext cx="8229600" cy="4525963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ТАБАКОКУРЕНИЕ</a:t>
            </a:r>
          </a:p>
          <a:p>
            <a:endParaRPr lang="ru-RU" sz="2800" dirty="0" smtClean="0"/>
          </a:p>
          <a:p>
            <a:r>
              <a:rPr lang="ru-RU" sz="2800" dirty="0" smtClean="0"/>
              <a:t>УПОТРЕБЛЕНИЕ АЛКОГОЛЯ</a:t>
            </a:r>
          </a:p>
          <a:p>
            <a:endParaRPr lang="ru-RU" sz="2800" dirty="0" smtClean="0"/>
          </a:p>
          <a:p>
            <a:r>
              <a:rPr lang="ru-RU" sz="2800" dirty="0" smtClean="0"/>
              <a:t>УПОТРЕБЛЕНИЯ НАРКОТИКОВ</a:t>
            </a:r>
            <a:endParaRPr lang="ru-RU" sz="2800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786314" y="1500174"/>
            <a:ext cx="4143404" cy="5214974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Злоупотребление алкоголем сокращает жизнь на 15-20 лет, курение – на 10 лет, употребление наркотиков – 30-40 лет.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316c3b6c5eb76c50e1eacf84ab3280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500174"/>
            <a:ext cx="4500594" cy="4289436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Курение – бомба замедленного действия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Табачный дым состоит из 4720 различных веществ, главное которое никотин, окись углерода, сероводород, аммиак, синильная кислота, радиоактивный полоний 210, мышьяк, деготь и др.</a:t>
            </a:r>
          </a:p>
          <a:p>
            <a:r>
              <a:rPr lang="ru-RU" dirty="0" smtClean="0"/>
              <a:t>Курение способствует развитию хронического бронхита, инфаркта миокарда, инсульта, рака легких, преждевременных родов у женщин.</a:t>
            </a:r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Стадии развития алкоголизма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0070C0"/>
                </a:solidFill>
              </a:rPr>
              <a:t>1-я стадия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smtClean="0"/>
              <a:t>– возникает тяга к спиртному через несколько месяцев регулярного потребления.</a:t>
            </a:r>
          </a:p>
          <a:p>
            <a:r>
              <a:rPr lang="ru-RU" b="1" u="sng" dirty="0" smtClean="0">
                <a:solidFill>
                  <a:srgbClr val="0070C0"/>
                </a:solidFill>
              </a:rPr>
              <a:t>2-я стадия </a:t>
            </a:r>
            <a:r>
              <a:rPr lang="ru-RU" dirty="0" smtClean="0"/>
              <a:t>– формируется похмельный синдром, при котором наблюдается раздражительность, злоба, депрессия, тревога, кошмары, страхи, галлюцинации, судорожные припадки, «белая горячка».</a:t>
            </a:r>
            <a:endParaRPr lang="ru-RU" b="1" u="sng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28736"/>
            <a:ext cx="4114800" cy="4578555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Алкоголизм у подростков формируется в 2-4 раза быстрее, чем у взрослых!!!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Последствия-алкоголизма-среди-подростков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4" y="1500174"/>
            <a:ext cx="3967158" cy="4619625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Наркомания - болезнь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481328"/>
            <a:ext cx="5572132" cy="45259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Не правы те, кто считает, что легкие наркотики безвредны. Уже с первого употребления наркотиков может сформироваться зависимость.</a:t>
            </a:r>
          </a:p>
          <a:p>
            <a:r>
              <a:rPr lang="ru-RU" dirty="0" smtClean="0"/>
              <a:t>Прекращение приема наркотиков на физической стадии зависимости приводит абстинентному синдрому, так называемой </a:t>
            </a:r>
            <a:br>
              <a:rPr lang="ru-RU" dirty="0" smtClean="0"/>
            </a:br>
            <a:r>
              <a:rPr lang="ru-RU" dirty="0" smtClean="0"/>
              <a:t>«ломке».  </a:t>
            </a:r>
            <a:endParaRPr lang="ru-RU" dirty="0"/>
          </a:p>
        </p:txBody>
      </p:sp>
      <p:pic>
        <p:nvPicPr>
          <p:cNvPr id="4" name="Рисунок 3" descr="1320782485_2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694" y="1357298"/>
            <a:ext cx="3429024" cy="4500565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Слагаемые </a:t>
            </a:r>
            <a:br>
              <a:rPr lang="ru-RU" dirty="0" smtClean="0"/>
            </a:br>
            <a:r>
              <a:rPr lang="ru-RU" dirty="0" smtClean="0"/>
              <a:t>медицинской активности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Отношение человека к своему здоровью</a:t>
            </a:r>
          </a:p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Отношение к здоровью других людей</a:t>
            </a:r>
          </a:p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Четкое выполнение медицинских предписаний</a:t>
            </a:r>
          </a:p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Посещение лечебно-профилактических учреждений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-144016" y="1500174"/>
            <a:ext cx="4716016" cy="45259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Психическое здоровье влияет на взаимоотношения, работоспособность, способствует адаптации, дает ощущение полноты жизни.</a:t>
            </a:r>
            <a:endParaRPr lang="ru-RU" sz="3200" b="1" dirty="0"/>
          </a:p>
        </p:txBody>
      </p:sp>
      <p:pic>
        <p:nvPicPr>
          <p:cNvPr id="4" name="Рисунок 3" descr="3228795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0174"/>
            <a:ext cx="4357718" cy="3600456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Признаки возникновения психосоматических заболеваний: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Нарушение сна.</a:t>
            </a:r>
          </a:p>
          <a:p>
            <a:r>
              <a:rPr lang="ru-RU" dirty="0" smtClean="0"/>
              <a:t>Длительная не понятная усталость.</a:t>
            </a:r>
          </a:p>
          <a:p>
            <a:r>
              <a:rPr lang="ru-RU" dirty="0" smtClean="0"/>
              <a:t>Нежелание двигаться, снижение мышечной активности рук и ног.</a:t>
            </a:r>
          </a:p>
          <a:p>
            <a:r>
              <a:rPr lang="ru-RU" dirty="0" smtClean="0"/>
              <a:t>Хронические боли в разных частях тела.</a:t>
            </a:r>
          </a:p>
          <a:p>
            <a:r>
              <a:rPr lang="ru-RU" dirty="0" smtClean="0"/>
              <a:t>Расстройство желудка и кишечника, перебои в работе сердца.</a:t>
            </a:r>
          </a:p>
          <a:p>
            <a:r>
              <a:rPr lang="ru-RU" dirty="0" smtClean="0"/>
              <a:t>Учащение ссор с домашними, раздражительность, резкая смена настроений.</a:t>
            </a:r>
          </a:p>
          <a:p>
            <a:r>
              <a:rPr lang="ru-RU" dirty="0" smtClean="0"/>
              <a:t>Обостренная обидчивость («все настроены против меня»), нетерпимость к критике.</a:t>
            </a:r>
          </a:p>
          <a:p>
            <a:r>
              <a:rPr lang="ru-RU" dirty="0" smtClean="0"/>
              <a:t>Потеря чувства времени, забывчивость, восприятие всего в мрачном свете.</a:t>
            </a:r>
          </a:p>
          <a:p>
            <a:r>
              <a:rPr lang="ru-RU" dirty="0" smtClean="0"/>
              <a:t>Чувство </a:t>
            </a:r>
            <a:r>
              <a:rPr lang="ru-RU" dirty="0" err="1" smtClean="0"/>
              <a:t>неудолетворенности</a:t>
            </a:r>
            <a:r>
              <a:rPr lang="ru-RU" dirty="0" smtClean="0"/>
              <a:t> жизнью, душевная пустота.</a:t>
            </a:r>
          </a:p>
          <a:p>
            <a:r>
              <a:rPr lang="ru-RU" dirty="0" smtClean="0"/>
              <a:t>Нежелание и неспособность принимать решения.</a:t>
            </a:r>
          </a:p>
          <a:p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Личная гигиена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357686" y="1481328"/>
            <a:ext cx="4429156" cy="4525963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/>
              <a:t>- комплекс мероприятий по уходу за кожей тела, волосами, полостью рта, одеждой, обувью.</a:t>
            </a:r>
            <a:endParaRPr lang="ru-RU" sz="3600" dirty="0"/>
          </a:p>
        </p:txBody>
      </p:sp>
      <p:pic>
        <p:nvPicPr>
          <p:cNvPr id="5" name="Рисунок 4" descr="images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1612"/>
            <a:ext cx="4500594" cy="3786214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85804" y="7729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Запомните!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331640" y="4581128"/>
            <a:ext cx="6715172" cy="25717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Знание и соблюдение правил здорового образа жизни является ключом к сохранению здоровья и обретению личного счастья.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BVhGjqqIkW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071546"/>
            <a:ext cx="8286808" cy="33401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 ment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TM02474572[[fn=Медицинский шаблон оформления]]</Template>
  <TotalTime>305</TotalTime>
  <Words>769</Words>
  <Application>Microsoft Office PowerPoint</Application>
  <PresentationFormat>Экран (4:3)</PresentationFormat>
  <Paragraphs>93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Calibri</vt:lpstr>
      <vt:lpstr>Times New Roman</vt:lpstr>
      <vt:lpstr>La mente</vt:lpstr>
      <vt:lpstr>Презентация PowerPoint</vt:lpstr>
      <vt:lpstr>ЗДОРОВЬЕ</vt:lpstr>
      <vt:lpstr>Здоровье зависит</vt:lpstr>
      <vt:lpstr>Компоненты здоровья</vt:lpstr>
      <vt:lpstr>Критерии здоровья</vt:lpstr>
      <vt:lpstr>Здоровый образ жизни</vt:lpstr>
      <vt:lpstr>В понятие ЗОЖ входит </vt:lpstr>
      <vt:lpstr>Российские ученные считают, что для здоровья необходимы:</vt:lpstr>
      <vt:lpstr>Режим труда и отдыха</vt:lpstr>
      <vt:lpstr>Двигательная активность</vt:lpstr>
      <vt:lpstr>Закаливание</vt:lpstr>
      <vt:lpstr>Природные факторы, способствующие закаливанию:</vt:lpstr>
      <vt:lpstr>Основные правила рационального питания</vt:lpstr>
      <vt:lpstr>Отказ от вредных привычек</vt:lpstr>
      <vt:lpstr>Презентация PowerPoint</vt:lpstr>
      <vt:lpstr>Курение – бомба замедленного действия</vt:lpstr>
      <vt:lpstr>Стадии развития алкоголизма</vt:lpstr>
      <vt:lpstr>Презентация PowerPoint</vt:lpstr>
      <vt:lpstr>Наркомания - болезнь</vt:lpstr>
      <vt:lpstr>Слагаемые  медицинской активности</vt:lpstr>
      <vt:lpstr>Презентация PowerPoint</vt:lpstr>
      <vt:lpstr>Признаки возникновения психосоматических заболеваний:</vt:lpstr>
      <vt:lpstr>Личная гигиена</vt:lpstr>
      <vt:lpstr>Запомните!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Дмитрий Каленюк</dc:creator>
  <cp:lastModifiedBy>Елена Михайловна</cp:lastModifiedBy>
  <cp:revision>30</cp:revision>
  <dcterms:created xsi:type="dcterms:W3CDTF">2016-02-09T12:34:22Z</dcterms:created>
  <dcterms:modified xsi:type="dcterms:W3CDTF">2020-08-30T08:22:44Z</dcterms:modified>
</cp:coreProperties>
</file>