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16"/>
  </p:notesMasterIdLst>
  <p:sldIdLst>
    <p:sldId id="294" r:id="rId2"/>
    <p:sldId id="259" r:id="rId3"/>
    <p:sldId id="263" r:id="rId4"/>
    <p:sldId id="293" r:id="rId5"/>
    <p:sldId id="284" r:id="rId6"/>
    <p:sldId id="287" r:id="rId7"/>
    <p:sldId id="276" r:id="rId8"/>
    <p:sldId id="277" r:id="rId9"/>
    <p:sldId id="283" r:id="rId10"/>
    <p:sldId id="266" r:id="rId11"/>
    <p:sldId id="281" r:id="rId12"/>
    <p:sldId id="264" r:id="rId13"/>
    <p:sldId id="286" r:id="rId14"/>
    <p:sldId id="289" r:id="rId15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6309"/>
    <a:srgbClr val="C165FF"/>
    <a:srgbClr val="F6862A"/>
    <a:srgbClr val="9900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87CE2-12B4-4B89-8D92-1755A9CEBC1F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35F9A0-D9EE-433A-AD60-FAC86CB45A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09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96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18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66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17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51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7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58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13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97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024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032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543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8540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590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98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99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075" y="227013"/>
            <a:ext cx="74771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263525" y="1598613"/>
            <a:ext cx="7386638" cy="4497387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01625" y="6242050"/>
            <a:ext cx="178276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257425" y="6248400"/>
            <a:ext cx="3455988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7400" y="6248400"/>
            <a:ext cx="1755775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39E8C-FD96-407E-88C0-F53B2734EB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32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82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" Target="slide12.xml"/><Relationship Id="rId7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Урок технологии</a:t>
            </a:r>
            <a:br>
              <a:rPr lang="ru-RU" dirty="0" smtClean="0"/>
            </a:br>
            <a:r>
              <a:rPr lang="ru-RU" dirty="0" smtClean="0"/>
              <a:t>5 класс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b="1" dirty="0" smtClean="0"/>
              <a:t>Урок обобщения.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8991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354210" y="1196752"/>
            <a:ext cx="8322246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latin typeface="Comic Sans MS" pitchFamily="66" charset="0"/>
              </a:rPr>
              <a:t>Информационные технологии.</a:t>
            </a:r>
          </a:p>
          <a:p>
            <a:r>
              <a:rPr lang="ru-RU" dirty="0" smtClean="0">
                <a:latin typeface="Comic Sans MS" pitchFamily="66" charset="0"/>
              </a:rPr>
              <a:t>Технология обработки ткани.</a:t>
            </a:r>
          </a:p>
          <a:p>
            <a:r>
              <a:rPr lang="ru-RU" dirty="0" smtClean="0">
                <a:latin typeface="Comic Sans MS" pitchFamily="66" charset="0"/>
              </a:rPr>
              <a:t>Технология обработки пищевых продуктов.</a:t>
            </a:r>
          </a:p>
          <a:p>
            <a:r>
              <a:rPr lang="ru-RU" dirty="0" smtClean="0">
                <a:latin typeface="Comic Sans MS" pitchFamily="66" charset="0"/>
              </a:rPr>
              <a:t>Культура дома.</a:t>
            </a:r>
          </a:p>
          <a:p>
            <a:r>
              <a:rPr lang="ru-RU" dirty="0" smtClean="0">
                <a:latin typeface="Comic Sans MS" pitchFamily="66" charset="0"/>
              </a:rPr>
              <a:t>Культура человека.</a:t>
            </a:r>
          </a:p>
          <a:p>
            <a:r>
              <a:rPr lang="ru-RU" dirty="0" smtClean="0">
                <a:latin typeface="Comic Sans MS" pitchFamily="66" charset="0"/>
              </a:rPr>
              <a:t>Элементы материаловедения.</a:t>
            </a:r>
          </a:p>
          <a:p>
            <a:r>
              <a:rPr lang="ru-RU" dirty="0" smtClean="0">
                <a:latin typeface="Comic Sans MS" pitchFamily="66" charset="0"/>
              </a:rPr>
              <a:t>Художественная обработка материалов. </a:t>
            </a:r>
          </a:p>
          <a:p>
            <a:r>
              <a:rPr lang="ru-RU" dirty="0" smtClean="0">
                <a:latin typeface="Comic Sans MS" pitchFamily="66" charset="0"/>
              </a:rPr>
              <a:t>Профессиональное самоопределение.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39752" y="273422"/>
            <a:ext cx="39696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623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9126" y="620688"/>
            <a:ext cx="71208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Информационные технологии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070044"/>
              </p:ext>
            </p:extLst>
          </p:nvPr>
        </p:nvGraphicFramePr>
        <p:xfrm>
          <a:off x="683568" y="2110581"/>
          <a:ext cx="7776864" cy="365760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102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45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 smtClean="0"/>
                        <a:t>Усл</a:t>
                      </a:r>
                      <a:r>
                        <a:rPr lang="ru-RU" sz="1800" dirty="0" smtClean="0"/>
                        <a:t>. </a:t>
                      </a:r>
                      <a:r>
                        <a:rPr lang="ru-RU" sz="1800" dirty="0" err="1" smtClean="0"/>
                        <a:t>обознач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Определение </a:t>
                      </a:r>
                      <a:endParaRPr lang="ru-RU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А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Передаваемые сведения.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Б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Наука о преобразовании и использовании материи, энергии и информации.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В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Устройство, считывающее графическую информацию.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Г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Машина для</a:t>
                      </a:r>
                      <a:r>
                        <a:rPr lang="ru-RU" sz="2400" baseline="0" dirty="0" smtClean="0"/>
                        <a:t> обработки информации.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Д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Устройство,</a:t>
                      </a:r>
                      <a:r>
                        <a:rPr lang="ru-RU" sz="2400" baseline="0" dirty="0" smtClean="0"/>
                        <a:t> распечатывающее информацию.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55576" y="1415534"/>
            <a:ext cx="79784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К каждому термину подберите верное определение 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5908079"/>
            <a:ext cx="88456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1. Технология  2.Принтер 3. Информация  4. Сканер  5. Компьютер    </a:t>
            </a:r>
            <a:endParaRPr lang="ru-RU" sz="2000" dirty="0">
              <a:latin typeface="Comic Sans MS" pitchFamily="66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1763688" y="2060848"/>
            <a:ext cx="0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C:\Documents and Settings\Lidija\Рабочий стол\карусель\1251444498_20040321-astra.jpg">
            <a:hlinkHover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966" l="0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329" y="555754"/>
            <a:ext cx="1103713" cy="71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Documents and Settings\Lidija\Рабочий стол\карусель\Epson_CX3900.jpg">
            <a:hlinkHover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648" y="1872107"/>
            <a:ext cx="1368152" cy="109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85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946746"/>
            <a:ext cx="7477125" cy="754062"/>
          </a:xfrm>
        </p:spPr>
        <p:txBody>
          <a:bodyPr>
            <a:normAutofit fontScale="90000"/>
          </a:bodyPr>
          <a:lstStyle/>
          <a:p>
            <a:pPr algn="ctr">
              <a:lnSpc>
                <a:spcPts val="2500"/>
              </a:lnSpc>
              <a:tabLst>
                <a:tab pos="5559425" algn="l"/>
              </a:tabLst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Термины, употребляемые при выполнении машинных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работ</a:t>
            </a:r>
            <a:r>
              <a:rPr lang="ru-RU" sz="2000" b="1" dirty="0">
                <a:solidFill>
                  <a:srgbClr val="FFFF00"/>
                </a:solidFill>
              </a:rPr>
              <a:t/>
            </a:r>
            <a:br>
              <a:rPr lang="ru-RU" sz="2000" b="1" dirty="0">
                <a:solidFill>
                  <a:srgbClr val="FFFF00"/>
                </a:solidFill>
              </a:rPr>
            </a:br>
            <a:r>
              <a:rPr lang="ru-RU" sz="4000" dirty="0"/>
              <a:t> </a:t>
            </a:r>
            <a:r>
              <a:rPr lang="ru-RU" sz="2700" b="1" u="sng" dirty="0">
                <a:solidFill>
                  <a:srgbClr val="C00000"/>
                </a:solidFill>
              </a:rPr>
              <a:t>У с т а </a:t>
            </a:r>
            <a:r>
              <a:rPr lang="ru-RU" sz="2700" b="1" u="sng" dirty="0" err="1">
                <a:solidFill>
                  <a:srgbClr val="C00000"/>
                </a:solidFill>
              </a:rPr>
              <a:t>н</a:t>
            </a:r>
            <a:r>
              <a:rPr lang="ru-RU" sz="2700" b="1" u="sng" dirty="0">
                <a:solidFill>
                  <a:srgbClr val="C00000"/>
                </a:solidFill>
              </a:rPr>
              <a:t> о в и    с о </a:t>
            </a:r>
            <a:r>
              <a:rPr lang="ru-RU" sz="2700" b="1" u="sng" dirty="0" err="1">
                <a:solidFill>
                  <a:srgbClr val="C00000"/>
                </a:solidFill>
              </a:rPr>
              <a:t>о</a:t>
            </a:r>
            <a:r>
              <a:rPr lang="ru-RU" sz="2700" b="1" u="sng" dirty="0">
                <a:solidFill>
                  <a:srgbClr val="C00000"/>
                </a:solidFill>
              </a:rPr>
              <a:t> т в е т с т в и е: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66785468"/>
              </p:ext>
            </p:extLst>
          </p:nvPr>
        </p:nvGraphicFramePr>
        <p:xfrm>
          <a:off x="539552" y="1844825"/>
          <a:ext cx="8136904" cy="459036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2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0000" marR="90000" marT="46804" marB="46804" horzOverflow="overflow"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Проложить строчку по краю изделия на желаемую ширину.</a:t>
                      </a:r>
                    </a:p>
                  </a:txBody>
                  <a:tcPr marL="90000" marR="90000" marT="46804" marB="46804" horzOverflow="overflow"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А</a:t>
                      </a:r>
                    </a:p>
                  </a:txBody>
                  <a:tcPr marL="90000" marR="90000" marT="46804" marB="46804" horzOverflow="overflow"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Стачать</a:t>
                      </a:r>
                    </a:p>
                  </a:txBody>
                  <a:tcPr marL="90000" marR="90000" marT="46804" marB="46804" horzOverflow="overflow"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2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0000" marR="90000" marT="46804" marB="46804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Присоединить к изделию мелкие детали: клинья, обтачки.</a:t>
                      </a:r>
                    </a:p>
                  </a:txBody>
                  <a:tcPr marL="90000" marR="90000" marT="46804" marB="46804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Б</a:t>
                      </a:r>
                    </a:p>
                  </a:txBody>
                  <a:tcPr marL="90000" marR="90000" marT="46804" marB="46804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Обта-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-чать</a:t>
                      </a:r>
                    </a:p>
                  </a:txBody>
                  <a:tcPr marL="90000" marR="90000" marT="46804" marB="46804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2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0000" marR="90000" marT="46804" marB="46804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Соединить деталь машинной строчкой с косой поперечной или долевой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подкройной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полоской (бейкой), обогнув его край детали.</a:t>
                      </a:r>
                    </a:p>
                  </a:txBody>
                  <a:tcPr marL="90000" marR="90000" marT="46804" marB="46804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В</a:t>
                      </a:r>
                    </a:p>
                  </a:txBody>
                  <a:tcPr marL="90000" marR="90000" marT="46804" marB="46804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Подру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бить</a:t>
                      </a:r>
                    </a:p>
                  </a:txBody>
                  <a:tcPr marL="90000" marR="90000" marT="46804" marB="46804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2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90000" marR="90000" marT="46804" marB="46804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Подшить на машинке край подогнутого среза.</a:t>
                      </a:r>
                    </a:p>
                  </a:txBody>
                  <a:tcPr marL="90000" marR="90000" marT="46804" marB="46804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Г</a:t>
                      </a:r>
                    </a:p>
                  </a:txBody>
                  <a:tcPr marL="90000" marR="90000" marT="46804" marB="46804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Прита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чать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4" marB="46804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2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90000" marR="90000" marT="46804" marB="46804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Соединить деталь постоянной машинной строчкой.</a:t>
                      </a:r>
                    </a:p>
                  </a:txBody>
                  <a:tcPr marL="90000" marR="90000" marT="46804" marB="46804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Д</a:t>
                      </a:r>
                    </a:p>
                  </a:txBody>
                  <a:tcPr marL="90000" marR="90000" marT="46804" marB="46804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Простро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чить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4" marB="46804" horzOverflow="overflow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180591" y="260648"/>
            <a:ext cx="68066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Технология обработки ткани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602433"/>
              </p:ext>
            </p:extLst>
          </p:nvPr>
        </p:nvGraphicFramePr>
        <p:xfrm>
          <a:off x="539552" y="1791222"/>
          <a:ext cx="8136904" cy="4602480"/>
        </p:xfrm>
        <a:graphic>
          <a:graphicData uri="http://schemas.openxmlformats.org/drawingml/2006/table">
            <a:tbl>
              <a:tblPr/>
              <a:tblGrid>
                <a:gridCol w="813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 smtClean="0"/>
                    </a:p>
                    <a:p>
                      <a:endParaRPr lang="ru-RU" sz="800" dirty="0"/>
                    </a:p>
                  </a:txBody>
                  <a:tcPr anchor="ctr">
                    <a:lnL w="57150" cmpd="sng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L>
                    <a:lnR w="57150" cmpd="sng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R>
                    <a:lnT w="57150" cmpd="sng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T>
                    <a:lnB w="57150" cmpd="sng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57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8415" y="260648"/>
            <a:ext cx="792717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Технология обработки пищевых продуктов</a:t>
            </a:r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>
            <a:off x="1979712" y="764704"/>
            <a:ext cx="4800600" cy="53437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4000" b="1" kern="10" spc="0" dirty="0" err="1" smtClean="0">
                <a:ln w="25400">
                  <a:solidFill>
                    <a:srgbClr val="1F497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0000FF"/>
                    </a:gs>
                  </a:gsLst>
                  <a:lin ang="5400000" scaled="1"/>
                </a:gradFill>
                <a:effectLst>
                  <a:prstShdw prst="shdw13" dist="53882" dir="13500000">
                    <a:srgbClr val="C0C0C0">
                      <a:alpha val="50000"/>
                    </a:srgbClr>
                  </a:prstShdw>
                </a:effectLst>
                <a:latin typeface="Comic Sans MS"/>
              </a:rPr>
              <a:t>Брейн</a:t>
            </a:r>
            <a:r>
              <a:rPr lang="ru-RU" sz="4000" b="1" kern="10" spc="0" dirty="0" smtClean="0">
                <a:ln w="25400">
                  <a:solidFill>
                    <a:srgbClr val="1F497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0000FF"/>
                    </a:gs>
                  </a:gsLst>
                  <a:lin ang="5400000" scaled="1"/>
                </a:gradFill>
                <a:effectLst>
                  <a:prstShdw prst="shdw13" dist="53882" dir="13500000">
                    <a:srgbClr val="C0C0C0">
                      <a:alpha val="50000"/>
                    </a:srgbClr>
                  </a:prstShdw>
                </a:effectLst>
                <a:latin typeface="Comic Sans MS"/>
              </a:rPr>
              <a:t> - ринг</a:t>
            </a:r>
            <a:endParaRPr lang="ru-RU" sz="4000" b="1" kern="10" spc="0" dirty="0">
              <a:ln w="25400">
                <a:solidFill>
                  <a:srgbClr val="1F497D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0000FF"/>
                  </a:gs>
                </a:gsLst>
                <a:lin ang="5400000" scaled="1"/>
              </a:gradFill>
              <a:effectLst>
                <a:prstShdw prst="shdw13" dist="53882" dir="13500000">
                  <a:srgbClr val="C0C0C0">
                    <a:alpha val="50000"/>
                  </a:srgbClr>
                </a:prstShdw>
              </a:effectLst>
              <a:latin typeface="Comic Sans M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882029"/>
              </p:ext>
            </p:extLst>
          </p:nvPr>
        </p:nvGraphicFramePr>
        <p:xfrm>
          <a:off x="457200" y="1340768"/>
          <a:ext cx="8229600" cy="535932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5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1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3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100" dirty="0">
                          <a:effectLst/>
                        </a:rPr>
                        <a:t>№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100" dirty="0">
                          <a:effectLst/>
                        </a:rPr>
                        <a:t>п/п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686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effectLst/>
                        </a:rPr>
                        <a:t>Вопрос</a:t>
                      </a:r>
                      <a:endParaRPr lang="ru-RU" sz="2400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686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686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b="0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effectLst/>
                        </a:rPr>
                        <a:t>Какая страна является родиной огурца?</a:t>
                      </a:r>
                      <a:endParaRPr lang="ru-RU" sz="2400" b="0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7065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 smtClean="0">
                          <a:effectLst/>
                        </a:rPr>
                        <a:t>2</a:t>
                      </a: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686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b="0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effectLst/>
                        </a:rPr>
                        <a:t>Как называется маленький закусочный бутерброд?</a:t>
                      </a:r>
                      <a:endParaRPr lang="ru-RU" sz="2400" b="0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686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b="0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effectLst/>
                        </a:rPr>
                        <a:t>Бразильский, черный, растворимый  ……</a:t>
                      </a:r>
                      <a:endParaRPr lang="ru-RU" sz="2400" b="0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7065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686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b="0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effectLst/>
                        </a:rPr>
                        <a:t>Процесс поступления в организм и усвоения им  веществ?</a:t>
                      </a:r>
                      <a:endParaRPr lang="ru-RU" sz="2400" b="0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686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b="0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effectLst/>
                        </a:rPr>
                        <a:t>Распространенный вид закусок?</a:t>
                      </a:r>
                      <a:endParaRPr lang="ru-RU" sz="2400" b="0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61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686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b="0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effectLst/>
                        </a:rPr>
                        <a:t>Холодное блюдо из мелконарезанных овощей</a:t>
                      </a:r>
                      <a:endParaRPr lang="ru-RU" sz="2400" b="0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7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686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b="0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effectLst/>
                        </a:rPr>
                        <a:t>Родина картофеля и томата?</a:t>
                      </a:r>
                      <a:endParaRPr lang="ru-RU" sz="2400" b="0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7065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686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b="0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effectLst/>
                        </a:rPr>
                        <a:t>Два сложенных вместе ломтика хлеба с маслом и колбасой?</a:t>
                      </a:r>
                      <a:endParaRPr lang="ru-RU" sz="2400" b="0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0314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9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6862A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2400" b="0" kern="1200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effectLst/>
                        </a:rPr>
                        <a:t>В старину этот продукт называли сыром, его и сейчас так называют в некоторых районах страны. Что это?  </a:t>
                      </a:r>
                      <a:endParaRPr lang="ru-RU" sz="2400" b="0" kern="1200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502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8415" y="260648"/>
            <a:ext cx="792717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Технология обработки пищевых продуктов</a:t>
            </a:r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>
            <a:off x="1979712" y="764704"/>
            <a:ext cx="4800600" cy="53437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4000" b="1" kern="10" spc="0" dirty="0" err="1" smtClean="0">
                <a:ln w="25400">
                  <a:solidFill>
                    <a:srgbClr val="1F497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0000FF"/>
                    </a:gs>
                  </a:gsLst>
                  <a:lin ang="5400000" scaled="1"/>
                </a:gradFill>
                <a:effectLst>
                  <a:prstShdw prst="shdw13" dist="53882" dir="13500000">
                    <a:srgbClr val="C0C0C0">
                      <a:alpha val="50000"/>
                    </a:srgbClr>
                  </a:prstShdw>
                </a:effectLst>
                <a:latin typeface="Comic Sans MS"/>
              </a:rPr>
              <a:t>Брейн</a:t>
            </a:r>
            <a:r>
              <a:rPr lang="ru-RU" sz="4000" b="1" kern="10" spc="0" dirty="0" smtClean="0">
                <a:ln w="25400">
                  <a:solidFill>
                    <a:srgbClr val="1F497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0000FF"/>
                    </a:gs>
                  </a:gsLst>
                  <a:lin ang="5400000" scaled="1"/>
                </a:gradFill>
                <a:effectLst>
                  <a:prstShdw prst="shdw13" dist="53882" dir="13500000">
                    <a:srgbClr val="C0C0C0">
                      <a:alpha val="50000"/>
                    </a:srgbClr>
                  </a:prstShdw>
                </a:effectLst>
                <a:latin typeface="Comic Sans MS"/>
              </a:rPr>
              <a:t> - ринг</a:t>
            </a:r>
            <a:endParaRPr lang="ru-RU" sz="4000" b="1" kern="10" spc="0" dirty="0">
              <a:ln w="25400">
                <a:solidFill>
                  <a:srgbClr val="1F497D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0000FF"/>
                  </a:gs>
                </a:gsLst>
                <a:lin ang="5400000" scaled="1"/>
              </a:gradFill>
              <a:effectLst>
                <a:prstShdw prst="shdw13" dist="53882" dir="13500000">
                  <a:srgbClr val="C0C0C0">
                    <a:alpha val="50000"/>
                  </a:srgbClr>
                </a:prstShdw>
              </a:effectLst>
              <a:latin typeface="Comic Sans M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938453"/>
              </p:ext>
            </p:extLst>
          </p:nvPr>
        </p:nvGraphicFramePr>
        <p:xfrm>
          <a:off x="457200" y="1340768"/>
          <a:ext cx="8229600" cy="525727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540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30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57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3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100" dirty="0">
                          <a:effectLst/>
                        </a:rPr>
                        <a:t>№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100" dirty="0">
                          <a:effectLst/>
                        </a:rPr>
                        <a:t>п/п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dirty="0">
                          <a:effectLst/>
                        </a:rPr>
                        <a:t>Вопрос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dirty="0">
                          <a:effectLst/>
                        </a:rPr>
                        <a:t>Ответ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200" dirty="0" smtClean="0">
                          <a:effectLst/>
                        </a:rPr>
                        <a:t>Какая страна является родиной огурца?</a:t>
                      </a:r>
                      <a:endParaRPr lang="ru-RU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200" dirty="0" smtClean="0">
                          <a:effectLst/>
                        </a:rPr>
                        <a:t>Индия</a:t>
                      </a:r>
                      <a:endParaRPr lang="ru-RU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7065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 smtClean="0">
                          <a:effectLst/>
                        </a:rPr>
                        <a:t>2</a:t>
                      </a: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200" dirty="0" smtClean="0">
                          <a:effectLst/>
                        </a:rPr>
                        <a:t>Как называется маленький закусочный бутерброд?</a:t>
                      </a:r>
                      <a:endParaRPr lang="ru-RU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200" dirty="0" smtClean="0">
                          <a:effectLst/>
                        </a:rPr>
                        <a:t>Канапе </a:t>
                      </a:r>
                      <a:endParaRPr lang="ru-RU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200" dirty="0" smtClean="0">
                          <a:effectLst/>
                        </a:rPr>
                        <a:t>Бразильский, черный, растворимый  ……</a:t>
                      </a:r>
                      <a:endParaRPr lang="ru-RU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200" dirty="0" smtClean="0">
                          <a:effectLst/>
                        </a:rPr>
                        <a:t>Кофе </a:t>
                      </a:r>
                      <a:endParaRPr lang="ru-RU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7065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200" dirty="0" smtClean="0">
                          <a:effectLst/>
                        </a:rPr>
                        <a:t>Процесс поступления в организм и усвоения им  веществ?</a:t>
                      </a:r>
                      <a:endParaRPr lang="ru-RU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200" dirty="0" smtClean="0">
                          <a:effectLst/>
                        </a:rPr>
                        <a:t>Питание </a:t>
                      </a:r>
                      <a:endParaRPr lang="ru-RU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200" dirty="0" smtClean="0">
                          <a:effectLst/>
                        </a:rPr>
                        <a:t>Распространенный вид закусок?</a:t>
                      </a:r>
                      <a:endParaRPr lang="ru-RU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 smtClean="0">
                          <a:effectLst/>
                        </a:rPr>
                        <a:t>Бутерброды</a:t>
                      </a:r>
                      <a:endParaRPr lang="ru-RU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61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200" dirty="0" smtClean="0">
                          <a:effectLst/>
                        </a:rPr>
                        <a:t>Холодное блюдо из мелконарезанных овощей</a:t>
                      </a:r>
                      <a:endParaRPr lang="ru-RU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200" dirty="0" smtClean="0">
                          <a:effectLst/>
                        </a:rPr>
                        <a:t>Винегрет </a:t>
                      </a:r>
                      <a:endParaRPr lang="ru-RU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7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200" dirty="0" smtClean="0">
                          <a:effectLst/>
                        </a:rPr>
                        <a:t>Родина картофеля и томата?</a:t>
                      </a:r>
                      <a:endParaRPr lang="ru-RU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200" dirty="0" smtClean="0">
                          <a:effectLst/>
                        </a:rPr>
                        <a:t>Америка </a:t>
                      </a:r>
                      <a:endParaRPr lang="ru-RU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7065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200" dirty="0" smtClean="0">
                          <a:effectLst/>
                        </a:rPr>
                        <a:t>Два сложенных вместе ломтика хлеба с маслом и колбасой?</a:t>
                      </a:r>
                      <a:endParaRPr lang="ru-RU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200" dirty="0" smtClean="0">
                          <a:effectLst/>
                        </a:rPr>
                        <a:t>Сэндвич </a:t>
                      </a:r>
                      <a:endParaRPr lang="ru-RU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0314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9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2000" b="1" kern="1200" dirty="0" smtClean="0">
                          <a:effectLst/>
                        </a:rPr>
                        <a:t>В старину этот продукт называли сыром, его и сейчас так называют в некоторых районах страны. Что это?  </a:t>
                      </a:r>
                      <a:endParaRPr lang="ru-RU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  <a:tab pos="3167380" algn="ctr"/>
                        </a:tabLst>
                        <a:defRPr/>
                      </a:pPr>
                      <a:r>
                        <a:rPr lang="ru-RU" sz="2200" kern="1200" dirty="0" smtClean="0">
                          <a:effectLst/>
                        </a:rPr>
                        <a:t>Творог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endParaRPr lang="ru-RU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141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685800" y="6858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r" eaLnBrk="1" hangingPunct="1">
              <a:defRPr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Courier New" pitchFamily="49" charset="0"/>
              </a:rPr>
              <a:t>Блюда из овощей</a:t>
            </a:r>
          </a:p>
        </p:txBody>
      </p:sp>
      <p:graphicFrame>
        <p:nvGraphicFramePr>
          <p:cNvPr id="58373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263269"/>
              </p:ext>
            </p:extLst>
          </p:nvPr>
        </p:nvGraphicFramePr>
        <p:xfrm>
          <a:off x="5488227" y="1905000"/>
          <a:ext cx="2895600" cy="4254503"/>
        </p:xfrm>
        <a:graphic>
          <a:graphicData uri="http://schemas.openxmlformats.org/drawingml/2006/table">
            <a:tbl>
              <a:tblPr/>
              <a:tblGrid>
                <a:gridCol w="263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3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3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35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635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619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35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635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04800">
                <a:tc rowSpan="3"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solidFill>
                            <a:schemeClr val="accent5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363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775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7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solidFill>
                            <a:schemeClr val="accent5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3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solidFill>
                            <a:schemeClr val="accent5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solidFill>
                            <a:schemeClr val="accent5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775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solidFill>
                            <a:schemeClr val="accent5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6"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6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6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6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3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solidFill>
                            <a:schemeClr val="accent5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7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solidFill>
                            <a:schemeClr val="accent5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71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solidFill>
                            <a:schemeClr val="accent5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3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solidFill>
                            <a:schemeClr val="accent5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87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solidFill>
                            <a:schemeClr val="accent5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D3D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2635" name="Text Box 122"/>
          <p:cNvSpPr txBox="1">
            <a:spLocks noChangeArrowheads="1"/>
          </p:cNvSpPr>
          <p:nvPr/>
        </p:nvSpPr>
        <p:spPr bwMode="auto">
          <a:xfrm>
            <a:off x="6502009" y="22098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kumimoji="1" lang="ru-RU" b="1" dirty="0">
                <a:latin typeface="Times New Roman" pitchFamily="18" charset="0"/>
              </a:rPr>
              <a:t>2</a:t>
            </a:r>
          </a:p>
        </p:txBody>
      </p:sp>
      <p:sp>
        <p:nvSpPr>
          <p:cNvPr id="22636" name="Text Box 123"/>
          <p:cNvSpPr txBox="1">
            <a:spLocks noChangeArrowheads="1"/>
          </p:cNvSpPr>
          <p:nvPr/>
        </p:nvSpPr>
        <p:spPr bwMode="auto">
          <a:xfrm>
            <a:off x="5811118" y="2764160"/>
            <a:ext cx="273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kumimoji="1" lang="ru-RU" sz="1400" b="1" dirty="0">
                <a:latin typeface="Times New Roman" pitchFamily="18" charset="0"/>
              </a:rPr>
              <a:t>1</a:t>
            </a:r>
          </a:p>
        </p:txBody>
      </p:sp>
      <p:sp>
        <p:nvSpPr>
          <p:cNvPr id="22637" name="Text Box 124"/>
          <p:cNvSpPr txBox="1">
            <a:spLocks noChangeArrowheads="1"/>
          </p:cNvSpPr>
          <p:nvPr/>
        </p:nvSpPr>
        <p:spPr bwMode="auto">
          <a:xfrm>
            <a:off x="7271837" y="1893518"/>
            <a:ext cx="273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kumimoji="1" lang="ru-RU" sz="1400" b="1">
                <a:latin typeface="Times New Roman" pitchFamily="18" charset="0"/>
              </a:rPr>
              <a:t>3</a:t>
            </a:r>
          </a:p>
        </p:txBody>
      </p:sp>
      <p:sp>
        <p:nvSpPr>
          <p:cNvPr id="22638" name="Text Box 125"/>
          <p:cNvSpPr txBox="1">
            <a:spLocks noChangeArrowheads="1"/>
          </p:cNvSpPr>
          <p:nvPr/>
        </p:nvSpPr>
        <p:spPr bwMode="auto">
          <a:xfrm>
            <a:off x="7829550" y="1893518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kumimoji="1" lang="ru-RU" sz="1600" b="1" dirty="0">
                <a:latin typeface="Times New Roman" pitchFamily="18" charset="0"/>
              </a:rPr>
              <a:t>4</a:t>
            </a:r>
          </a:p>
        </p:txBody>
      </p:sp>
      <p:sp>
        <p:nvSpPr>
          <p:cNvPr id="22639" name="Text Box 126"/>
          <p:cNvSpPr txBox="1">
            <a:spLocks noChangeArrowheads="1"/>
          </p:cNvSpPr>
          <p:nvPr/>
        </p:nvSpPr>
        <p:spPr bwMode="auto">
          <a:xfrm>
            <a:off x="7010400" y="3678237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kumimoji="1" lang="ru-RU" sz="1600" b="1" dirty="0">
                <a:latin typeface="Times New Roman" pitchFamily="18" charset="0"/>
              </a:rPr>
              <a:t>5</a:t>
            </a:r>
          </a:p>
        </p:txBody>
      </p:sp>
      <p:sp>
        <p:nvSpPr>
          <p:cNvPr id="22640" name="Text Box 128"/>
          <p:cNvSpPr txBox="1">
            <a:spLocks noChangeArrowheads="1"/>
          </p:cNvSpPr>
          <p:nvPr/>
        </p:nvSpPr>
        <p:spPr bwMode="auto">
          <a:xfrm>
            <a:off x="6997700" y="2957513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kumimoji="1" lang="ru-RU" sz="1600" b="1" dirty="0">
                <a:latin typeface="Times New Roman" pitchFamily="18" charset="0"/>
              </a:rPr>
              <a:t>7</a:t>
            </a:r>
          </a:p>
        </p:txBody>
      </p:sp>
      <p:sp>
        <p:nvSpPr>
          <p:cNvPr id="22641" name="Text Box 129"/>
          <p:cNvSpPr txBox="1">
            <a:spLocks noChangeArrowheads="1"/>
          </p:cNvSpPr>
          <p:nvPr/>
        </p:nvSpPr>
        <p:spPr bwMode="auto">
          <a:xfrm>
            <a:off x="594543" y="1556792"/>
            <a:ext cx="4481513" cy="4829175"/>
          </a:xfrm>
          <a:prstGeom prst="rect">
            <a:avLst/>
          </a:prstGeom>
          <a:gradFill>
            <a:gsLst>
              <a:gs pos="20000">
                <a:schemeClr val="accent6"/>
              </a:gs>
              <a:gs pos="9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 w="34925" cmpd="sng">
            <a:solidFill>
              <a:schemeClr val="accent6">
                <a:lumMod val="50000"/>
              </a:schemeClr>
            </a:solidFill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kumimoji="1" lang="ru-RU" sz="2400" b="1" dirty="0">
                <a:solidFill>
                  <a:srgbClr val="4331E9"/>
                </a:solidFill>
                <a:latin typeface="Times New Roman" pitchFamily="18" charset="0"/>
              </a:rPr>
              <a:t>По вертикали:</a:t>
            </a:r>
          </a:p>
          <a:p>
            <a:pPr eaLnBrk="1" hangingPunct="1"/>
            <a:r>
              <a:rPr kumimoji="1" lang="ru-RU" sz="2000" dirty="0">
                <a:latin typeface="Times New Roman" pitchFamily="18" charset="0"/>
              </a:rPr>
              <a:t>1. Овощ богатый каротином.</a:t>
            </a:r>
          </a:p>
          <a:p>
            <a:pPr eaLnBrk="1" hangingPunct="1"/>
            <a:r>
              <a:rPr kumimoji="1" lang="ru-RU" sz="2000" dirty="0">
                <a:latin typeface="Times New Roman" pitchFamily="18" charset="0"/>
              </a:rPr>
              <a:t>2. Эффективное лекарство при различных заболеваниях глаз.</a:t>
            </a:r>
          </a:p>
          <a:p>
            <a:pPr eaLnBrk="1" hangingPunct="1"/>
            <a:r>
              <a:rPr kumimoji="1" lang="ru-RU" sz="2000" dirty="0">
                <a:latin typeface="Times New Roman" pitchFamily="18" charset="0"/>
              </a:rPr>
              <a:t>3.Овощ богатый йодом.</a:t>
            </a:r>
          </a:p>
          <a:p>
            <a:pPr eaLnBrk="1" hangingPunct="1"/>
            <a:r>
              <a:rPr kumimoji="1" lang="ru-RU" sz="2000" dirty="0">
                <a:latin typeface="Times New Roman" pitchFamily="18" charset="0"/>
              </a:rPr>
              <a:t>4.Овощи тушеные, нарезанные кубиками.</a:t>
            </a:r>
          </a:p>
          <a:p>
            <a:pPr eaLnBrk="1" hangingPunct="1"/>
            <a:r>
              <a:rPr kumimoji="1" lang="ru-RU" sz="2000" dirty="0">
                <a:latin typeface="Times New Roman" pitchFamily="18" charset="0"/>
              </a:rPr>
              <a:t>5. Овощ с большим содержанием витамина С.</a:t>
            </a:r>
          </a:p>
          <a:p>
            <a:pPr algn="ctr" eaLnBrk="1" hangingPunct="1"/>
            <a:r>
              <a:rPr kumimoji="1" lang="ru-RU" sz="2400" b="1" dirty="0">
                <a:solidFill>
                  <a:srgbClr val="4331E9"/>
                </a:solidFill>
                <a:latin typeface="Times New Roman" pitchFamily="18" charset="0"/>
              </a:rPr>
              <a:t>По горизонтали:</a:t>
            </a:r>
          </a:p>
          <a:p>
            <a:pPr eaLnBrk="1" hangingPunct="1"/>
            <a:r>
              <a:rPr kumimoji="1" lang="ru-RU" sz="2000" dirty="0">
                <a:latin typeface="Times New Roman" pitchFamily="18" charset="0"/>
              </a:rPr>
              <a:t>6. Отваривание овощей в небольшом</a:t>
            </a:r>
          </a:p>
          <a:p>
            <a:pPr eaLnBrk="1" hangingPunct="1"/>
            <a:r>
              <a:rPr kumimoji="1" lang="ru-RU" sz="2000" dirty="0">
                <a:latin typeface="Times New Roman" pitchFamily="18" charset="0"/>
              </a:rPr>
              <a:t>количестве воды.</a:t>
            </a:r>
          </a:p>
          <a:p>
            <a:pPr eaLnBrk="1" hangingPunct="1"/>
            <a:r>
              <a:rPr kumimoji="1" lang="ru-RU" sz="2000" dirty="0">
                <a:latin typeface="Times New Roman" pitchFamily="18" charset="0"/>
              </a:rPr>
              <a:t>7. Что является основой маринада для </a:t>
            </a:r>
          </a:p>
          <a:p>
            <a:pPr eaLnBrk="1" hangingPunct="1"/>
            <a:r>
              <a:rPr kumimoji="1" lang="ru-RU" sz="2000" dirty="0">
                <a:latin typeface="Times New Roman" pitchFamily="18" charset="0"/>
              </a:rPr>
              <a:t>соления огурцов.</a:t>
            </a:r>
          </a:p>
          <a:p>
            <a:pPr eaLnBrk="1" hangingPunct="1"/>
            <a:endParaRPr kumimoji="1" lang="ru-RU" sz="2000" dirty="0">
              <a:latin typeface="Times New Roman" pitchFamily="18" charset="0"/>
            </a:endParaRPr>
          </a:p>
        </p:txBody>
      </p:sp>
      <p:sp>
        <p:nvSpPr>
          <p:cNvPr id="22642" name="WordArt 130"/>
          <p:cNvSpPr>
            <a:spLocks noChangeArrowheads="1" noChangeShapeType="1" noTextEdit="1"/>
          </p:cNvSpPr>
          <p:nvPr/>
        </p:nvSpPr>
        <p:spPr bwMode="auto">
          <a:xfrm>
            <a:off x="323528" y="44624"/>
            <a:ext cx="2880320" cy="170487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71431"/>
              </a:avLst>
            </a:prstTxWarp>
          </a:bodyPr>
          <a:lstStyle/>
          <a:p>
            <a:pPr algn="ctr"/>
            <a:r>
              <a:rPr lang="ru-RU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ttonDi" pitchFamily="82" charset="0"/>
              </a:rPr>
              <a:t>Кроссворд</a:t>
            </a:r>
          </a:p>
        </p:txBody>
      </p:sp>
      <p:sp>
        <p:nvSpPr>
          <p:cNvPr id="22643" name="Text Box 127"/>
          <p:cNvSpPr txBox="1">
            <a:spLocks noChangeArrowheads="1"/>
          </p:cNvSpPr>
          <p:nvPr/>
        </p:nvSpPr>
        <p:spPr bwMode="auto">
          <a:xfrm>
            <a:off x="5460476" y="3678237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kumimoji="1" lang="ru-RU" b="1" dirty="0">
                <a:latin typeface="Times New Roman" pitchFamily="18" charset="0"/>
              </a:rPr>
              <a:t>6</a:t>
            </a:r>
            <a:endParaRPr kumimoji="1" lang="ru-RU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502009" y="1556792"/>
            <a:ext cx="495691" cy="336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257324"/>
              </p:ext>
            </p:extLst>
          </p:nvPr>
        </p:nvGraphicFramePr>
        <p:xfrm>
          <a:off x="5460477" y="1841326"/>
          <a:ext cx="2997724" cy="4328160"/>
        </p:xfrm>
        <a:graphic>
          <a:graphicData uri="http://schemas.openxmlformats.org/drawingml/2006/table">
            <a:tbl>
              <a:tblPr/>
              <a:tblGrid>
                <a:gridCol w="2997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sz="800" dirty="0"/>
                    </a:p>
                  </a:txBody>
                  <a:tcPr>
                    <a:lnL w="76200" cmpd="sng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</a:lnL>
                    <a:lnR w="76200" cmpd="sng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</a:lnR>
                    <a:lnT w="76200" cmpd="sng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</a:lnT>
                    <a:lnB w="76200" cmpd="sng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262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9" name="Rectangle 9"/>
          <p:cNvSpPr>
            <a:spLocks noChangeArrowheads="1"/>
          </p:cNvSpPr>
          <p:nvPr/>
        </p:nvSpPr>
        <p:spPr bwMode="auto">
          <a:xfrm>
            <a:off x="770384" y="533400"/>
            <a:ext cx="3657600" cy="914400"/>
          </a:xfrm>
          <a:prstGeom prst="rect">
            <a:avLst/>
          </a:prstGeom>
          <a:pattFill prst="pct5">
            <a:fgClr>
              <a:schemeClr val="accent6">
                <a:lumMod val="75000"/>
              </a:schemeClr>
            </a:fgClr>
            <a:bgClr>
              <a:schemeClr val="bg1"/>
            </a:bgClr>
          </a:pattFill>
          <a:ln w="57150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ru-RU" sz="3200" b="1" i="1" u="sng" dirty="0" smtClean="0">
                <a:solidFill>
                  <a:schemeClr val="accent6">
                    <a:lumMod val="75000"/>
                  </a:schemeClr>
                </a:solidFill>
              </a:rPr>
              <a:t>По </a:t>
            </a:r>
            <a:r>
              <a:rPr lang="ru-RU" sz="3200" b="1" i="1" u="sng" dirty="0">
                <a:solidFill>
                  <a:schemeClr val="accent6">
                    <a:lumMod val="75000"/>
                  </a:schemeClr>
                </a:solidFill>
              </a:rPr>
              <a:t>горизонтали</a:t>
            </a:r>
            <a:r>
              <a:rPr lang="ru-RU" sz="3200" i="1" u="sng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endParaRPr lang="ru-RU" sz="3200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556" name="Rectangle 10"/>
          <p:cNvSpPr>
            <a:spLocks noChangeArrowheads="1"/>
          </p:cNvSpPr>
          <p:nvPr/>
        </p:nvSpPr>
        <p:spPr bwMode="auto">
          <a:xfrm>
            <a:off x="5027240" y="533400"/>
            <a:ext cx="3505200" cy="914400"/>
          </a:xfrm>
          <a:prstGeom prst="rect">
            <a:avLst/>
          </a:prstGeom>
          <a:pattFill prst="pct5">
            <a:fgClr>
              <a:schemeClr val="accent6">
                <a:lumMod val="75000"/>
              </a:schemeClr>
            </a:fgClr>
            <a:bgClr>
              <a:schemeClr val="bg1"/>
            </a:bgClr>
          </a:pattFill>
          <a:ln w="57150">
            <a:solidFill>
              <a:srgbClr val="339966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sz="3200" b="1" i="1" u="sng" dirty="0">
                <a:solidFill>
                  <a:schemeClr val="accent6">
                    <a:lumMod val="75000"/>
                  </a:schemeClr>
                </a:solidFill>
              </a:rPr>
              <a:t>По вертикали:</a:t>
            </a:r>
          </a:p>
        </p:txBody>
      </p:sp>
      <p:sp>
        <p:nvSpPr>
          <p:cNvPr id="23557" name="Rectangle 11"/>
          <p:cNvSpPr>
            <a:spLocks noChangeArrowheads="1"/>
          </p:cNvSpPr>
          <p:nvPr/>
        </p:nvSpPr>
        <p:spPr bwMode="auto">
          <a:xfrm>
            <a:off x="689992" y="2060848"/>
            <a:ext cx="3810000" cy="1944216"/>
          </a:xfrm>
          <a:prstGeom prst="rect">
            <a:avLst/>
          </a:prstGeom>
          <a:pattFill prst="pct5">
            <a:fgClr>
              <a:srgbClr val="00B0F0"/>
            </a:fgClr>
            <a:bgClr>
              <a:schemeClr val="bg1"/>
            </a:bgClr>
          </a:pattFill>
          <a:ln w="57150">
            <a:solidFill>
              <a:srgbClr val="339966"/>
            </a:solidFill>
            <a:miter lim="800000"/>
            <a:headEnd/>
            <a:tailEnd/>
          </a:ln>
        </p:spPr>
        <p:txBody>
          <a:bodyPr anchor="ctr"/>
          <a:lstStyle/>
          <a:p>
            <a:pPr marL="762000" indent="-762000" eaLnBrk="1" hangingPunct="1"/>
            <a:r>
              <a:rPr lang="ru-RU" sz="1600" dirty="0">
                <a:solidFill>
                  <a:schemeClr val="accent2"/>
                </a:solidFill>
              </a:rPr>
              <a:t>            </a:t>
            </a:r>
            <a:r>
              <a:rPr lang="ru-RU" sz="1600" dirty="0" smtClean="0">
                <a:solidFill>
                  <a:schemeClr val="accent2"/>
                </a:solidFill>
              </a:rPr>
              <a:t>     </a:t>
            </a:r>
            <a:r>
              <a:rPr lang="ru-RU" sz="2400" b="1" dirty="0" smtClean="0">
                <a:solidFill>
                  <a:srgbClr val="D60093"/>
                </a:solidFill>
              </a:rPr>
              <a:t>1.Морковь.</a:t>
            </a:r>
            <a:r>
              <a:rPr lang="ru-RU" sz="2400" b="1" dirty="0">
                <a:solidFill>
                  <a:srgbClr val="D60093"/>
                </a:solidFill>
              </a:rPr>
              <a:t/>
            </a:r>
            <a:br>
              <a:rPr lang="ru-RU" sz="2400" b="1" dirty="0">
                <a:solidFill>
                  <a:srgbClr val="D60093"/>
                </a:solidFill>
              </a:rPr>
            </a:br>
            <a:r>
              <a:rPr lang="ru-RU" sz="2400" b="1" dirty="0">
                <a:solidFill>
                  <a:srgbClr val="D60093"/>
                </a:solidFill>
              </a:rPr>
              <a:t>2. </a:t>
            </a:r>
            <a:r>
              <a:rPr lang="ru-RU" sz="2400" b="1" dirty="0" smtClean="0">
                <a:solidFill>
                  <a:srgbClr val="D60093"/>
                </a:solidFill>
              </a:rPr>
              <a:t>Петрушка.</a:t>
            </a:r>
            <a:r>
              <a:rPr lang="ru-RU" sz="2400" b="1" dirty="0">
                <a:solidFill>
                  <a:srgbClr val="D60093"/>
                </a:solidFill>
              </a:rPr>
              <a:t/>
            </a:r>
            <a:br>
              <a:rPr lang="ru-RU" sz="2400" b="1" dirty="0">
                <a:solidFill>
                  <a:srgbClr val="D60093"/>
                </a:solidFill>
              </a:rPr>
            </a:br>
            <a:r>
              <a:rPr lang="ru-RU" sz="2400" b="1" dirty="0">
                <a:solidFill>
                  <a:srgbClr val="D60093"/>
                </a:solidFill>
              </a:rPr>
              <a:t>3. </a:t>
            </a:r>
            <a:r>
              <a:rPr lang="ru-RU" sz="2400" b="1" dirty="0" smtClean="0">
                <a:solidFill>
                  <a:srgbClr val="D60093"/>
                </a:solidFill>
              </a:rPr>
              <a:t>Свекла.</a:t>
            </a:r>
            <a:r>
              <a:rPr lang="ru-RU" sz="2400" b="1" dirty="0">
                <a:solidFill>
                  <a:srgbClr val="D60093"/>
                </a:solidFill>
              </a:rPr>
              <a:t/>
            </a:r>
            <a:br>
              <a:rPr lang="ru-RU" sz="2400" b="1" dirty="0">
                <a:solidFill>
                  <a:srgbClr val="D60093"/>
                </a:solidFill>
              </a:rPr>
            </a:br>
            <a:r>
              <a:rPr lang="ru-RU" sz="2400" b="1" dirty="0">
                <a:solidFill>
                  <a:srgbClr val="D60093"/>
                </a:solidFill>
              </a:rPr>
              <a:t>4. </a:t>
            </a:r>
            <a:r>
              <a:rPr lang="ru-RU" sz="2400" b="1" dirty="0" smtClean="0">
                <a:solidFill>
                  <a:srgbClr val="D60093"/>
                </a:solidFill>
              </a:rPr>
              <a:t>Рагу.</a:t>
            </a:r>
            <a:r>
              <a:rPr lang="ru-RU" sz="2400" b="1" dirty="0">
                <a:solidFill>
                  <a:srgbClr val="D60093"/>
                </a:solidFill>
              </a:rPr>
              <a:t/>
            </a:r>
            <a:br>
              <a:rPr lang="ru-RU" sz="2400" b="1" dirty="0">
                <a:solidFill>
                  <a:srgbClr val="D60093"/>
                </a:solidFill>
              </a:rPr>
            </a:br>
            <a:r>
              <a:rPr lang="ru-RU" sz="2400" b="1" dirty="0">
                <a:solidFill>
                  <a:srgbClr val="D60093"/>
                </a:solidFill>
              </a:rPr>
              <a:t>5. </a:t>
            </a:r>
            <a:r>
              <a:rPr lang="ru-RU" sz="2400" b="1" dirty="0" smtClean="0">
                <a:solidFill>
                  <a:srgbClr val="D60093"/>
                </a:solidFill>
              </a:rPr>
              <a:t>Капуста.</a:t>
            </a:r>
            <a:endParaRPr lang="ru-RU" sz="2400" b="1" dirty="0">
              <a:solidFill>
                <a:srgbClr val="D60093"/>
              </a:solidFill>
            </a:endParaRPr>
          </a:p>
        </p:txBody>
      </p:sp>
      <p:sp>
        <p:nvSpPr>
          <p:cNvPr id="23558" name="Rectangle 12"/>
          <p:cNvSpPr>
            <a:spLocks noChangeArrowheads="1"/>
          </p:cNvSpPr>
          <p:nvPr/>
        </p:nvSpPr>
        <p:spPr bwMode="auto">
          <a:xfrm>
            <a:off x="5023048" y="2060848"/>
            <a:ext cx="3581400" cy="1944216"/>
          </a:xfrm>
          <a:prstGeom prst="rect">
            <a:avLst/>
          </a:prstGeom>
          <a:pattFill prst="pct5">
            <a:fgClr>
              <a:srgbClr val="00B0F0"/>
            </a:fgClr>
            <a:bgClr>
              <a:schemeClr val="bg1"/>
            </a:bgClr>
          </a:pattFill>
          <a:ln w="57150">
            <a:solidFill>
              <a:srgbClr val="339966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ru-RU" sz="2800" b="1" dirty="0">
                <a:solidFill>
                  <a:srgbClr val="006600"/>
                </a:solidFill>
              </a:rPr>
              <a:t>6. </a:t>
            </a:r>
            <a:r>
              <a:rPr lang="ru-RU" sz="2800" b="1" dirty="0" smtClean="0">
                <a:solidFill>
                  <a:srgbClr val="006600"/>
                </a:solidFill>
              </a:rPr>
              <a:t>Припускание.</a:t>
            </a:r>
            <a:r>
              <a:rPr lang="ru-RU" sz="2800" b="1" dirty="0">
                <a:solidFill>
                  <a:srgbClr val="006600"/>
                </a:solidFill>
              </a:rPr>
              <a:t/>
            </a:r>
            <a:br>
              <a:rPr lang="ru-RU" sz="2800" b="1" dirty="0">
                <a:solidFill>
                  <a:srgbClr val="006600"/>
                </a:solidFill>
              </a:rPr>
            </a:br>
            <a:r>
              <a:rPr lang="ru-RU" sz="2800" b="1" dirty="0">
                <a:solidFill>
                  <a:srgbClr val="006600"/>
                </a:solidFill>
              </a:rPr>
              <a:t/>
            </a:r>
            <a:br>
              <a:rPr lang="ru-RU" sz="2800" b="1" dirty="0">
                <a:solidFill>
                  <a:srgbClr val="006600"/>
                </a:solidFill>
              </a:rPr>
            </a:br>
            <a:r>
              <a:rPr lang="ru-RU" sz="2800" b="1" dirty="0">
                <a:solidFill>
                  <a:srgbClr val="006600"/>
                </a:solidFill>
              </a:rPr>
              <a:t>7. </a:t>
            </a:r>
            <a:r>
              <a:rPr lang="ru-RU" sz="2800" b="1" dirty="0" smtClean="0">
                <a:solidFill>
                  <a:srgbClr val="006600"/>
                </a:solidFill>
              </a:rPr>
              <a:t>Уксус.</a:t>
            </a:r>
            <a:endParaRPr lang="ru-RU" sz="2800" b="1" dirty="0">
              <a:solidFill>
                <a:srgbClr val="006600"/>
              </a:solidFill>
            </a:endParaRPr>
          </a:p>
        </p:txBody>
      </p:sp>
      <p:pic>
        <p:nvPicPr>
          <p:cNvPr id="11" name="Picture 2" descr="http://www.usborne.com/images/catalogue/custom-pages/cookery/cookery-books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06" y="4149080"/>
            <a:ext cx="8349333" cy="2040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62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43808" y="341067"/>
            <a:ext cx="357662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Культура дома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41571"/>
              </p:ext>
            </p:extLst>
          </p:nvPr>
        </p:nvGraphicFramePr>
        <p:xfrm>
          <a:off x="649058" y="980728"/>
          <a:ext cx="8056298" cy="653859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{10A1B5D5-9B99-4C35-A422-299274C87663}</a:tableStyleId>
              </a:tblPr>
              <a:tblGrid>
                <a:gridCol w="466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55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4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6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05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050" dirty="0">
                          <a:effectLst/>
                        </a:rPr>
                        <a:t>п/п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1630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Вопрос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1630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Ответ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1630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Исходное сырье для изготовления кареты для Золушки.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Тыква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800" dirty="0" smtClean="0">
                          <a:effectLst/>
                        </a:rPr>
                        <a:t>2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Предприятие, в котором ко всем подходят с разной меркой.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Ателье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Что приходит во время еды?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Аппетит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Этот слегка надкушенный фрукт стал символом компьютеров «Макинтош».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Яблоко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Продукт, простудивший старика Хоттабыча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Мороженное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И ткань, и сборник карт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Атлас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В средние века рыцари носили этот овощ на груди как талисман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Лук (чеснок)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Что, по народному представлению означало начало всего живого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Яйцо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9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Самый распространенный напиток в Китае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Чай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10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Искусство приготовления пищи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Кулинария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11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Сортировка овощей по размеру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 err="1">
                          <a:effectLst/>
                        </a:rPr>
                        <a:t>Колибровка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12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b="0" dirty="0">
                          <a:effectLst/>
                        </a:rPr>
                        <a:t>Самостоятельная творческая работа ученика</a:t>
                      </a:r>
                      <a:endParaRPr lang="ru-RU" sz="18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000" dirty="0">
                          <a:effectLst/>
                        </a:rPr>
                        <a:t>Проект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WordArt 6"/>
          <p:cNvSpPr>
            <a:spLocks noChangeArrowheads="1" noChangeShapeType="1" noTextEdit="1"/>
          </p:cNvSpPr>
          <p:nvPr/>
        </p:nvSpPr>
        <p:spPr bwMode="auto">
          <a:xfrm rot="19138962">
            <a:off x="225559" y="627151"/>
            <a:ext cx="2142788" cy="4869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2000" b="1" kern="10" dirty="0">
                <a:ln w="25400">
                  <a:solidFill>
                    <a:srgbClr val="1F497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0000FF"/>
                    </a:gs>
                  </a:gsLst>
                  <a:lin ang="5400000" scaled="1"/>
                </a:gradFill>
                <a:effectLst>
                  <a:prstShdw prst="shdw13" dist="53882" dir="13500000">
                    <a:srgbClr val="C0C0C0">
                      <a:alpha val="50000"/>
                    </a:srgbClr>
                  </a:prstShdw>
                </a:effectLst>
                <a:latin typeface="Comic Sans MS"/>
              </a:rPr>
              <a:t>В</a:t>
            </a:r>
            <a:r>
              <a:rPr lang="ru-RU" sz="2000" b="1" kern="10" spc="0" dirty="0" smtClean="0">
                <a:ln w="25400">
                  <a:solidFill>
                    <a:srgbClr val="1F497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0000FF"/>
                    </a:gs>
                  </a:gsLst>
                  <a:lin ang="5400000" scaled="1"/>
                </a:gradFill>
                <a:effectLst>
                  <a:prstShdw prst="shdw13" dist="53882" dir="13500000">
                    <a:srgbClr val="C0C0C0">
                      <a:alpha val="50000"/>
                    </a:srgbClr>
                  </a:prstShdw>
                </a:effectLst>
                <a:latin typeface="Comic Sans MS"/>
              </a:rPr>
              <a:t>еселая </a:t>
            </a:r>
            <a:endParaRPr lang="ru-RU" sz="2000" b="1" kern="10" spc="0" dirty="0">
              <a:ln w="25400">
                <a:solidFill>
                  <a:srgbClr val="1F497D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0000FF"/>
                  </a:gs>
                </a:gsLst>
                <a:lin ang="5400000" scaled="1"/>
              </a:gradFill>
              <a:effectLst>
                <a:prstShdw prst="shdw13" dist="53882" dir="13500000">
                  <a:srgbClr val="C0C0C0">
                    <a:alpha val="50000"/>
                  </a:srgbClr>
                </a:prstShdw>
              </a:effectLst>
              <a:latin typeface="Comic Sans MS"/>
            </a:endParaRPr>
          </a:p>
        </p:txBody>
      </p:sp>
      <p:sp>
        <p:nvSpPr>
          <p:cNvPr id="8" name="WordArt 6"/>
          <p:cNvSpPr>
            <a:spLocks noChangeArrowheads="1" noChangeShapeType="1" noTextEdit="1"/>
          </p:cNvSpPr>
          <p:nvPr/>
        </p:nvSpPr>
        <p:spPr bwMode="auto">
          <a:xfrm rot="18906590">
            <a:off x="6064753" y="881926"/>
            <a:ext cx="1726827" cy="45906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2000" b="1" kern="10" spc="0" dirty="0" smtClean="0">
                <a:ln w="25400">
                  <a:solidFill>
                    <a:srgbClr val="1F497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0000FF"/>
                    </a:gs>
                  </a:gsLst>
                  <a:lin ang="5400000" scaled="1"/>
                </a:gradFill>
                <a:effectLst>
                  <a:prstShdw prst="shdw13" dist="53882" dir="13500000">
                    <a:srgbClr val="C0C0C0">
                      <a:alpha val="50000"/>
                    </a:srgbClr>
                  </a:prstShdw>
                </a:effectLst>
                <a:latin typeface="Comic Sans MS"/>
              </a:rPr>
              <a:t>викторина</a:t>
            </a:r>
            <a:endParaRPr lang="ru-RU" sz="2000" b="1" kern="10" spc="0" dirty="0">
              <a:ln w="25400">
                <a:solidFill>
                  <a:srgbClr val="1F497D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0000FF"/>
                  </a:gs>
                </a:gsLst>
                <a:lin ang="5400000" scaled="1"/>
              </a:gradFill>
              <a:effectLst>
                <a:prstShdw prst="shdw13" dist="53882" dir="13500000">
                  <a:srgbClr val="C0C0C0">
                    <a:alpha val="50000"/>
                  </a:srgbClr>
                </a:prstShdw>
              </a:effectLst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93886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16194" y="476672"/>
            <a:ext cx="693010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Элементы материаловедения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>
            <a:off x="2171700" y="1268760"/>
            <a:ext cx="4800600" cy="38260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4000" b="1" kern="10" spc="0" dirty="0" smtClean="0">
                <a:ln w="25400">
                  <a:solidFill>
                    <a:srgbClr val="1F497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0000FF"/>
                    </a:gs>
                  </a:gsLst>
                  <a:lin ang="5400000" scaled="1"/>
                </a:gradFill>
                <a:effectLst>
                  <a:prstShdw prst="shdw13" dist="53882" dir="13500000">
                    <a:srgbClr val="C0C0C0">
                      <a:alpha val="50000"/>
                    </a:srgbClr>
                  </a:prstShdw>
                </a:effectLst>
                <a:latin typeface="Comic Sans MS"/>
              </a:rPr>
              <a:t>«Лесенка»</a:t>
            </a:r>
            <a:endParaRPr lang="ru-RU" sz="4000" b="1" kern="10" spc="0" dirty="0">
              <a:ln w="25400">
                <a:solidFill>
                  <a:srgbClr val="1F497D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0000FF"/>
                  </a:gs>
                </a:gsLst>
                <a:lin ang="5400000" scaled="1"/>
              </a:gradFill>
              <a:effectLst>
                <a:prstShdw prst="shdw13" dist="53882" dir="13500000">
                  <a:srgbClr val="C0C0C0">
                    <a:alpha val="50000"/>
                  </a:srgbClr>
                </a:prstShdw>
              </a:effectLst>
              <a:latin typeface="Comic Sans M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422948"/>
              </p:ext>
            </p:extLst>
          </p:nvPr>
        </p:nvGraphicFramePr>
        <p:xfrm>
          <a:off x="3063945" y="1916832"/>
          <a:ext cx="1148016" cy="457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82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6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Е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60845"/>
              </p:ext>
            </p:extLst>
          </p:nvPr>
        </p:nvGraphicFramePr>
        <p:xfrm>
          <a:off x="3068216" y="2420888"/>
          <a:ext cx="1575792" cy="457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93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39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У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61106"/>
              </p:ext>
            </p:extLst>
          </p:nvPr>
        </p:nvGraphicFramePr>
        <p:xfrm>
          <a:off x="3068216" y="2924944"/>
          <a:ext cx="1935830" cy="457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87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7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7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Ь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638934"/>
              </p:ext>
            </p:extLst>
          </p:nvPr>
        </p:nvGraphicFramePr>
        <p:xfrm>
          <a:off x="3068216" y="3429000"/>
          <a:ext cx="1935830" cy="457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87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7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7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Я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961546"/>
              </p:ext>
            </p:extLst>
          </p:nvPr>
        </p:nvGraphicFramePr>
        <p:xfrm>
          <a:off x="3068216" y="3933056"/>
          <a:ext cx="2295870" cy="457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82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6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6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6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307690"/>
              </p:ext>
            </p:extLst>
          </p:nvPr>
        </p:nvGraphicFramePr>
        <p:xfrm>
          <a:off x="3068216" y="4437112"/>
          <a:ext cx="2338218" cy="457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89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97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97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97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479094"/>
              </p:ext>
            </p:extLst>
          </p:nvPr>
        </p:nvGraphicFramePr>
        <p:xfrm>
          <a:off x="3068216" y="4941168"/>
          <a:ext cx="2701965" cy="457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85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9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59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59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59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59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664365"/>
              </p:ext>
            </p:extLst>
          </p:nvPr>
        </p:nvGraphicFramePr>
        <p:xfrm>
          <a:off x="3068216" y="5445224"/>
          <a:ext cx="3447999" cy="457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83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31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31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31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31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31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311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Е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7201" y="1772816"/>
            <a:ext cx="260263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В</a:t>
            </a:r>
            <a:r>
              <a:rPr lang="ru-RU" sz="2800" dirty="0" smtClean="0"/>
              <a:t>ставьте недостающие согласные, </a:t>
            </a:r>
          </a:p>
          <a:p>
            <a:r>
              <a:rPr lang="ru-RU" sz="2800" dirty="0" smtClean="0"/>
              <a:t>чтобы получились термины из темы:</a:t>
            </a:r>
          </a:p>
          <a:p>
            <a:r>
              <a:rPr lang="ru-RU" sz="2800" dirty="0" smtClean="0"/>
              <a:t> «Элементы материаловедения» </a:t>
            </a:r>
            <a:endParaRPr lang="ru-RU" sz="2800" dirty="0"/>
          </a:p>
        </p:txBody>
      </p:sp>
      <p:pic>
        <p:nvPicPr>
          <p:cNvPr id="14" name="Picture 2" descr="http://celinny.ucoz.ru/_pu/0/914287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40152" y="1988840"/>
            <a:ext cx="2664296" cy="242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07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22423" y="476672"/>
            <a:ext cx="693010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Элементы материаловедения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>
            <a:off x="2171700" y="1268760"/>
            <a:ext cx="4800600" cy="38260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4000" b="1" kern="10" spc="0" dirty="0" smtClean="0">
                <a:ln w="25400">
                  <a:solidFill>
                    <a:srgbClr val="1F497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0000FF"/>
                    </a:gs>
                  </a:gsLst>
                  <a:lin ang="5400000" scaled="1"/>
                </a:gradFill>
                <a:effectLst>
                  <a:prstShdw prst="shdw13" dist="53882" dir="13500000">
                    <a:srgbClr val="C0C0C0">
                      <a:alpha val="50000"/>
                    </a:srgbClr>
                  </a:prstShdw>
                </a:effectLst>
                <a:latin typeface="Comic Sans MS"/>
              </a:rPr>
              <a:t>«Лесенка»</a:t>
            </a:r>
            <a:endParaRPr lang="ru-RU" sz="4000" b="1" kern="10" spc="0" dirty="0">
              <a:ln w="25400">
                <a:solidFill>
                  <a:srgbClr val="1F497D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0000FF"/>
                  </a:gs>
                </a:gsLst>
                <a:lin ang="5400000" scaled="1"/>
              </a:gradFill>
              <a:effectLst>
                <a:prstShdw prst="shdw13" dist="53882" dir="13500000">
                  <a:srgbClr val="C0C0C0">
                    <a:alpha val="50000"/>
                  </a:srgbClr>
                </a:prstShdw>
              </a:effectLst>
              <a:latin typeface="Comic Sans M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114705"/>
              </p:ext>
            </p:extLst>
          </p:nvPr>
        </p:nvGraphicFramePr>
        <p:xfrm>
          <a:off x="3063945" y="1916832"/>
          <a:ext cx="1148016" cy="457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82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6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Л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Е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Н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26801"/>
              </p:ext>
            </p:extLst>
          </p:nvPr>
        </p:nvGraphicFramePr>
        <p:xfrm>
          <a:off x="3068216" y="2420888"/>
          <a:ext cx="1575792" cy="457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93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39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У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Т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950799"/>
              </p:ext>
            </p:extLst>
          </p:nvPr>
        </p:nvGraphicFramePr>
        <p:xfrm>
          <a:off x="3068216" y="2924944"/>
          <a:ext cx="1935830" cy="457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87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7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7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Т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Н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Ь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704530"/>
              </p:ext>
            </p:extLst>
          </p:nvPr>
        </p:nvGraphicFramePr>
        <p:xfrm>
          <a:off x="3068216" y="3429000"/>
          <a:ext cx="1935830" cy="457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87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7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7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П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Р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Я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Ж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945586"/>
              </p:ext>
            </p:extLst>
          </p:nvPr>
        </p:nvGraphicFramePr>
        <p:xfrm>
          <a:off x="3068216" y="3933056"/>
          <a:ext cx="2295870" cy="457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82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6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6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6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С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Н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В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949558"/>
              </p:ext>
            </p:extLst>
          </p:nvPr>
        </p:nvGraphicFramePr>
        <p:xfrm>
          <a:off x="3068216" y="4437112"/>
          <a:ext cx="2338218" cy="457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89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97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97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97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Х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Л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П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80110"/>
              </p:ext>
            </p:extLst>
          </p:nvPr>
        </p:nvGraphicFramePr>
        <p:xfrm>
          <a:off x="3068216" y="4941168"/>
          <a:ext cx="2701965" cy="457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85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9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59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59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59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59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В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Л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Н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961854"/>
              </p:ext>
            </p:extLst>
          </p:nvPr>
        </p:nvGraphicFramePr>
        <p:xfrm>
          <a:off x="3068216" y="5445224"/>
          <a:ext cx="3447999" cy="457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83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31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31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31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31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31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311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Т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Ч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Е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С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Т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В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7201" y="1772816"/>
            <a:ext cx="260263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В</a:t>
            </a:r>
            <a:r>
              <a:rPr lang="ru-RU" sz="2800" dirty="0" smtClean="0"/>
              <a:t>ставьте недостающие согласные, </a:t>
            </a:r>
          </a:p>
          <a:p>
            <a:r>
              <a:rPr lang="ru-RU" sz="2800" dirty="0" smtClean="0"/>
              <a:t>чтобы получились термины из темы:</a:t>
            </a:r>
          </a:p>
          <a:p>
            <a:r>
              <a:rPr lang="ru-RU" sz="2800" dirty="0" smtClean="0"/>
              <a:t> «Элементы материаловедения» </a:t>
            </a:r>
            <a:endParaRPr lang="ru-RU" sz="2800" dirty="0"/>
          </a:p>
        </p:txBody>
      </p:sp>
      <p:pic>
        <p:nvPicPr>
          <p:cNvPr id="14" name="Picture 2" descr="http://celinny.ucoz.ru/_pu/0/914287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40152" y="1988840"/>
            <a:ext cx="2664296" cy="242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90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>
            <a:off x="1979712" y="845423"/>
            <a:ext cx="4800600" cy="45365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4000" b="1" kern="10" spc="0" dirty="0" smtClean="0">
                <a:ln w="25400">
                  <a:solidFill>
                    <a:srgbClr val="1F497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0000FF"/>
                    </a:gs>
                  </a:gsLst>
                  <a:lin ang="5400000" scaled="1"/>
                </a:gradFill>
                <a:effectLst>
                  <a:prstShdw prst="shdw13" dist="53882" dir="13500000">
                    <a:srgbClr val="C0C0C0">
                      <a:alpha val="50000"/>
                    </a:srgbClr>
                  </a:prstShdw>
                </a:effectLst>
                <a:latin typeface="Comic Sans MS"/>
              </a:rPr>
              <a:t>Викторина</a:t>
            </a:r>
            <a:endParaRPr lang="ru-RU" sz="4000" b="1" kern="10" spc="0" dirty="0">
              <a:ln w="25400">
                <a:solidFill>
                  <a:srgbClr val="1F497D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0000FF"/>
                  </a:gs>
                </a:gsLst>
                <a:lin ang="5400000" scaled="1"/>
              </a:gradFill>
              <a:effectLst>
                <a:prstShdw prst="shdw13" dist="53882" dir="13500000">
                  <a:srgbClr val="C0C0C0">
                    <a:alpha val="50000"/>
                  </a:srgbClr>
                </a:prstShdw>
              </a:effectLst>
              <a:latin typeface="Comic Sans M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634730"/>
              </p:ext>
            </p:extLst>
          </p:nvPr>
        </p:nvGraphicFramePr>
        <p:xfrm>
          <a:off x="457200" y="1412776"/>
          <a:ext cx="8229600" cy="515618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{1E171933-4619-4E11-9A3F-F7608DF75F80}</a:tableStyleId>
              </a:tblPr>
              <a:tblGrid>
                <a:gridCol w="586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43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3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2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400" dirty="0">
                          <a:effectLst/>
                        </a:rPr>
                        <a:t>п/п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3600" dirty="0">
                          <a:effectLst/>
                        </a:rPr>
                        <a:t>Вопрос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r>
                        <a:rPr lang="ru-RU" sz="2800" dirty="0" smtClean="0">
                          <a:effectLst/>
                        </a:rPr>
                        <a:t>1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 smtClean="0">
                          <a:effectLst/>
                        </a:rPr>
                        <a:t>Заправка ткани в пяльцы?</a:t>
                      </a:r>
                      <a:endParaRPr lang="ru-RU" sz="2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7065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 smtClean="0">
                          <a:effectLst/>
                        </a:rPr>
                        <a:t>2</a:t>
                      </a: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 smtClean="0">
                          <a:effectLst/>
                        </a:rPr>
                        <a:t>Лист бумаги, используемый для перевода изображения?</a:t>
                      </a:r>
                      <a:endParaRPr lang="ru-RU" sz="2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r>
                        <a:rPr lang="ru-RU" sz="2800" dirty="0" smtClean="0">
                          <a:effectLst/>
                        </a:rPr>
                        <a:t>3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 smtClean="0">
                          <a:effectLst/>
                        </a:rPr>
                        <a:t>Лучшие</a:t>
                      </a:r>
                      <a:r>
                        <a:rPr lang="ru-RU" sz="2800" baseline="0" dirty="0" smtClean="0">
                          <a:effectLst/>
                        </a:rPr>
                        <a:t> нитки для вышивания?</a:t>
                      </a:r>
                      <a:endParaRPr lang="ru-RU" sz="2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7065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r>
                        <a:rPr lang="ru-RU" sz="2800" dirty="0" smtClean="0">
                          <a:effectLst/>
                        </a:rPr>
                        <a:t>4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 smtClean="0">
                          <a:effectLst/>
                        </a:rPr>
                        <a:t>Перевод изображения на бумагу?</a:t>
                      </a:r>
                      <a:endParaRPr lang="ru-RU" sz="2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r>
                        <a:rPr lang="ru-RU" sz="2800" dirty="0" smtClean="0">
                          <a:effectLst/>
                        </a:rPr>
                        <a:t>5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 smtClean="0">
                          <a:effectLst/>
                        </a:rPr>
                        <a:t>Украшение изделия начальными буквами имени?</a:t>
                      </a:r>
                      <a:endParaRPr lang="ru-RU" sz="2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61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r>
                        <a:rPr lang="ru-RU" sz="2800" dirty="0" smtClean="0">
                          <a:effectLst/>
                        </a:rPr>
                        <a:t>6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 smtClean="0">
                          <a:effectLst/>
                        </a:rPr>
                        <a:t>Мулине в 6 сложений?</a:t>
                      </a:r>
                      <a:endParaRPr lang="ru-RU" sz="2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314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r>
                        <a:rPr lang="ru-RU" sz="2800" dirty="0" smtClean="0">
                          <a:effectLst/>
                        </a:rPr>
                        <a:t>7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2800" kern="1200" dirty="0" smtClean="0">
                          <a:effectLst/>
                        </a:rPr>
                        <a:t>Могут быть круглые или прямоугольные, деревянные</a:t>
                      </a:r>
                      <a:r>
                        <a:rPr lang="ru-RU" sz="2800" kern="1200" baseline="0" dirty="0" smtClean="0">
                          <a:effectLst/>
                        </a:rPr>
                        <a:t> или железные?</a:t>
                      </a:r>
                      <a:endParaRPr lang="ru-RU" sz="2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36875" y="260648"/>
            <a:ext cx="81580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Художественная обработка материалов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494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>
            <a:off x="1992105" y="959118"/>
            <a:ext cx="4800600" cy="45365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4000" b="1" kern="10" spc="0" dirty="0" smtClean="0">
                <a:ln w="25400">
                  <a:solidFill>
                    <a:srgbClr val="1F497D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0000FF"/>
                    </a:gs>
                  </a:gsLst>
                  <a:lin ang="5400000" scaled="1"/>
                </a:gradFill>
                <a:effectLst>
                  <a:prstShdw prst="shdw13" dist="53882" dir="13500000">
                    <a:srgbClr val="C0C0C0">
                      <a:alpha val="50000"/>
                    </a:srgbClr>
                  </a:prstShdw>
                </a:effectLst>
                <a:latin typeface="Comic Sans MS"/>
              </a:rPr>
              <a:t>Викторина</a:t>
            </a:r>
            <a:endParaRPr lang="ru-RU" sz="4000" b="1" kern="10" spc="0" dirty="0">
              <a:ln w="25400">
                <a:solidFill>
                  <a:srgbClr val="1F497D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0000FF"/>
                  </a:gs>
                </a:gsLst>
                <a:lin ang="5400000" scaled="1"/>
              </a:gradFill>
              <a:effectLst>
                <a:prstShdw prst="shdw13" dist="53882" dir="13500000">
                  <a:srgbClr val="C0C0C0">
                    <a:alpha val="50000"/>
                  </a:srgbClr>
                </a:prstShdw>
              </a:effectLst>
              <a:latin typeface="Comic Sans M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269464"/>
              </p:ext>
            </p:extLst>
          </p:nvPr>
        </p:nvGraphicFramePr>
        <p:xfrm>
          <a:off x="395536" y="1544310"/>
          <a:ext cx="8311590" cy="543557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{00A15C55-8517-42AA-B614-E9B94910E393}</a:tableStyleId>
              </a:tblPr>
              <a:tblGrid>
                <a:gridCol w="546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1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3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2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1400" dirty="0">
                          <a:effectLst/>
                        </a:rPr>
                        <a:t>п/п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3200" dirty="0">
                          <a:effectLst/>
                        </a:rPr>
                        <a:t>Вопрос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>
                          <a:effectLst/>
                        </a:rPr>
                        <a:t>Ответ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r>
                        <a:rPr lang="ru-RU" sz="2800" dirty="0" smtClean="0">
                          <a:effectLst/>
                        </a:rPr>
                        <a:t>1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dirty="0" smtClean="0">
                          <a:effectLst/>
                        </a:rPr>
                        <a:t>Заправка ткани в пяльцы?</a:t>
                      </a:r>
                      <a:endParaRPr lang="ru-RU" sz="2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dirty="0" smtClean="0">
                          <a:effectLst/>
                        </a:rPr>
                        <a:t>Запяливание </a:t>
                      </a:r>
                      <a:endParaRPr lang="ru-RU" sz="2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7065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 smtClean="0">
                          <a:effectLst/>
                        </a:rPr>
                        <a:t>2</a:t>
                      </a: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dirty="0" smtClean="0">
                          <a:effectLst/>
                        </a:rPr>
                        <a:t>Лист бумаги, используемый для перевода изображения?</a:t>
                      </a:r>
                      <a:endParaRPr lang="ru-RU" sz="2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dirty="0" smtClean="0">
                          <a:effectLst/>
                        </a:rPr>
                        <a:t>Калька </a:t>
                      </a:r>
                      <a:endParaRPr lang="ru-RU" sz="2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r>
                        <a:rPr lang="ru-RU" sz="2800" dirty="0" smtClean="0">
                          <a:effectLst/>
                        </a:rPr>
                        <a:t>3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dirty="0" smtClean="0">
                          <a:effectLst/>
                        </a:rPr>
                        <a:t>Лучшие</a:t>
                      </a:r>
                      <a:r>
                        <a:rPr lang="ru-RU" sz="2400" baseline="0" dirty="0" smtClean="0">
                          <a:effectLst/>
                        </a:rPr>
                        <a:t> нитки для вышивания?</a:t>
                      </a:r>
                      <a:endParaRPr lang="ru-RU" sz="2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dirty="0" smtClean="0">
                          <a:effectLst/>
                        </a:rPr>
                        <a:t>Мулине</a:t>
                      </a:r>
                      <a:r>
                        <a:rPr lang="ru-RU" sz="2400" baseline="0" dirty="0" smtClean="0">
                          <a:effectLst/>
                        </a:rPr>
                        <a:t> </a:t>
                      </a:r>
                      <a:r>
                        <a:rPr lang="ru-RU" sz="2400" dirty="0" smtClean="0">
                          <a:effectLst/>
                        </a:rPr>
                        <a:t> </a:t>
                      </a:r>
                      <a:endParaRPr lang="ru-RU" sz="2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7065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r>
                        <a:rPr lang="ru-RU" sz="2800" dirty="0" smtClean="0">
                          <a:effectLst/>
                        </a:rPr>
                        <a:t>4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dirty="0" smtClean="0">
                          <a:effectLst/>
                        </a:rPr>
                        <a:t>Перевод изображения на бумагу?</a:t>
                      </a:r>
                      <a:endParaRPr lang="ru-RU" sz="2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dirty="0" smtClean="0">
                          <a:effectLst/>
                        </a:rPr>
                        <a:t>Копирование </a:t>
                      </a:r>
                      <a:endParaRPr lang="ru-RU" sz="2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53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r>
                        <a:rPr lang="ru-RU" sz="2800" dirty="0" smtClean="0">
                          <a:effectLst/>
                        </a:rPr>
                        <a:t>5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dirty="0" smtClean="0">
                          <a:effectLst/>
                        </a:rPr>
                        <a:t>Украшение изделия начальными буквами имени?</a:t>
                      </a:r>
                      <a:endParaRPr lang="ru-RU" sz="2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dirty="0" smtClean="0">
                          <a:effectLst/>
                        </a:rPr>
                        <a:t>Монограмма</a:t>
                      </a:r>
                      <a:endParaRPr lang="ru-RU" sz="2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61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r>
                        <a:rPr lang="ru-RU" sz="2800" dirty="0" smtClean="0">
                          <a:effectLst/>
                        </a:rPr>
                        <a:t>6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dirty="0" smtClean="0">
                          <a:effectLst/>
                        </a:rPr>
                        <a:t>Мулине в 6 сложений?</a:t>
                      </a:r>
                      <a:endParaRPr lang="ru-RU" sz="2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400" dirty="0" smtClean="0">
                          <a:effectLst/>
                        </a:rPr>
                        <a:t>Пасма </a:t>
                      </a:r>
                      <a:endParaRPr lang="ru-RU" sz="2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314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28650" algn="l"/>
                          <a:tab pos="3167380" algn="ctr"/>
                        </a:tabLs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2800" b="0" dirty="0" smtClean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Могут быть круглые или прямоугольные, деревянные</a:t>
                      </a:r>
                      <a:r>
                        <a:rPr lang="ru-RU" sz="2400" b="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или железные?</a:t>
                      </a:r>
                      <a:endParaRPr lang="ru-RU" sz="2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28650" algn="l"/>
                          <a:tab pos="3167380" algn="ctr"/>
                        </a:tabLst>
                        <a:defRPr/>
                      </a:pPr>
                      <a:r>
                        <a:rPr lang="ru-RU" sz="2400" kern="1200" dirty="0" smtClean="0">
                          <a:effectLst/>
                        </a:rPr>
                        <a:t>Пяльцы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628650" algn="l"/>
                          <a:tab pos="3167380" algn="ctr"/>
                        </a:tabLst>
                      </a:pPr>
                      <a:endParaRPr lang="ru-RU" sz="2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36875" y="323945"/>
            <a:ext cx="81580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Художественная обработка материалов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336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260648"/>
            <a:ext cx="8424936" cy="5475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>
                <a:solidFill>
                  <a:srgbClr val="F6862A"/>
                </a:solidFill>
                <a:latin typeface="Comic Sans MS" pitchFamily="66" charset="0"/>
              </a:rPr>
              <a:t>Подведём итоги </a:t>
            </a:r>
            <a:r>
              <a:rPr lang="ru-RU" sz="3200" b="1" u="sng" dirty="0" smtClean="0">
                <a:solidFill>
                  <a:srgbClr val="F6862A"/>
                </a:solidFill>
                <a:latin typeface="Comic Sans MS" pitchFamily="66" charset="0"/>
              </a:rPr>
              <a:t> урока</a:t>
            </a:r>
          </a:p>
          <a:p>
            <a:pPr algn="ctr"/>
            <a:endParaRPr lang="ru-RU" sz="3200" b="1" u="sng" dirty="0">
              <a:solidFill>
                <a:srgbClr val="FF0000"/>
              </a:solidFill>
              <a:latin typeface="Comic Sans MS" pitchFamily="66" charset="0"/>
            </a:endParaRPr>
          </a:p>
          <a:p>
            <a:pPr marL="342900" indent="-342900">
              <a:lnSpc>
                <a:spcPts val="4900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7030A0"/>
                </a:solidFill>
              </a:rPr>
              <a:t>Можете ли вы назвать тему урока?</a:t>
            </a:r>
          </a:p>
          <a:p>
            <a:pPr marL="342900" indent="-342900">
              <a:lnSpc>
                <a:spcPts val="4900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7030A0"/>
                </a:solidFill>
              </a:rPr>
              <a:t> Вам было легко или были трудности?</a:t>
            </a:r>
          </a:p>
          <a:p>
            <a:pPr marL="342900" indent="-342900">
              <a:lnSpc>
                <a:spcPts val="4900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7030A0"/>
                </a:solidFill>
              </a:rPr>
              <a:t>Что у вас получилось лучше всего и без ошибок?</a:t>
            </a:r>
          </a:p>
          <a:p>
            <a:pPr marL="342900" indent="-342900">
              <a:lnSpc>
                <a:spcPts val="4900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7030A0"/>
                </a:solidFill>
              </a:rPr>
              <a:t>Какое задание было самым интересным и почему?</a:t>
            </a:r>
          </a:p>
          <a:p>
            <a:pPr marL="342900" indent="-342900">
              <a:lnSpc>
                <a:spcPts val="4900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7030A0"/>
                </a:solidFill>
              </a:rPr>
              <a:t>Где можно применить </a:t>
            </a:r>
            <a:r>
              <a:rPr lang="ru-RU" sz="3600" b="1" dirty="0" smtClean="0">
                <a:solidFill>
                  <a:srgbClr val="7030A0"/>
                </a:solidFill>
              </a:rPr>
              <a:t>ваши </a:t>
            </a:r>
            <a:r>
              <a:rPr lang="ru-RU" sz="3600" b="1" dirty="0">
                <a:solidFill>
                  <a:srgbClr val="7030A0"/>
                </a:solidFill>
              </a:rPr>
              <a:t>знания</a:t>
            </a:r>
            <a:r>
              <a:rPr lang="ru-RU" sz="3600" b="1" dirty="0" smtClean="0">
                <a:solidFill>
                  <a:srgbClr val="7030A0"/>
                </a:solidFill>
              </a:rPr>
              <a:t>?</a:t>
            </a:r>
            <a:endParaRPr lang="ru-RU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55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ac979b53b22d1f4b167a2e3802dbba7a6d8"/>
</p:tagLst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1006</TotalTime>
  <Words>796</Words>
  <Application>Microsoft Office PowerPoint</Application>
  <PresentationFormat>Экран (4:3)</PresentationFormat>
  <Paragraphs>355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Calibri</vt:lpstr>
      <vt:lpstr>Comic Sans MS</vt:lpstr>
      <vt:lpstr>CottonDi</vt:lpstr>
      <vt:lpstr>Courier New</vt:lpstr>
      <vt:lpstr>Times New Roman</vt:lpstr>
      <vt:lpstr>Trebuchet MS</vt:lpstr>
      <vt:lpstr>Wingdings 3</vt:lpstr>
      <vt:lpstr>Аспект</vt:lpstr>
      <vt:lpstr>Урок технологии 5 класс</vt:lpstr>
      <vt:lpstr>Презентация PowerPoint</vt:lpstr>
      <vt:lpstr>Презентация PowerPoint</vt:lpstr>
      <vt:lpstr>Термины, употребляемые при выполнении машинных работ  У с т а н о в и    с о о т в е т с т в и 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Коровина Л Н</dc:creator>
  <cp:lastModifiedBy>Пользователь</cp:lastModifiedBy>
  <cp:revision>90</cp:revision>
  <dcterms:created xsi:type="dcterms:W3CDTF">2014-09-11T11:47:53Z</dcterms:created>
  <dcterms:modified xsi:type="dcterms:W3CDTF">2024-03-26T09:49:04Z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2096743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