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77" r:id="rId4"/>
    <p:sldId id="279" r:id="rId5"/>
    <p:sldId id="260" r:id="rId6"/>
    <p:sldId id="261" r:id="rId7"/>
    <p:sldId id="262" r:id="rId8"/>
    <p:sldId id="278" r:id="rId9"/>
    <p:sldId id="263" r:id="rId10"/>
    <p:sldId id="281" r:id="rId11"/>
    <p:sldId id="300" r:id="rId12"/>
    <p:sldId id="288" r:id="rId13"/>
    <p:sldId id="271" r:id="rId14"/>
    <p:sldId id="282" r:id="rId15"/>
    <p:sldId id="284" r:id="rId16"/>
    <p:sldId id="283" r:id="rId17"/>
    <p:sldId id="264" r:id="rId18"/>
    <p:sldId id="285" r:id="rId19"/>
    <p:sldId id="266" r:id="rId20"/>
    <p:sldId id="287" r:id="rId21"/>
    <p:sldId id="303" r:id="rId22"/>
    <p:sldId id="302" r:id="rId23"/>
    <p:sldId id="286" r:id="rId24"/>
    <p:sldId id="298" r:id="rId25"/>
    <p:sldId id="267" r:id="rId26"/>
    <p:sldId id="291" r:id="rId27"/>
    <p:sldId id="293" r:id="rId28"/>
    <p:sldId id="295" r:id="rId29"/>
    <p:sldId id="273" r:id="rId30"/>
    <p:sldId id="301" r:id="rId31"/>
    <p:sldId id="27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vel" initials="p" lastIdx="1" clrIdx="0">
    <p:extLst>
      <p:ext uri="{19B8F6BF-5375-455C-9EA6-DF929625EA0E}">
        <p15:presenceInfo xmlns:p15="http://schemas.microsoft.com/office/powerpoint/2012/main" userId="6121a08eaff20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0"/>
  </p:normalViewPr>
  <p:slideViewPr>
    <p:cSldViewPr>
      <p:cViewPr>
        <p:scale>
          <a:sx n="60" d="100"/>
          <a:sy n="60" d="100"/>
        </p:scale>
        <p:origin x="1584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0-16T21:02:22.696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CBA94-213D-4878-A334-D64859C35BB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54326-3BF8-4874-A18D-93000BE5D5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54326-3BF8-4874-A18D-93000BE5D58F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5FCF52-71CB-42B7-BE75-415416FB033D}" type="datetimeFigureOut">
              <a:rPr lang="ru-RU" smtClean="0"/>
              <a:pPr/>
              <a:t>09.11.2022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CA9AECA-01F7-451E-B507-4F3C60ED29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eb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124744"/>
            <a:ext cx="7560840" cy="295232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ru-RU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Двигатели</a:t>
            </a:r>
            <a: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ru-RU" sz="47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Знакомство учащихся с двигателями.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rospro76.ru/wp-content/uploads/9/8/3/983be08ddda98e4df05747b558cd1ed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73078"/>
            <a:ext cx="4896544" cy="32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151" y="481871"/>
            <a:ext cx="3376825" cy="3363184"/>
          </a:xfrm>
        </p:spPr>
        <p:txBody>
          <a:bodyPr>
            <a:noAutofit/>
          </a:bodyPr>
          <a:lstStyle/>
          <a:p>
            <a:pPr lvl="0"/>
            <a:r>
              <a:rPr lang="ru-RU" alt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Подумайте, что объединяет водяное колесо, автомобиль и фен для с</a:t>
            </a:r>
            <a:r>
              <a:rPr lang="ru-RU" alt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ушки волос?</a:t>
            </a:r>
            <a:r>
              <a:rPr lang="ru-RU" altLang="ru-RU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  <a:latin typeface="Arial" charset="0"/>
                <a:cs typeface="Arial" charset="0"/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https://i.pinimg.com/originals/ba/c5/9a/bac59a89c23f0e38699bf553ad1ffa4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-27384"/>
            <a:ext cx="4773635" cy="369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atherineasquithgallery.com/uploads/posts/2021-02/1612806531_161-p-mashini-goluboi-fon-24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60" y="3701039"/>
            <a:ext cx="4532536" cy="340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56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4624"/>
            <a:ext cx="820891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Дви́гатель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</a:rPr>
              <a:t> — устройство, преобразующее какой-либо вид энергии в механическую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работу или в энергию другого вида.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61164" y="2771677"/>
            <a:ext cx="470091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</a:rPr>
              <a:t>Термин </a:t>
            </a:r>
            <a:r>
              <a:rPr lang="ru-RU" sz="2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мотор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</a:rPr>
              <a:t> заимствован в первой половине XIX века из немецкого языка (нем. </a:t>
            </a:r>
            <a:r>
              <a:rPr lang="ru-RU" sz="2600" dirty="0" err="1">
                <a:solidFill>
                  <a:srgbClr val="002060"/>
                </a:solidFill>
                <a:latin typeface="Arial" panose="020B0604020202020204" pitchFamily="34" charset="0"/>
              </a:rPr>
              <a:t>Motor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</a:rPr>
              <a:t> — «двигатель», от лат. </a:t>
            </a:r>
            <a:r>
              <a:rPr lang="ru-RU" sz="2600" dirty="0" err="1">
                <a:solidFill>
                  <a:srgbClr val="002060"/>
                </a:solidFill>
                <a:latin typeface="Arial" panose="020B0604020202020204" pitchFamily="34" charset="0"/>
              </a:rPr>
              <a:t>mōtor</a:t>
            </a:r>
            <a:r>
              <a:rPr lang="ru-RU" sz="2600" dirty="0">
                <a:solidFill>
                  <a:srgbClr val="002060"/>
                </a:solidFill>
                <a:latin typeface="Arial" panose="020B0604020202020204" pitchFamily="34" charset="0"/>
              </a:rPr>
              <a:t> — «приводящий в движение») и преимущественно им называют электрические двигатели и двигатели внутреннего сгорания.</a:t>
            </a:r>
            <a:endParaRPr lang="ru-RU" sz="26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520"/>
            <a:ext cx="4283968" cy="4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-171400"/>
            <a:ext cx="7920880" cy="1845390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В зависимости от вида используемой энергии </a:t>
            </a:r>
            <a:r>
              <a:rPr lang="ru-RU" sz="3600" b="1" dirty="0" smtClean="0">
                <a:solidFill>
                  <a:srgbClr val="FF0000"/>
                </a:solidFill>
              </a:rPr>
              <a:t>механическая энергия </a:t>
            </a:r>
            <a:r>
              <a:rPr lang="ru-RU" sz="3600" b="1" dirty="0" smtClean="0"/>
              <a:t>может быть получена от: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962022"/>
            <a:ext cx="7498080" cy="480060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ротора</a:t>
            </a:r>
            <a:r>
              <a:rPr lang="ru-RU" dirty="0" smtClean="0"/>
              <a:t>, вращающегося под действием внешних или внутренних сил;</a:t>
            </a:r>
          </a:p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поршня</a:t>
            </a:r>
            <a:r>
              <a:rPr lang="ru-RU" dirty="0" smtClean="0"/>
              <a:t>, совершающего воздушно-поступательные движения;</a:t>
            </a:r>
          </a:p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природного источника </a:t>
            </a:r>
            <a:r>
              <a:rPr lang="ru-RU" dirty="0" smtClean="0"/>
              <a:t>или аппарата, подающего на рабочий орган поток газа или жидкости;</a:t>
            </a:r>
          </a:p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струи жидкости или газа </a:t>
            </a:r>
            <a:r>
              <a:rPr lang="ru-RU" dirty="0" smtClean="0"/>
              <a:t>как источников энергии.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0"/>
            <a:ext cx="8208912" cy="1656184"/>
          </a:xfrm>
        </p:spPr>
        <p:txBody>
          <a:bodyPr>
            <a:noAutofit/>
          </a:bodyPr>
          <a:lstStyle/>
          <a:p>
            <a:pPr marL="90488" indent="-7938" algn="just">
              <a:buNone/>
            </a:pP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Двигатели приводят в действие все рабочие машины и технологические установки на производстве.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32" y="1988841"/>
            <a:ext cx="5013214" cy="485093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983482" y="1988841"/>
            <a:ext cx="41250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/>
              <a:t>Все виды сухопутного, водного, воздушного и космического транспорта оборудованы соответствующими </a:t>
            </a:r>
            <a:r>
              <a:rPr lang="ru-RU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двигателями</a:t>
            </a:r>
            <a:r>
              <a:rPr lang="ru-RU" sz="3000" dirty="0"/>
              <a:t>. Двигатели установлены во многих </a:t>
            </a:r>
            <a:r>
              <a:rPr lang="ru-RU" sz="3000" dirty="0" smtClean="0"/>
              <a:t>бытовых приборах.</a:t>
            </a:r>
            <a:endParaRPr lang="ru-RU" sz="3000" dirty="0"/>
          </a:p>
        </p:txBody>
      </p:sp>
      <p:sp>
        <p:nvSpPr>
          <p:cNvPr id="11" name="TextBox 10"/>
          <p:cNvSpPr txBox="1"/>
          <p:nvPr/>
        </p:nvSpPr>
        <p:spPr>
          <a:xfrm>
            <a:off x="-62377" y="198884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Роторный </a:t>
            </a:r>
            <a:r>
              <a:rPr lang="ru-RU" b="1" dirty="0" smtClean="0"/>
              <a:t>двигатель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-69182"/>
            <a:ext cx="8136904" cy="3786214"/>
          </a:xfrm>
        </p:spPr>
        <p:txBody>
          <a:bodyPr>
            <a:normAutofit lnSpcReduction="10000"/>
          </a:bodyPr>
          <a:lstStyle/>
          <a:p>
            <a:pPr marL="90488" indent="-7938" algn="just">
              <a:buNone/>
            </a:pPr>
            <a:r>
              <a:rPr lang="ru-RU" dirty="0" smtClean="0"/>
              <a:t>Первые двигатели, которые были созданы людьми, преобразовывали </a:t>
            </a:r>
            <a:r>
              <a:rPr lang="ru-RU" b="1" dirty="0" smtClean="0">
                <a:solidFill>
                  <a:srgbClr val="0070C0"/>
                </a:solidFill>
              </a:rPr>
              <a:t>кинетическую энергию </a:t>
            </a:r>
            <a:r>
              <a:rPr lang="ru-RU" b="1" u="sng" dirty="0" smtClean="0">
                <a:solidFill>
                  <a:srgbClr val="0070C0"/>
                </a:solidFill>
              </a:rPr>
              <a:t>ветра (потоков воздуха)</a:t>
            </a:r>
            <a:r>
              <a:rPr lang="ru-RU" b="1" dirty="0" smtClean="0">
                <a:solidFill>
                  <a:srgbClr val="0070C0"/>
                </a:solidFill>
              </a:rPr>
              <a:t> и движущейся </a:t>
            </a:r>
            <a:r>
              <a:rPr lang="ru-RU" b="1" u="sng" dirty="0" smtClean="0">
                <a:solidFill>
                  <a:srgbClr val="0070C0"/>
                </a:solidFill>
              </a:rPr>
              <a:t>воды</a:t>
            </a:r>
            <a:r>
              <a:rPr lang="ru-RU" b="1" dirty="0" smtClean="0">
                <a:solidFill>
                  <a:srgbClr val="0070C0"/>
                </a:solidFill>
              </a:rPr>
              <a:t> в механическую работу.</a:t>
            </a:r>
            <a:r>
              <a:rPr lang="ru-RU" dirty="0"/>
              <a:t> </a:t>
            </a:r>
            <a:r>
              <a:rPr lang="ru-RU" dirty="0" smtClean="0"/>
              <a:t>Большое распространение такие двигатели получили в Средние века на ветряных мельницах в виде </a:t>
            </a:r>
            <a:r>
              <a:rPr lang="ru-RU" dirty="0" smtClean="0"/>
              <a:t>крыльчатки </a:t>
            </a:r>
            <a:r>
              <a:rPr lang="ru-RU" dirty="0" smtClean="0"/>
              <a:t>и водяных мельницах в виде водяного колеса.</a:t>
            </a:r>
          </a:p>
          <a:p>
            <a:endParaRPr lang="ru-RU" dirty="0"/>
          </a:p>
        </p:txBody>
      </p:sp>
      <p:sp>
        <p:nvSpPr>
          <p:cNvPr id="34818" name="AutoShape 2" descr="https://yandex-images.clstorage.net/9lQx83y55/dff7474IhjPw/aGPdjud-whhBqfAZ0rhN-Z_CpyQUlBbACQyhPuYnH_JFAev2-PYiHBRAi7Gw1MIOnxQtScPf4dg9bRH-maJC5Y2HCTvGC_NNJQiErHYITA0q10KVNUDXJYgoQY-HMD0AFzc9IV5Bxep28S4kcMGj6jrla-p36qeMrbjELHvUMMP8tbkeB1_yy0GbVgoCW9gIn8CWRtaB9VFbSiM9x9MPg2XUfeMs80UaV5MupTLAgM4r9JoKsOo2rR5odgzZVfCwfRZ73fUd8PrRCad7IptbCs_CZBSkY8RCiUrTznRSXiEnhUyzv_GH6FZT3wfiIKF8yfSLaXEIt_3u2Sa8GpbyUv0kCS-Vf_LKoElWyGIq2nqsQUdXdHOmc2s6oF4kUl3QFqacoe4y90qncix3A8GjPdtnagsyqdTfjUg3nBjW0iHN9DuuBpwByoLLhfpDmHhKTKAW9wUj5lJ5CqJ-9jHccBWVf4ONoCer9WB-FnDT0Q94RNt50Wo2v2xIpT2ZteBj_lS7r-Uv8SpAOGeYEjjqOu1BR4YXUjaR-OpwPTUBP6CWF23xjyHnyeYw7CfAE1NPuVQraoF6tq5vOtc_q9dioZ5mubwm3GEospnmSaCby5mPMLfFVFKHYJr5cDwkQz6RZdU_Us0RNIi2k571ALMR_KmVKLvRyDWv_PkUHChng7D_N9j8tk7hSDKbV-uyyEi4z2AGxyVw5HL5S8IuVZHuQnWl7PMcI2W4VrEeV4EAUz3LtOl6oWtVzb-o5ezrREKRvad5HKbf4-nwKfRrwjg7e36gxcZXwERguWrRbMUAzfFHl_4jLQO0-bbyrTfDIVB_u9criPDodB5Nq2RMGsQhsl0Gaw4FHaHL8MlGigF72pptEie0VVDFojtKkk2FkU4xdXet8L0QZYukgP0WEsCwDekkangD2gTtP0sn_BkX8OB_9Kvv1zwxGcGbhZhgqyho_YJVVhQSpJN7G8Of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https://yandex-images.clstorage.net/9lQx83y55/dff7474IhjPw/aGPdjud-whhBqfAZ0rhN-Z_CpyQUlBbACQyhPuYnH_JFAev2-PYiHBRAi7Gw1MIOnxQtScPf4dg9bRH-maJC5Y2HCTvGC_NNJQiErHYITA0q10KVNUDXJYgoQY-HMD0AFzc9IV5Bxep28S4kcMGj6jrla-p36qeMrbjELHvUMMP8tbkeB1_yy0GbVgoCW9gIn8CWRtaB9VFbSiM9x9MPg2XUfeMs80UaV5MupTLAgM4r9JoKsOo2rR5odgzZVfCwfRZ73fUd8PrRCad7IptbCs_CZBSkY8RCiUrTznRSXiEnhUyzv_GH6FZT3wfiIKF8yfSLaXEIt_3u2Sa8GpbyUv0kCS-Vf_LKoElWyGIq2nqsQUdXdHOmc2s6oF4kUl3QFqacoe4y90qncix3A8GjPdtnagsyqdTfjUg3nBjW0iHN9DuuBpwByoLLhfpDmHhKTKAW9wUj5lJ5CqJ-9jHccBWVf4ONoCer9WB-FnDT0Q94RNt50Wo2v2xIpT2ZteBj_lS7r-Uv8SpAOGeYEjjqOu1BR4YXUjaR-OpwPTUBP6CWF23xjyHnyeYw7CfAE1NPuVQraoF6tq5vOtc_q9dioZ5mubwm3GEospnmSaCby5mPMLfFVFKHYJr5cDwkQz6RZdU_Us0RNIi2k571ALMR_KmVKLvRyDWv_PkUHChng7D_N9j8tk7hSDKbV-uyyEi4z2AGxyVw5HL5S8IuVZHuQnWl7PMcI2W4VrEeV4EAUz3LtOl6oWtVzb-o5ezrREKRvad5HKbf4-nwKfRrwjg7e36gxcZXwERguWrRbMUAzfFHl_4jLQO0-bbyrTfDIVB_u9criPDodB5Nq2RMGsQhsl0Gaw4FHaHL8MlGigF72pptEie0VVDFojtKkk2FkU4xdXet8L0QZYukgP0WEsCwDekkangD2gTtP0sn_BkX8OB_9Kvv1zwxGcGbhZhgqyho_YJVVhQSpJN7G8Of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https://yandex-images.clstorage.net/9lQx83y55/dff7474IhjPw/aGPdjud-whhBqfAZ0rhN-Z_CpyQUlBbACQyhPuYnH_JFAev2-PYiHBRAi7Gw1MIOnxQtScPf4dg9bRH-maJC5Y2HCTvGC_NNJQiErHYITA0q10KVNUDXJYgoQY-HMD0AFzc9IV5Bxep28S4kcMGj6jrla-p36qeMrbjELHvUMMP8tbkeB1_yy0GbVgoCW9gIn8CWRtaB9VFbSiM9x9MPg2XUfeMs80UaV5MupTLAgM4r9JoKsOo2rR5odgzZVfCwfRZ73fUd8PrRCad7IptbCs_CZBSkY8RCiUrTznRSXiEnhUyzv_GH6FZT3wfiIKF8yfSLaXEIt_3u2Sa8GpbyUv0kCS-Vf_LKoElWyGIq2nqsQUdXdHOmc2s6oF4kUl3QFqacoe4y90qncix3A8GjPdtnagsyqdTfjUg3nBjW0iHN9DuuBpwByoLLhfpDmHhKTKAW9wUj5lJ5CqJ-9jHccBWVf4ONoCer9WB-FnDT0Q94RNt50Wo2v2xIpT2ZteBj_lS7r-Uv8SpAOGeYEjjqOu1BR4YXUjaR-OpwPTUBP6CWF23xjyHnyeYw7CfAE1NPuVQraoF6tq5vOtc_q9dioZ5mubwm3GEospnmSaCby5mPMLfFVFKHYJr5cDwkQz6RZdU_Us0RNIi2k571ALMR_KmVKLvRyDWv_PkUHChng7D_N9j8tk7hSDKbV-uyyEi4z2AGxyVw5HL5S8IuVZHuQnWl7PMcI2W4VrEeV4EAUz3LtOl6oWtVzb-o5ezrREKRvad5HKbf4-nwKfRrwjg7e36gxcZXwERguWrRbMUAzfFHl_4jLQO0-bbyrTfDIVB_u9criPDodB5Nq2RMGsQhsl0Gaw4FHaHL8MlGigF72pptEie0VVDFojtKkk2FkU4xdXet8L0QZYukgP0WEsCwDekkangD2gTtP0sn_BkX8OB_9Kvv1zwxGcGbhZhgqyho_YJVVhQSpJN7G8Of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8" name="Picture 12" descr="https://get.pxhere.com/photo/windmill-wind-building-france-tower-mill-wings-castelnaudary-766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4" y="3495982"/>
            <a:ext cx="4779640" cy="3368172"/>
          </a:xfrm>
          <a:prstGeom prst="rect">
            <a:avLst/>
          </a:prstGeom>
          <a:noFill/>
        </p:spPr>
      </p:pic>
      <p:pic>
        <p:nvPicPr>
          <p:cNvPr id="34830" name="Picture 14" descr="https://i.pinimg.com/474x/40/89/0d/40890d09a6be64394d47b6057c91d3b0--wind-mills-water-wheel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3517212"/>
            <a:ext cx="4213448" cy="3325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4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16632"/>
            <a:ext cx="8136904" cy="3604802"/>
          </a:xfrm>
        </p:spPr>
        <p:txBody>
          <a:bodyPr>
            <a:normAutofit/>
          </a:bodyPr>
          <a:lstStyle/>
          <a:p>
            <a:pPr marL="90488" indent="-7938">
              <a:buNone/>
            </a:pPr>
            <a:r>
              <a:rPr lang="ru-RU" sz="3600" dirty="0" smtClean="0"/>
              <a:t>С развитием науки на смену ветряному и водяному колесам в конце 18 века 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пришел паровой двигатель.</a:t>
            </a:r>
            <a:endParaRPr lang="ru-RU" dirty="0"/>
          </a:p>
        </p:txBody>
      </p:sp>
      <p:pic>
        <p:nvPicPr>
          <p:cNvPr id="9" name="Picture 2" descr="https://pm1.narvii.com/7132/014b536f020cdfced9158ef227ca94dae7882e1dr1-1200-863v2_uh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916832"/>
            <a:ext cx="8280920" cy="5158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-27384"/>
            <a:ext cx="9144000" cy="676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146" y="0"/>
            <a:ext cx="1126429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8640"/>
            <a:ext cx="7841052" cy="3557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9778" y="4869160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Парораспределительный механизм паровоза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74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434" y="-315416"/>
            <a:ext cx="7498080" cy="1143000"/>
          </a:xfrm>
        </p:spPr>
        <p:txBody>
          <a:bodyPr/>
          <a:lstStyle/>
          <a:p>
            <a:r>
              <a:rPr lang="ru-RU" dirty="0" smtClean="0"/>
              <a:t>Гидравлические двигатели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704977" cy="2232248"/>
          </a:xfrm>
        </p:spPr>
        <p:txBody>
          <a:bodyPr/>
          <a:lstStyle/>
          <a:p>
            <a:r>
              <a:rPr lang="ru-RU" dirty="0" smtClean="0"/>
              <a:t>Работают с помощью жидкости</a:t>
            </a:r>
          </a:p>
          <a:p>
            <a:r>
              <a:rPr lang="ru-RU" dirty="0" smtClean="0"/>
              <a:t>Бывают в виде колеса с лопатками или в виде гидротурбины, которые устанавливают на гидроэлектростанциях.</a:t>
            </a:r>
            <a:endParaRPr lang="ru-RU" dirty="0"/>
          </a:p>
        </p:txBody>
      </p:sp>
      <p:pic>
        <p:nvPicPr>
          <p:cNvPr id="4" name="Picture 14" descr="https://i.pinimg.com/474x/40/89/0d/40890d09a6be64394d47b6057c91d3b0--wind-mills-water-whee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02" y="2822767"/>
            <a:ext cx="3474578" cy="4020157"/>
          </a:xfrm>
          <a:prstGeom prst="rect">
            <a:avLst/>
          </a:prstGeom>
          <a:noFill/>
        </p:spPr>
      </p:pic>
      <p:pic>
        <p:nvPicPr>
          <p:cNvPr id="44037" name="Picture 5" descr="C:\Users\777\Desktop\1493366167_radialno-osevye-gidroturbiny-ili-turbina-frrensisa-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5" y="2782454"/>
            <a:ext cx="5436096" cy="4075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-99392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indent="-7938"/>
            <a:r>
              <a:rPr lang="ru-RU" sz="3600" dirty="0"/>
              <a:t>В 19 веке изобрели – 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двигатель внутреннего </a:t>
            </a:r>
            <a:r>
              <a:rPr lang="ru-R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сгорания</a:t>
            </a:r>
            <a:r>
              <a:rPr lang="ru-RU" sz="3600" dirty="0" smtClean="0"/>
              <a:t>. В </a:t>
            </a:r>
            <a:r>
              <a:rPr lang="ru-RU" sz="3600" b="1" dirty="0" smtClean="0">
                <a:solidFill>
                  <a:srgbClr val="0070C0"/>
                </a:solidFill>
              </a:rPr>
              <a:t>ДВС</a:t>
            </a: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химическая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энергия</a:t>
            </a:r>
            <a:r>
              <a:rPr lang="ru-RU" sz="3600" dirty="0"/>
              <a:t>, полученная от сгорания топлива, 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превращается в механическую энергию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657475"/>
            <a:ext cx="5715000" cy="4200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84784" y="5877272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70C0"/>
                </a:solidFill>
              </a:rPr>
              <a:t>Поршневой ДВС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5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471" y="1"/>
            <a:ext cx="9298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5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01"/>
            <a:ext cx="9143999" cy="68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70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61958"/>
            <a:ext cx="7719274" cy="3071834"/>
          </a:xfrm>
        </p:spPr>
        <p:txBody>
          <a:bodyPr>
            <a:normAutofit fontScale="92500" lnSpcReduction="10000"/>
          </a:bodyPr>
          <a:lstStyle/>
          <a:p>
            <a:pPr marL="90488" indent="-7938" algn="just">
              <a:buNone/>
            </a:pPr>
            <a:r>
              <a:rPr lang="ru-RU" dirty="0" smtClean="0"/>
              <a:t>Новый этап промышленной революции начался  с изобретения </a:t>
            </a:r>
            <a:r>
              <a:rPr lang="ru-RU" b="1" u="sng" dirty="0" smtClean="0">
                <a:solidFill>
                  <a:srgbClr val="0070C0"/>
                </a:solidFill>
              </a:rPr>
              <a:t>электрического двигателя. </a:t>
            </a:r>
            <a:r>
              <a:rPr lang="ru-RU" dirty="0" smtClean="0"/>
              <a:t>Его работа основана на том, что при прохождении электрического тока по проводнику вокруг него возникает магнитное поле. Взаимодействуя с другим полем, проводник начинает двигаться.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3133792"/>
            <a:ext cx="7158732" cy="3665992"/>
          </a:xfrm>
          <a:prstGeom prst="rect">
            <a:avLst/>
          </a:prstGeom>
        </p:spPr>
      </p:pic>
      <p:pic>
        <p:nvPicPr>
          <p:cNvPr id="32770" name="Picture 2" descr="https://img2.freepng.ru/20180608/stg/kisspng-electric-motor-electric-machine-electric-generator-5b1b4c9050dfe2.0255842015285157283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7972" y="3192008"/>
            <a:ext cx="3462540" cy="3693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992888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Однако вначале электрический двигатель не рассматривался применительно к производству. Это были маломощные устройства, так как электрическую энергию для них получали только от </a:t>
            </a: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гальванических элементов (батареек).</a:t>
            </a:r>
            <a:r>
              <a:rPr lang="ru-RU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32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 изобретением </a:t>
            </a: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мощных генераторов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электрической энергии и постройкой </a:t>
            </a: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электростанций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рабочие машины и технологические установки стали оснащать электрическими двигателями.</a:t>
            </a:r>
            <a:endParaRPr lang="ru-RU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8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01679" y="116632"/>
            <a:ext cx="8123658" cy="32147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/>
              <a:t>С середины прошлого века началась эра </a:t>
            </a:r>
            <a:r>
              <a:rPr lang="ru-RU" sz="3600" b="1" u="sng" dirty="0" smtClean="0">
                <a:solidFill>
                  <a:srgbClr val="0070C0"/>
                </a:solidFill>
              </a:rPr>
              <a:t>реактивных</a:t>
            </a:r>
            <a:r>
              <a:rPr lang="ru-RU" sz="3600" b="1" dirty="0" smtClean="0">
                <a:solidFill>
                  <a:srgbClr val="0070C0"/>
                </a:solidFill>
              </a:rPr>
              <a:t> и </a:t>
            </a:r>
            <a:r>
              <a:rPr lang="ru-RU" sz="3600" b="1" u="sng" dirty="0" smtClean="0">
                <a:solidFill>
                  <a:srgbClr val="0070C0"/>
                </a:solidFill>
              </a:rPr>
              <a:t>ракетных двигателей</a:t>
            </a:r>
            <a:r>
              <a:rPr lang="ru-RU" sz="3600" b="1" u="sng" dirty="0" smtClean="0">
                <a:solidFill>
                  <a:srgbClr val="0070C0"/>
                </a:solidFill>
              </a:rPr>
              <a:t>.</a:t>
            </a:r>
          </a:p>
          <a:p>
            <a:pPr marL="90488" indent="-7938" algn="just">
              <a:buNone/>
            </a:pPr>
            <a:endParaRPr lang="ru-RU" dirty="0"/>
          </a:p>
        </p:txBody>
      </p:sp>
      <p:pic>
        <p:nvPicPr>
          <p:cNvPr id="5" name="Picture 4" descr="https://avatars.mds.yandex.net/get-zen_doc/135437/pub_5bb24ce695b36000ad3e0219_5bb24e8c3788e900a90468be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2165866"/>
            <a:ext cx="8172400" cy="4725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" y="1728192"/>
            <a:ext cx="9159173" cy="5157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52251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/>
              <a:t>Наибольшее распространение получили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воздушно-реактивные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двигатели</a:t>
            </a:r>
            <a:r>
              <a:rPr 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/>
              <a:t> </a:t>
            </a:r>
            <a:r>
              <a:rPr lang="ru-RU" sz="2400" dirty="0" smtClean="0"/>
              <a:t>        Реактивные </a:t>
            </a:r>
            <a:r>
              <a:rPr lang="ru-RU" sz="2400" dirty="0"/>
              <a:t>пассажирские и грузовые самолеты летают со скоростью </a:t>
            </a:r>
            <a:r>
              <a:rPr lang="ru-RU" sz="2400" b="1" dirty="0"/>
              <a:t>около</a:t>
            </a:r>
            <a:r>
              <a:rPr lang="ru-RU" sz="2400" dirty="0"/>
              <a:t> </a:t>
            </a:r>
            <a:r>
              <a:rPr lang="ru-RU" sz="2400" b="1" dirty="0"/>
              <a:t>900</a:t>
            </a:r>
            <a:r>
              <a:rPr lang="ru-RU" sz="2400" dirty="0"/>
              <a:t> </a:t>
            </a:r>
            <a:r>
              <a:rPr lang="ru-RU" sz="2400" b="1" dirty="0" smtClean="0"/>
              <a:t>км/ч.</a:t>
            </a:r>
            <a:r>
              <a:rPr lang="ru-RU" sz="2400" dirty="0"/>
              <a:t> </a:t>
            </a:r>
            <a:r>
              <a:rPr lang="ru-RU" sz="2400" dirty="0" smtClean="0"/>
              <a:t>Современные</a:t>
            </a:r>
            <a:r>
              <a:rPr lang="ru-RU" sz="2400" dirty="0"/>
              <a:t> </a:t>
            </a:r>
            <a:r>
              <a:rPr lang="ru-RU" sz="2400" b="1" dirty="0" smtClean="0"/>
              <a:t>истребители</a:t>
            </a:r>
            <a:r>
              <a:rPr lang="ru-RU" sz="2400" dirty="0"/>
              <a:t> летают на </a:t>
            </a:r>
            <a:r>
              <a:rPr lang="ru-RU" sz="2400" b="1" dirty="0"/>
              <a:t>скоростях</a:t>
            </a:r>
            <a:r>
              <a:rPr lang="ru-RU" sz="2400" dirty="0"/>
              <a:t> 2000-2500 км/ч. </a:t>
            </a: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20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yslide.ru/documents_3/117e53ca1dcfb892cd156f4eabcd4ecc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1576" cy="687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CCDvQfGOeww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27384"/>
            <a:ext cx="9684569" cy="684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71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-31452"/>
            <a:ext cx="81795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ru-RU" sz="2400" dirty="0" smtClean="0"/>
              <a:t>Устройство реактивного двигателя достаточно просто и крайне сложно. </a:t>
            </a:r>
            <a:r>
              <a:rPr lang="ru-RU" sz="2400" b="1" dirty="0" smtClean="0"/>
              <a:t>Забортный воздух </a:t>
            </a:r>
            <a:r>
              <a:rPr lang="ru-RU" sz="2400" dirty="0" smtClean="0"/>
              <a:t>засасывается в турбину, там часть воздуха направляется внутрь двигателя. Смешивается с топливом и сгорая, образует струю раскаленного газа, который  с </a:t>
            </a:r>
            <a:r>
              <a:rPr lang="ru-RU" sz="2400" dirty="0"/>
              <a:t>большей скоростью </a:t>
            </a:r>
            <a:r>
              <a:rPr lang="ru-RU" sz="2400" dirty="0" smtClean="0"/>
              <a:t>выбрасывается из </a:t>
            </a:r>
            <a:r>
              <a:rPr lang="ru-RU" sz="2400" dirty="0" smtClean="0"/>
              <a:t>сопла, создавая тягу. Другая часть воздуха идет в обход камеры сгорания и вырывается  через сопло, также создавая тягу. </a:t>
            </a:r>
            <a:r>
              <a:rPr lang="ru-RU" sz="2400" b="1" dirty="0" smtClean="0">
                <a:solidFill>
                  <a:srgbClr val="0070C0"/>
                </a:solidFill>
              </a:rPr>
              <a:t>В результате на выходе создается реактивная тяга, которая и </a:t>
            </a:r>
            <a:r>
              <a:rPr lang="ru-RU" sz="2400" b="1" dirty="0" smtClean="0">
                <a:solidFill>
                  <a:srgbClr val="0070C0"/>
                </a:solidFill>
              </a:rPr>
              <a:t>двигает машину</a:t>
            </a:r>
            <a:r>
              <a:rPr lang="ru-RU" sz="2400" dirty="0" smtClean="0">
                <a:solidFill>
                  <a:srgbClr val="0070C0"/>
                </a:solidFill>
              </a:rPr>
              <a:t>.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3284985"/>
            <a:ext cx="91440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64088" y="-99392"/>
            <a:ext cx="3780268" cy="703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50" b="1" dirty="0" smtClean="0">
                <a:solidFill>
                  <a:srgbClr val="FF0000"/>
                </a:solidFill>
              </a:rPr>
              <a:t>Одним из главнейших изобретений человечества в 20 веке стало изобретение реактивного двигателя, который позволит подняться человеку в космос.</a:t>
            </a:r>
          </a:p>
          <a:p>
            <a:r>
              <a:rPr lang="ru-RU" sz="2050" dirty="0" smtClean="0">
                <a:solidFill>
                  <a:srgbClr val="7030A0"/>
                </a:solidFill>
              </a:rPr>
              <a:t>Ракета также двигается </a:t>
            </a:r>
            <a:r>
              <a:rPr lang="ru-RU" sz="2050" dirty="0" smtClean="0">
                <a:solidFill>
                  <a:srgbClr val="7030A0"/>
                </a:solidFill>
              </a:rPr>
              <a:t>за счет отталкивающего действия струи газа, выбрасываемого с большой скоростью. Когда газ выбрасывается из «</a:t>
            </a:r>
            <a:r>
              <a:rPr lang="ru-RU" sz="2050" dirty="0">
                <a:solidFill>
                  <a:srgbClr val="7030A0"/>
                </a:solidFill>
              </a:rPr>
              <a:t>хвоста» </a:t>
            </a:r>
            <a:r>
              <a:rPr lang="ru-RU" sz="2050" dirty="0" smtClean="0">
                <a:solidFill>
                  <a:srgbClr val="7030A0"/>
                </a:solidFill>
              </a:rPr>
              <a:t>ракеты вниз</a:t>
            </a:r>
            <a:r>
              <a:rPr lang="ru-RU" sz="2050" dirty="0">
                <a:solidFill>
                  <a:srgbClr val="7030A0"/>
                </a:solidFill>
              </a:rPr>
              <a:t>, </a:t>
            </a:r>
            <a:r>
              <a:rPr lang="ru-RU" sz="2050" dirty="0" smtClean="0">
                <a:solidFill>
                  <a:srgbClr val="7030A0"/>
                </a:solidFill>
              </a:rPr>
              <a:t>она </a:t>
            </a:r>
            <a:r>
              <a:rPr lang="ru-RU" sz="2050" dirty="0" smtClean="0">
                <a:solidFill>
                  <a:srgbClr val="7030A0"/>
                </a:solidFill>
              </a:rPr>
              <a:t>начина- </a:t>
            </a:r>
            <a:r>
              <a:rPr lang="ru-RU" sz="2050" dirty="0" err="1" smtClean="0">
                <a:solidFill>
                  <a:srgbClr val="7030A0"/>
                </a:solidFill>
              </a:rPr>
              <a:t>ет</a:t>
            </a:r>
            <a:r>
              <a:rPr lang="ru-RU" sz="2050" dirty="0">
                <a:solidFill>
                  <a:srgbClr val="7030A0"/>
                </a:solidFill>
              </a:rPr>
              <a:t> </a:t>
            </a:r>
            <a:r>
              <a:rPr lang="ru-RU" sz="2050" dirty="0" smtClean="0">
                <a:solidFill>
                  <a:srgbClr val="7030A0"/>
                </a:solidFill>
              </a:rPr>
              <a:t>лететь</a:t>
            </a:r>
            <a:r>
              <a:rPr lang="ru-RU" sz="2050" dirty="0">
                <a:solidFill>
                  <a:srgbClr val="7030A0"/>
                </a:solidFill>
              </a:rPr>
              <a:t> в </a:t>
            </a:r>
            <a:r>
              <a:rPr lang="ru-RU" sz="2050" dirty="0" smtClean="0">
                <a:solidFill>
                  <a:srgbClr val="7030A0"/>
                </a:solidFill>
              </a:rPr>
              <a:t>противоположную </a:t>
            </a:r>
            <a:r>
              <a:rPr lang="ru-RU" sz="2050" dirty="0">
                <a:solidFill>
                  <a:srgbClr val="7030A0"/>
                </a:solidFill>
              </a:rPr>
              <a:t>сторону, т.е. вверх. </a:t>
            </a:r>
            <a:endParaRPr lang="ru-RU" sz="2050" b="1" dirty="0" smtClean="0">
              <a:solidFill>
                <a:srgbClr val="7030A0"/>
              </a:solidFill>
            </a:endParaRPr>
          </a:p>
          <a:p>
            <a:r>
              <a:rPr lang="ru-RU" sz="2050" dirty="0" smtClean="0">
                <a:solidFill>
                  <a:srgbClr val="7030A0"/>
                </a:solidFill>
              </a:rPr>
              <a:t>Ракета </a:t>
            </a:r>
            <a:r>
              <a:rPr lang="ru-RU" sz="2050" dirty="0" smtClean="0">
                <a:solidFill>
                  <a:srgbClr val="7030A0"/>
                </a:solidFill>
              </a:rPr>
              <a:t>может летать и в безвоздушном </a:t>
            </a:r>
            <a:r>
              <a:rPr lang="ru-RU" sz="2050" dirty="0" smtClean="0">
                <a:solidFill>
                  <a:srgbClr val="7030A0"/>
                </a:solidFill>
              </a:rPr>
              <a:t>пространстве</a:t>
            </a:r>
            <a:r>
              <a:rPr lang="ru-RU" sz="2050" dirty="0" smtClean="0">
                <a:solidFill>
                  <a:srgbClr val="7030A0"/>
                </a:solidFill>
              </a:rPr>
              <a:t>. Она несет в </a:t>
            </a:r>
            <a:r>
              <a:rPr lang="ru-RU" sz="2050" dirty="0" smtClean="0">
                <a:solidFill>
                  <a:srgbClr val="7030A0"/>
                </a:solidFill>
              </a:rPr>
              <a:t>себе  </a:t>
            </a:r>
            <a:r>
              <a:rPr lang="ru-RU" sz="2050" dirty="0" smtClean="0">
                <a:solidFill>
                  <a:srgbClr val="7030A0"/>
                </a:solidFill>
              </a:rPr>
              <a:t>и горючее, и </a:t>
            </a:r>
            <a:r>
              <a:rPr lang="ru-RU" sz="2050" dirty="0" smtClean="0">
                <a:solidFill>
                  <a:srgbClr val="7030A0"/>
                </a:solidFill>
              </a:rPr>
              <a:t>окислитель (</a:t>
            </a:r>
            <a:r>
              <a:rPr lang="ru-RU" sz="2050" dirty="0">
                <a:solidFill>
                  <a:srgbClr val="7030A0"/>
                </a:solidFill>
              </a:rPr>
              <a:t>жидкий кислород) </a:t>
            </a:r>
            <a:r>
              <a:rPr lang="ru-RU" sz="2050" dirty="0" smtClean="0">
                <a:solidFill>
                  <a:srgbClr val="7030A0"/>
                </a:solidFill>
              </a:rPr>
              <a:t>для его сжигания и получения струи раскаленных </a:t>
            </a:r>
            <a:r>
              <a:rPr lang="ru-RU" sz="2050" dirty="0" smtClean="0">
                <a:solidFill>
                  <a:srgbClr val="7030A0"/>
                </a:solidFill>
              </a:rPr>
              <a:t>газов.</a:t>
            </a:r>
            <a:endParaRPr lang="ru-RU" sz="2050" dirty="0" smtClean="0">
              <a:solidFill>
                <a:srgbClr val="7030A0"/>
              </a:solidFill>
            </a:endParaRPr>
          </a:p>
          <a:p>
            <a:r>
              <a:rPr lang="ru-RU" sz="2050" b="1" dirty="0" smtClean="0">
                <a:solidFill>
                  <a:srgbClr val="0070C0"/>
                </a:solidFill>
              </a:rPr>
              <a:t>Скорость ракеты около 29000 км/ч</a:t>
            </a:r>
            <a:r>
              <a:rPr lang="ru-RU" sz="2000" b="1" dirty="0" smtClean="0">
                <a:solidFill>
                  <a:srgbClr val="0070C0"/>
                </a:solidFill>
              </a:rPr>
              <a:t>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64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3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-90264"/>
            <a:ext cx="749808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и производство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29512" y="908720"/>
            <a:ext cx="7904176" cy="5472608"/>
          </a:xfrm>
        </p:spPr>
        <p:txBody>
          <a:bodyPr>
            <a:noAutofit/>
          </a:bodyPr>
          <a:lstStyle/>
          <a:p>
            <a:pPr marL="90488" indent="-7938">
              <a:buNone/>
            </a:pPr>
            <a:r>
              <a:rPr lang="ru-RU" dirty="0" smtClean="0"/>
              <a:t>Изобретением, созданием и производством двигателей разных конструкций занимаются: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Инженеры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Инженеры – конструкторы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Технологи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Дизайнеры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Рабочие и техники различных промышленных предприятий </a:t>
            </a:r>
          </a:p>
          <a:p>
            <a:pPr marL="90488" indent="-7938">
              <a:buFont typeface="Arial" pitchFamily="34" charset="0"/>
              <a:buChar char="•"/>
            </a:pPr>
            <a:r>
              <a:rPr lang="ru-RU" dirty="0" smtClean="0"/>
              <a:t>Сотрудники научно – исследовательских организаций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8072" y="-2434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 каждой иллюстрации подберите подходящую подпись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950262" y="2816871"/>
            <a:ext cx="323397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charset="0"/>
                <a:cs typeface="Arial" charset="0"/>
              </a:rPr>
              <a:t>Электрический </a:t>
            </a:r>
            <a:r>
              <a:rPr lang="ru-RU" altLang="ru-RU" dirty="0" smtClean="0">
                <a:latin typeface="Arial" charset="0"/>
                <a:cs typeface="Arial" charset="0"/>
              </a:rPr>
              <a:t>двигатель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charset="0"/>
                <a:cs typeface="Arial" charset="0"/>
              </a:rPr>
              <a:t>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charset="0"/>
                <a:cs typeface="Arial" charset="0"/>
              </a:rPr>
              <a:t>Реактивный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двигатель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Воздушный двигатель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Гидравлический двигатель</a:t>
            </a:r>
          </a:p>
        </p:txBody>
      </p:sp>
      <p:pic>
        <p:nvPicPr>
          <p:cNvPr id="2055" name="Picture 7" descr="ИТ1_1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74" y="4700989"/>
            <a:ext cx="2798263" cy="209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ИТ1_1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091" y="1375425"/>
            <a:ext cx="2732441" cy="204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ИТ1_1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7174"/>
            <a:ext cx="2626734" cy="197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ИТ1_1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5" y="4845005"/>
            <a:ext cx="2606242" cy="195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/>
          <p:cNvCxnSpPr/>
          <p:nvPr/>
        </p:nvCxnSpPr>
        <p:spPr>
          <a:xfrm>
            <a:off x="5256746" y="3440749"/>
            <a:ext cx="1718690" cy="13439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436096" y="3440749"/>
            <a:ext cx="2006722" cy="48656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1691680" y="3356992"/>
            <a:ext cx="1295094" cy="9108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 rot="5400000">
            <a:off x="2879781" y="5299478"/>
            <a:ext cx="576125" cy="469610"/>
          </a:xfrm>
          <a:prstGeom prst="bentConnector2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39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76672"/>
            <a:ext cx="7056784" cy="2002234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>
                <a:solidFill>
                  <a:srgbClr val="FF0000"/>
                </a:solidFill>
              </a:rPr>
              <a:t>К какому типу двигателей можно отнести артиллерийское орудие, выстреливающее снаряд на большое расстояние</a:t>
            </a:r>
            <a:r>
              <a:rPr lang="ru-RU" sz="4000" dirty="0" smtClean="0">
                <a:solidFill>
                  <a:srgbClr val="FF0000"/>
                </a:solidFill>
              </a:rPr>
              <a:t>?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 smtClean="0"/>
              <a:t>гидравлический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4000" dirty="0"/>
              <a:t>двигатель </a:t>
            </a:r>
            <a:r>
              <a:rPr lang="ru-RU" sz="4000" dirty="0" smtClean="0"/>
              <a:t>внутреннего сгорания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4000" dirty="0"/>
              <a:t>реактивный</a:t>
            </a:r>
            <a:br>
              <a:rPr lang="ru-RU" sz="40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4000" dirty="0"/>
              <a:t>воздушный </a:t>
            </a:r>
          </a:p>
        </p:txBody>
      </p:sp>
      <p:sp>
        <p:nvSpPr>
          <p:cNvPr id="4" name="5-конечная звезда 3"/>
          <p:cNvSpPr/>
          <p:nvPr/>
        </p:nvSpPr>
        <p:spPr>
          <a:xfrm>
            <a:off x="1043608" y="4005064"/>
            <a:ext cx="554360" cy="55436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34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2002234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 smtClean="0">
                <a:solidFill>
                  <a:srgbClr val="FF0000"/>
                </a:solidFill>
                <a:latin typeface="+mn-lt"/>
              </a:rPr>
              <a:t>Какие </a:t>
            </a:r>
            <a:r>
              <a:rPr lang="ru-RU" sz="4000" dirty="0">
                <a:solidFill>
                  <a:srgbClr val="FF0000"/>
                </a:solidFill>
                <a:latin typeface="+mn-lt"/>
              </a:rPr>
              <a:t>виды двигателей установлены на бытовых приборах?</a:t>
            </a:r>
            <a:br>
              <a:rPr lang="ru-RU" sz="4000" dirty="0">
                <a:solidFill>
                  <a:srgbClr val="FF0000"/>
                </a:solidFill>
                <a:latin typeface="+mn-lt"/>
              </a:rPr>
            </a:br>
            <a:r>
              <a:rPr lang="ru-RU" sz="4000" dirty="0">
                <a:solidFill>
                  <a:srgbClr val="FF0000"/>
                </a:solidFill>
                <a:latin typeface="+mn-lt"/>
              </a:rPr>
              <a:t>	</a:t>
            </a:r>
            <a:br>
              <a:rPr lang="ru-RU" sz="4000" dirty="0">
                <a:solidFill>
                  <a:srgbClr val="FF0000"/>
                </a:solidFill>
                <a:latin typeface="+mn-lt"/>
              </a:rPr>
            </a:br>
            <a:r>
              <a:rPr lang="ru-RU" sz="4000" dirty="0" smtClean="0">
                <a:latin typeface="+mn-lt"/>
              </a:rPr>
              <a:t>Двигатель </a:t>
            </a:r>
            <a:r>
              <a:rPr lang="ru-RU" sz="4000" dirty="0">
                <a:latin typeface="+mn-lt"/>
              </a:rPr>
              <a:t>внутреннего сгорания</a:t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>	</a:t>
            </a:r>
            <a:br>
              <a:rPr lang="ru-RU" sz="4000" dirty="0">
                <a:latin typeface="+mn-lt"/>
              </a:rPr>
            </a:br>
            <a:r>
              <a:rPr lang="ru-RU" sz="4000" dirty="0" smtClean="0">
                <a:latin typeface="+mn-lt"/>
              </a:rPr>
              <a:t>Электрический </a:t>
            </a:r>
            <a:r>
              <a:rPr lang="ru-RU" sz="4000" dirty="0">
                <a:latin typeface="+mn-lt"/>
              </a:rPr>
              <a:t>двигатель</a:t>
            </a:r>
            <a:br>
              <a:rPr lang="ru-RU" sz="4000" dirty="0">
                <a:latin typeface="+mn-lt"/>
              </a:rPr>
            </a:br>
            <a:r>
              <a:rPr lang="ru-RU" sz="4000" dirty="0">
                <a:latin typeface="+mn-lt"/>
              </a:rPr>
              <a:t>	</a:t>
            </a:r>
            <a:br>
              <a:rPr lang="ru-RU" sz="4000" dirty="0">
                <a:latin typeface="+mn-lt"/>
              </a:rPr>
            </a:br>
            <a:r>
              <a:rPr lang="ru-RU" sz="4000" dirty="0" smtClean="0">
                <a:latin typeface="+mn-lt"/>
              </a:rPr>
              <a:t>Паровой </a:t>
            </a:r>
            <a:r>
              <a:rPr lang="ru-RU" sz="4000" dirty="0">
                <a:latin typeface="+mn-lt"/>
              </a:rPr>
              <a:t>двигатель </a:t>
            </a:r>
          </a:p>
        </p:txBody>
      </p:sp>
      <p:sp>
        <p:nvSpPr>
          <p:cNvPr id="3" name="5-конечная звезда 2"/>
          <p:cNvSpPr/>
          <p:nvPr/>
        </p:nvSpPr>
        <p:spPr>
          <a:xfrm>
            <a:off x="971600" y="3501008"/>
            <a:ext cx="626368" cy="554360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91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Домашнее задание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B0F0"/>
                </a:solidFill>
              </a:rPr>
              <a:t>Напишите </a:t>
            </a:r>
            <a:r>
              <a:rPr lang="ru-RU" sz="4000" b="1" dirty="0">
                <a:solidFill>
                  <a:srgbClr val="00B0F0"/>
                </a:solidFill>
              </a:rPr>
              <a:t>в тетрадь примеры 4-5 устройств, работающих на разных двигателях</a:t>
            </a:r>
            <a:r>
              <a:rPr lang="ru-RU" sz="4000" b="1" dirty="0" smtClean="0">
                <a:solidFill>
                  <a:srgbClr val="00B0F0"/>
                </a:solidFill>
              </a:rPr>
              <a:t>.</a:t>
            </a:r>
            <a:endParaRPr lang="ru-RU" sz="40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0112" y="41711"/>
            <a:ext cx="3422188" cy="6994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Мне было очень интересно и я активно работал</a:t>
            </a: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dirty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1050" dirty="0"/>
          </a:p>
          <a:p>
            <a:r>
              <a:rPr lang="ru-RU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уроке немного затруднялся, работал средне.</a:t>
            </a:r>
          </a:p>
          <a:p>
            <a:endParaRPr lang="ru-RU" sz="2800" dirty="0" smtClean="0"/>
          </a:p>
          <a:p>
            <a:endParaRPr lang="ru-RU" dirty="0"/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 показался очень сложным, я почти ничего  не понял. Был пассивен.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348680"/>
            <a:ext cx="3816424" cy="23268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-31739"/>
            <a:ext cx="3591271" cy="23601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760" y="4396106"/>
            <a:ext cx="2384957" cy="246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1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5058" name="Picture 2" descr="https://cepia.ru/images/u/pages/383/spasibo-za-vnimanie-9.jpg"/>
          <p:cNvPicPr>
            <a:picLocks noChangeAspect="1" noChangeArrowheads="1"/>
          </p:cNvPicPr>
          <p:nvPr/>
        </p:nvPicPr>
        <p:blipFill>
          <a:blip r:embed="rId2"/>
          <a:srcRect r="6044"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898</TotalTime>
  <Words>739</Words>
  <Application>Microsoft Office PowerPoint</Application>
  <PresentationFormat>Экран (4:3)</PresentationFormat>
  <Paragraphs>62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Arial Black</vt:lpstr>
      <vt:lpstr>Calibri</vt:lpstr>
      <vt:lpstr>Corbel</vt:lpstr>
      <vt:lpstr>Gill Sans MT</vt:lpstr>
      <vt:lpstr>Verdana</vt:lpstr>
      <vt:lpstr>Wingdings 2</vt:lpstr>
      <vt:lpstr>Солнцестояние</vt:lpstr>
      <vt:lpstr>  Двигатели </vt:lpstr>
      <vt:lpstr>Цель</vt:lpstr>
      <vt:lpstr>Подумайте, что объединяет водяное колесо, автомобиль и фен для сушки волос? </vt:lpstr>
      <vt:lpstr>Презентация PowerPoint</vt:lpstr>
      <vt:lpstr>В зависимости от вида используемой энергии механическая энергия может быть получена от: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Гидравлические двигатели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Профессии и производство</vt:lpstr>
      <vt:lpstr>К каждой иллюстрации подберите подходящую подпись</vt:lpstr>
      <vt:lpstr>      К какому типу двигателей можно отнести артиллерийское орудие, выстреливающее снаряд на большое расстояние?  гидравлический  двигатель внутреннего сгорания  реактивный  воздушный </vt:lpstr>
      <vt:lpstr>     Какие виды двигателей установлены на бытовых приборах?   Двигатель внутреннего сгорания   Электрический двигатель   Паровой двигатель </vt:lpstr>
      <vt:lpstr>Домашнее задание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Двигатели. Воздушные двигатели. Гидравлические двигатели</dc:title>
  <dc:creator>777</dc:creator>
  <cp:lastModifiedBy>pavel</cp:lastModifiedBy>
  <cp:revision>55</cp:revision>
  <dcterms:created xsi:type="dcterms:W3CDTF">2021-11-07T11:01:11Z</dcterms:created>
  <dcterms:modified xsi:type="dcterms:W3CDTF">2022-11-08T21:12:05Z</dcterms:modified>
</cp:coreProperties>
</file>