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71" r:id="rId4"/>
    <p:sldId id="273" r:id="rId5"/>
    <p:sldId id="272" r:id="rId6"/>
    <p:sldId id="274" r:id="rId7"/>
    <p:sldId id="276" r:id="rId8"/>
    <p:sldId id="282" r:id="rId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34" y="-10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1"/>
            <a:ext cx="9144000" cy="68401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17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t>16.05.2024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2492896"/>
            <a:ext cx="7128792" cy="3960440"/>
          </a:xfrm>
        </p:spPr>
        <p:txBody>
          <a:bodyPr>
            <a:noAutofit/>
          </a:bodyPr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Ресурсы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дополнительного образования для социального воспитания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обучающихся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Балахнина 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Ольга Ивановна, педагог дополнительного </a:t>
            </a: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образования МБУ ДО «Дворец пионеров и школьников г. Курска»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b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uk-UA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88640"/>
            <a:ext cx="7488832" cy="280831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F0"/>
                </a:solidFill>
                <a:cs typeface="Aharoni" pitchFamily="2" charset="-79"/>
              </a:rPr>
              <a:t>Воспитание – важнейшая функция дополнительного образования, стратегический общенациональный приоритет</a:t>
            </a:r>
            <a:endParaRPr lang="ru-RU" b="1" dirty="0">
              <a:solidFill>
                <a:srgbClr val="00B0F0"/>
              </a:solidFill>
              <a:cs typeface="Aharoni" pitchFamily="2" charset="-79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35088" y="3140968"/>
            <a:ext cx="8208912" cy="3168352"/>
          </a:xfrm>
        </p:spPr>
        <p:txBody>
          <a:bodyPr>
            <a:normAutofit lnSpcReduction="10000"/>
          </a:bodyPr>
          <a:lstStyle/>
          <a:p>
            <a:pPr algn="l"/>
            <a:r>
              <a:rPr lang="ru-RU" b="1" u="sng" dirty="0" smtClean="0">
                <a:solidFill>
                  <a:srgbClr val="002060"/>
                </a:solidFill>
              </a:rPr>
              <a:t>Ребенок – субъект взаимоотношений со взрослыми.</a:t>
            </a:r>
          </a:p>
          <a:p>
            <a:pPr algn="l"/>
            <a:r>
              <a:rPr lang="ru-RU" b="1" u="sng" dirty="0" smtClean="0">
                <a:solidFill>
                  <a:srgbClr val="002060"/>
                </a:solidFill>
              </a:rPr>
              <a:t>Дети – представители:</a:t>
            </a:r>
          </a:p>
          <a:p>
            <a:pPr marL="457200" indent="-457200" algn="l"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информационного мира,</a:t>
            </a:r>
          </a:p>
          <a:p>
            <a:pPr marL="457200" indent="-457200" algn="l"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сетевого взаимодействия,</a:t>
            </a:r>
          </a:p>
          <a:p>
            <a:pPr marL="457200" indent="-457200" algn="l"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виртуального общения.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966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564488" cy="36004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0070C0"/>
                </a:solidFill>
              </a:rPr>
              <a:t>Главные задачи современного образования:</a:t>
            </a:r>
            <a:br>
              <a:rPr lang="ru-RU" sz="2800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</a:rPr>
              <a:t/>
            </a:r>
            <a:br>
              <a:rPr lang="ru-RU" sz="2800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</a:rPr>
              <a:t>- раскрытие способностей каждого ребенка;</a:t>
            </a:r>
            <a:br>
              <a:rPr lang="ru-RU" sz="2800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</a:rPr>
              <a:t/>
            </a:r>
            <a:br>
              <a:rPr lang="ru-RU" sz="2800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</a:rPr>
              <a:t>- воспитание порядочного и патриотического человека,</a:t>
            </a:r>
            <a:br>
              <a:rPr lang="ru-RU" sz="2800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</a:rPr>
              <a:t> готового к жизни в высокотехнологическом, конкурентном мире.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188640"/>
            <a:ext cx="7772400" cy="2016224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7030A0"/>
                </a:solidFill>
              </a:rPr>
              <a:t>Преобразования в обществе , необходимость  </a:t>
            </a:r>
            <a:r>
              <a:rPr lang="ru-RU" sz="4000" dirty="0" smtClean="0">
                <a:solidFill>
                  <a:srgbClr val="7030A0"/>
                </a:solidFill>
                <a:cs typeface="Aharoni" pitchFamily="2" charset="-79"/>
              </a:rPr>
              <a:t>формирования</a:t>
            </a:r>
            <a:r>
              <a:rPr lang="ru-RU" sz="4000" dirty="0" smtClean="0">
                <a:solidFill>
                  <a:srgbClr val="7030A0"/>
                </a:solidFill>
              </a:rPr>
              <a:t> человека нового века</a:t>
            </a:r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B0F0"/>
                </a:solidFill>
                <a:cs typeface="Aharoni" pitchFamily="2" charset="-79"/>
              </a:rPr>
              <a:t>Воспитание – важнейшая функция дополнительного образования, стратегический общенациональный приоритет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820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8376" y="404664"/>
            <a:ext cx="8445624" cy="2232248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Содержание социального воспитания </a:t>
            </a:r>
            <a:br>
              <a:rPr lang="ru-RU" sz="4000" dirty="0" smtClean="0">
                <a:solidFill>
                  <a:srgbClr val="C00000"/>
                </a:solidFill>
              </a:rPr>
            </a:br>
            <a:r>
              <a:rPr lang="ru-RU" sz="4000" dirty="0" smtClean="0">
                <a:solidFill>
                  <a:srgbClr val="C00000"/>
                </a:solidFill>
              </a:rPr>
              <a:t>во дворце пионеров и школьников города Курска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3029669"/>
            <a:ext cx="7869560" cy="3351659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Непосредственное побуждение, заражение, вовлечение детей в совместную деятельность;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Ориентация на сознательную значимость и ценность занятий в детском объединении «Юный исследователь».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253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5024" y="2636912"/>
            <a:ext cx="8136904" cy="3960440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rgbClr val="7030A0"/>
                </a:solidFill>
              </a:rPr>
              <a:t>ГВП «В волшебном мире книг»</a:t>
            </a:r>
            <a:br>
              <a:rPr lang="ru-RU" sz="2700" dirty="0" smtClean="0">
                <a:solidFill>
                  <a:srgbClr val="7030A0"/>
                </a:solidFill>
              </a:rPr>
            </a:br>
            <a:r>
              <a:rPr lang="ru-RU" sz="2700" dirty="0" smtClean="0">
                <a:solidFill>
                  <a:srgbClr val="7030A0"/>
                </a:solidFill>
              </a:rPr>
              <a:t/>
            </a:r>
            <a:br>
              <a:rPr lang="ru-RU" sz="2700" dirty="0" smtClean="0">
                <a:solidFill>
                  <a:srgbClr val="7030A0"/>
                </a:solidFill>
              </a:rPr>
            </a:br>
            <a:r>
              <a:rPr lang="ru-RU" sz="2700" dirty="0" smtClean="0">
                <a:solidFill>
                  <a:srgbClr val="7030A0"/>
                </a:solidFill>
              </a:rPr>
              <a:t>-  «Вооруженные силы России»;</a:t>
            </a:r>
            <a:br>
              <a:rPr lang="ru-RU" sz="2700" dirty="0" smtClean="0">
                <a:solidFill>
                  <a:srgbClr val="7030A0"/>
                </a:solidFill>
              </a:rPr>
            </a:br>
            <a:r>
              <a:rPr lang="ru-RU" sz="2700" dirty="0" smtClean="0">
                <a:solidFill>
                  <a:srgbClr val="7030A0"/>
                </a:solidFill>
              </a:rPr>
              <a:t>- игре – путешествии «Дерзающим судьба помогает»;</a:t>
            </a:r>
            <a:br>
              <a:rPr lang="ru-RU" sz="2700" dirty="0" smtClean="0">
                <a:solidFill>
                  <a:srgbClr val="7030A0"/>
                </a:solidFill>
              </a:rPr>
            </a:br>
            <a:r>
              <a:rPr lang="ru-RU" sz="2700" dirty="0" smtClean="0">
                <a:solidFill>
                  <a:srgbClr val="7030A0"/>
                </a:solidFill>
              </a:rPr>
              <a:t>-  заочном конкурсе «За все добро – расплатимся добром»;</a:t>
            </a:r>
            <a:br>
              <a:rPr lang="ru-RU" sz="2700" dirty="0" smtClean="0">
                <a:solidFill>
                  <a:srgbClr val="7030A0"/>
                </a:solidFill>
              </a:rPr>
            </a:br>
            <a:r>
              <a:rPr lang="ru-RU" sz="2700" dirty="0" smtClean="0">
                <a:solidFill>
                  <a:srgbClr val="7030A0"/>
                </a:solidFill>
              </a:rPr>
              <a:t>- Праздник «Мифы древней Греции»;</a:t>
            </a:r>
            <a:br>
              <a:rPr lang="ru-RU" sz="2700" dirty="0" smtClean="0">
                <a:solidFill>
                  <a:srgbClr val="7030A0"/>
                </a:solidFill>
              </a:rPr>
            </a:br>
            <a:r>
              <a:rPr lang="ru-RU" sz="2700" dirty="0" smtClean="0">
                <a:solidFill>
                  <a:srgbClr val="7030A0"/>
                </a:solidFill>
              </a:rPr>
              <a:t>-  конкурсе  творческих работ «Живое пламя», посвященном творчеству А.П. Гайдара»</a:t>
            </a:r>
            <a:r>
              <a:rPr lang="ru-RU" sz="2800" dirty="0" smtClean="0">
                <a:solidFill>
                  <a:srgbClr val="00B050"/>
                </a:solidFill>
              </a:rPr>
              <a:t> .</a:t>
            </a:r>
            <a:br>
              <a:rPr lang="ru-RU" sz="2800" dirty="0" smtClean="0">
                <a:solidFill>
                  <a:srgbClr val="00B050"/>
                </a:solidFill>
              </a:rPr>
            </a:br>
            <a:r>
              <a:rPr lang="ru-RU" sz="2800" dirty="0" smtClean="0">
                <a:solidFill>
                  <a:srgbClr val="00B050"/>
                </a:solidFill>
              </a:rPr>
              <a:t/>
            </a:r>
            <a:br>
              <a:rPr lang="ru-RU" sz="2800" dirty="0" smtClean="0">
                <a:solidFill>
                  <a:srgbClr val="00B050"/>
                </a:solidFill>
              </a:rPr>
            </a:br>
            <a:r>
              <a:rPr lang="ru-RU" sz="2800" dirty="0" smtClean="0">
                <a:solidFill>
                  <a:srgbClr val="00B050"/>
                </a:solidFill>
              </a:rPr>
              <a:t/>
            </a:r>
            <a:br>
              <a:rPr lang="ru-RU" sz="2800" dirty="0" smtClean="0">
                <a:solidFill>
                  <a:srgbClr val="00B050"/>
                </a:solidFill>
              </a:rPr>
            </a:br>
            <a:r>
              <a:rPr lang="ru-RU" sz="2800" dirty="0" smtClean="0">
                <a:solidFill>
                  <a:srgbClr val="00B050"/>
                </a:solidFill>
              </a:rPr>
              <a:t>- </a:t>
            </a:r>
            <a:endParaRPr lang="ru-RU" sz="2800" dirty="0">
              <a:solidFill>
                <a:srgbClr val="00B05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91680" y="332656"/>
            <a:ext cx="7200800" cy="2160239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0070C0"/>
                </a:solidFill>
              </a:rPr>
              <a:t> </a:t>
            </a:r>
            <a:r>
              <a:rPr lang="ru-RU" sz="3600" b="1" dirty="0" smtClean="0">
                <a:solidFill>
                  <a:srgbClr val="0070C0"/>
                </a:solidFill>
              </a:rPr>
              <a:t>Приобретение социального опыта обучающимися -  через красочные, эмоциональные события</a:t>
            </a:r>
            <a:endParaRPr lang="ru-RU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98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836712"/>
            <a:ext cx="7628384" cy="1368151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7030A0"/>
                </a:solidFill>
              </a:rPr>
              <a:t>Ресурсное обеспечение Д/О «Юный исследователь»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492896"/>
            <a:ext cx="7272808" cy="381642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Ресурсы:</a:t>
            </a:r>
          </a:p>
          <a:p>
            <a:pPr algn="l"/>
            <a:r>
              <a:rPr lang="ru-RU" b="1" dirty="0" smtClean="0">
                <a:solidFill>
                  <a:srgbClr val="0070C0"/>
                </a:solidFill>
              </a:rPr>
              <a:t>- программного подхода;</a:t>
            </a:r>
          </a:p>
          <a:p>
            <a:pPr marL="457200" indent="-457200" algn="l">
              <a:buFontTx/>
              <a:buChar char="-"/>
            </a:pPr>
            <a:r>
              <a:rPr lang="ru-RU" b="1" dirty="0" smtClean="0">
                <a:solidFill>
                  <a:srgbClr val="0070C0"/>
                </a:solidFill>
              </a:rPr>
              <a:t>ценностно-смыслового содержания образования;</a:t>
            </a:r>
          </a:p>
          <a:p>
            <a:pPr marL="457200" indent="-457200" algn="l">
              <a:buFontTx/>
              <a:buChar char="-"/>
            </a:pPr>
            <a:r>
              <a:rPr lang="ru-RU" b="1" dirty="0">
                <a:solidFill>
                  <a:srgbClr val="0070C0"/>
                </a:solidFill>
              </a:rPr>
              <a:t>п</a:t>
            </a:r>
            <a:r>
              <a:rPr lang="ru-RU" b="1" dirty="0" smtClean="0">
                <a:solidFill>
                  <a:srgbClr val="0070C0"/>
                </a:solidFill>
              </a:rPr>
              <a:t>едагога дополнительного образования;</a:t>
            </a:r>
          </a:p>
          <a:p>
            <a:pPr marL="457200" indent="-457200" algn="l">
              <a:buFontTx/>
              <a:buChar char="-"/>
            </a:pPr>
            <a:r>
              <a:rPr lang="ru-RU" b="1" dirty="0" smtClean="0">
                <a:solidFill>
                  <a:srgbClr val="0070C0"/>
                </a:solidFill>
              </a:rPr>
              <a:t>взаимодействия во Дворце пионеров школьников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82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03648" y="2204864"/>
            <a:ext cx="676875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Благодарю </a:t>
            </a:r>
            <a:br>
              <a:rPr lang="ru-RU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 внимание!</a:t>
            </a:r>
            <a:endParaRPr lang="ru-RU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63686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134</Words>
  <Application>Microsoft Office PowerPoint</Application>
  <PresentationFormat>Экран (4:3)</PresentationFormat>
  <Paragraphs>22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Тема Office</vt:lpstr>
      <vt:lpstr>Специальное оформление</vt:lpstr>
      <vt:lpstr>Ресурсы дополнительного образования для социального воспитания обучающихся   Балахнина Ольга Ивановна, педагог дополнительного образования МБУ ДО «Дворец пионеров и школьников г. Курска»   </vt:lpstr>
      <vt:lpstr>Воспитание – важнейшая функция дополнительного образования, стратегический общенациональный приоритет</vt:lpstr>
      <vt:lpstr>Главные задачи современного образования:  - раскрытие способностей каждого ребенка;  - воспитание порядочного и патриотического человека,  готового к жизни в высокотехнологическом, конкурентном мире.</vt:lpstr>
      <vt:lpstr>Содержание социального воспитания  во дворце пионеров и школьников города Курска</vt:lpstr>
      <vt:lpstr>ГВП «В волшебном мире книг»  -  «Вооруженные силы России»; - игре – путешествии «Дерзающим судьба помогает»; -  заочном конкурсе «За все добро – расплатимся добром»; - Праздник «Мифы древней Греции»; -  конкурсе  творческих работ «Живое пламя», посвященном творчеству А.П. Гайдара» .   - </vt:lpstr>
      <vt:lpstr>Ресурсное обеспечение Д/О «Юный исследователь»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Пользователь</cp:lastModifiedBy>
  <cp:revision>40</cp:revision>
  <dcterms:created xsi:type="dcterms:W3CDTF">2009-01-08T12:15:48Z</dcterms:created>
  <dcterms:modified xsi:type="dcterms:W3CDTF">2024-05-16T08:26:30Z</dcterms:modified>
</cp:coreProperties>
</file>