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5" r:id="rId3"/>
    <p:sldId id="282" r:id="rId4"/>
    <p:sldId id="272" r:id="rId5"/>
    <p:sldId id="257" r:id="rId6"/>
    <p:sldId id="263" r:id="rId7"/>
    <p:sldId id="275" r:id="rId8"/>
    <p:sldId id="262" r:id="rId9"/>
    <p:sldId id="258" r:id="rId10"/>
    <p:sldId id="265" r:id="rId11"/>
    <p:sldId id="259" r:id="rId12"/>
    <p:sldId id="266" r:id="rId13"/>
    <p:sldId id="260" r:id="rId14"/>
    <p:sldId id="273" r:id="rId15"/>
    <p:sldId id="281" r:id="rId16"/>
    <p:sldId id="267" r:id="rId17"/>
    <p:sldId id="277" r:id="rId18"/>
    <p:sldId id="269" r:id="rId19"/>
    <p:sldId id="270" r:id="rId20"/>
    <p:sldId id="280" r:id="rId21"/>
    <p:sldId id="276" r:id="rId22"/>
    <p:sldId id="271" r:id="rId23"/>
    <p:sldId id="283" r:id="rId24"/>
    <p:sldId id="28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tchive.ru/pieterbruegelelder" TargetMode="External"/><Relationship Id="rId2" Type="http://schemas.openxmlformats.org/officeDocument/2006/relationships/hyperlink" Target="https://artchive.ru/albrechtdur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tchive.ru/janvaneyc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tchive.ru/artists/65102~Gennadij_Spirin/works/355730~Djujmovochka" TargetMode="External"/><Relationship Id="rId7" Type="http://schemas.openxmlformats.org/officeDocument/2006/relationships/hyperlink" Target="https://artchive.ru/andywarhol" TargetMode="External"/><Relationship Id="rId2" Type="http://schemas.openxmlformats.org/officeDocument/2006/relationships/hyperlink" Target="https://artchive.ru/artists/65102~Gennadij_Spirin/works/355727~Rusalochk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tchive.ru/artists/64776~Loren_Long" TargetMode="External"/><Relationship Id="rId5" Type="http://schemas.openxmlformats.org/officeDocument/2006/relationships/hyperlink" Target="https://artchive.ru/artists/65102~Gennadij_Spirin/works/355734~Gadkij_utenok" TargetMode="External"/><Relationship Id="rId4" Type="http://schemas.openxmlformats.org/officeDocument/2006/relationships/hyperlink" Target="https://artchive.ru/artists/65102~Gennadij_Spirin/works/355732~Printsessa_na_goroshine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kulturologia.ru/blogs/070220/45385/" TargetMode="External"/><Relationship Id="rId7" Type="http://schemas.openxmlformats.org/officeDocument/2006/relationships/hyperlink" Target="https://prodetlit.ru/index.php/&#1057;&#1087;&#1080;&#1088;&#1080;&#1085;_&#1043;&#1077;&#1085;&#1085;&#1072;&#1076;&#1080;&#1081;_&#1050;&#1086;&#1085;&#1089;&#1090;&#1072;&#1085;&#1090;&#1080;&#1085;&#1086;&#1074;&#1080;&#1095;" TargetMode="External"/><Relationship Id="rId2" Type="http://schemas.openxmlformats.org/officeDocument/2006/relationships/hyperlink" Target="https://dzen.ru/a/YTIoLnHId2dHq47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tchive.ru/artists/65102~Gennadij_Spirin/biography" TargetMode="External"/><Relationship Id="rId5" Type="http://schemas.openxmlformats.org/officeDocument/2006/relationships/hyperlink" Target="https://www.livemaster.ru/topic/3704042-article-unikalnyj-illyustrator-gennadij-spirin" TargetMode="External"/><Relationship Id="rId4" Type="http://schemas.openxmlformats.org/officeDocument/2006/relationships/hyperlink" Target="https://ru.wikipedia.org/wiki/&#1057;&#1087;&#1080;&#1088;&#1080;&#1085;,_&#1043;&#1077;&#1085;&#1085;&#1072;&#1076;&#1080;&#1081;_&#1050;&#1086;&#1085;&#1089;&#1090;&#1072;&#1085;&#1090;&#1080;&#1085;&#1086;&#1074;&#1080;&#1095;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rs.dzeninfra.ru/get-zen_doc/4457333/pub_6132282e71c8776747ab8ecf_613244f2b5e678712deebf35/scale_1200" TargetMode="External"/><Relationship Id="rId13" Type="http://schemas.openxmlformats.org/officeDocument/2006/relationships/hyperlink" Target="https://avatars.dzeninfra.ru/get-zen_doc/4488311/pub_6132282e71c8776747ab8ecf_61324d985ef98a52fcc1b56a/scale_1200" TargetMode="External"/><Relationship Id="rId18" Type="http://schemas.openxmlformats.org/officeDocument/2006/relationships/hyperlink" Target="https://kulturologia.ru/files/u21941/219411660.jpg" TargetMode="External"/><Relationship Id="rId3" Type="http://schemas.openxmlformats.org/officeDocument/2006/relationships/hyperlink" Target="https://avatars.dzeninfra.ru/get-zen_doc/1930013/pub_6132282e71c8776747ab8ecf_61326c93b5e678712d25f2e7/scale_1200" TargetMode="External"/><Relationship Id="rId7" Type="http://schemas.openxmlformats.org/officeDocument/2006/relationships/hyperlink" Target="https://avatars.dzeninfra.ru/get-zen_doc/1576786/pub_6132282e71c8776747ab8ecf_61326f4f543eb95b07576e2d/scale_1200" TargetMode="External"/><Relationship Id="rId12" Type="http://schemas.openxmlformats.org/officeDocument/2006/relationships/hyperlink" Target="https://kulturologia.ru/files/u21941/219411598.jpg" TargetMode="External"/><Relationship Id="rId17" Type="http://schemas.openxmlformats.org/officeDocument/2006/relationships/hyperlink" Target="https://kulturologia.ru/files/u21941/219419130.jpg" TargetMode="External"/><Relationship Id="rId2" Type="http://schemas.openxmlformats.org/officeDocument/2006/relationships/hyperlink" Target="https://kulturologia.ru/files/u21941/219411986.jpg" TargetMode="External"/><Relationship Id="rId16" Type="http://schemas.openxmlformats.org/officeDocument/2006/relationships/hyperlink" Target="https://avatars.dzeninfra.ru/get-zen_doc/5289413/pub_6132282e71c8776747ab8ecf_61326969c7d3394e4ab711c8/scale_1200" TargetMode="External"/><Relationship Id="rId20" Type="http://schemas.openxmlformats.org/officeDocument/2006/relationships/hyperlink" Target="https://avatars.dzeninfra.ru/get-zen_doc/101122/pub_6132282e71c8776747ab8ecf_61326a4b39f2cf24c316fb89/scale_120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vatars.dzeninfra.ru/get-zen_doc/163240/pub_6132282e71c8776747ab8ecf_613239b95ef98a52fca39901/scale_1200" TargetMode="External"/><Relationship Id="rId11" Type="http://schemas.openxmlformats.org/officeDocument/2006/relationships/hyperlink" Target="https://kulturologia.ru/files/u21941/219418638.jpg" TargetMode="External"/><Relationship Id="rId5" Type="http://schemas.openxmlformats.org/officeDocument/2006/relationships/hyperlink" Target="https://avatars.dzeninfra.ru/get-zen_doc/3986710/pub_6132282e71c8776747ab8ecf_61322e734ce7622db03c4257/scale_1200" TargetMode="External"/><Relationship Id="rId15" Type="http://schemas.openxmlformats.org/officeDocument/2006/relationships/hyperlink" Target="https://avatars.dzeninfra.ru/get-zen_doc/1899117/pub_6132282e71c8776747ab8ecf_6132554c543eb95b0733ab15/scale_1200" TargetMode="External"/><Relationship Id="rId10" Type="http://schemas.openxmlformats.org/officeDocument/2006/relationships/hyperlink" Target="https://avatars.dzeninfra.ru/get-zen_doc/3512851/pub_6132282e71c8776747ab8ecf_61324aac3df852715d6b9fdd/scale_1200" TargetMode="External"/><Relationship Id="rId19" Type="http://schemas.openxmlformats.org/officeDocument/2006/relationships/hyperlink" Target="https://kulturologia.ru/files/u21941/219418094.jpg" TargetMode="External"/><Relationship Id="rId4" Type="http://schemas.openxmlformats.org/officeDocument/2006/relationships/hyperlink" Target="https://avatars.dzeninfra.ru/get-zen_doc/5255669/pub_6132282e71c8776747ab8ecf_61322e5b7916e7006ac60fda/scale_1200" TargetMode="External"/><Relationship Id="rId9" Type="http://schemas.openxmlformats.org/officeDocument/2006/relationships/hyperlink" Target="https://avatars.dzeninfra.ru/get-zen_doc/3985561/pub_6132282e71c8776747ab8ecf_613244fd4ce7622db05fff1e/scale_1200" TargetMode="External"/><Relationship Id="rId14" Type="http://schemas.openxmlformats.org/officeDocument/2006/relationships/hyperlink" Target="https://kulturologia.ru/files/u21941/21941046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98B30-41B1-407C-BB7C-CB30C02067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ru-RU" sz="2800" b="1" i="0" dirty="0">
                <a:effectLst/>
                <a:latin typeface="-apple-system"/>
              </a:rPr>
            </a:br>
            <a:endParaRPr lang="ru-RU" sz="2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EDF544-483C-4FE6-BB29-798D360BA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5659821"/>
            <a:ext cx="9408346" cy="1164745"/>
          </a:xfrm>
        </p:spPr>
        <p:txBody>
          <a:bodyPr>
            <a:normAutofit fontScale="92500" lnSpcReduction="20000"/>
          </a:bodyPr>
          <a:lstStyle/>
          <a:p>
            <a:pPr marL="0" lvl="0" indent="0"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Подготовила: Педагог дополнительного образования  </a:t>
            </a:r>
          </a:p>
          <a:p>
            <a:pPr marL="0" lvl="0" indent="0"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студии изобразительного  искусства</a:t>
            </a:r>
          </a:p>
          <a:p>
            <a:pPr marL="0" lvl="0" indent="0"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itchFamily="34" charset="0"/>
              </a:rPr>
              <a:t>Павельева Елена Федоровна</a:t>
            </a:r>
          </a:p>
          <a:p>
            <a:pPr marL="0" lvl="0" indent="0" algn="r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8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0" lvl="0" indent="0" algn="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itchFamily="34" charset="0"/>
              </a:rPr>
              <a:t>Саранск 2024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18288D-B6A6-4D24-850C-ADF2DE0DA927}"/>
              </a:ext>
            </a:extLst>
          </p:cNvPr>
          <p:cNvSpPr txBox="1"/>
          <p:nvPr/>
        </p:nvSpPr>
        <p:spPr>
          <a:xfrm>
            <a:off x="1765739" y="33434"/>
            <a:ext cx="8576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Муниципальное учреждение дополнительного образования</a:t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«Центр эстетического воспитания детей»</a:t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Республика Мордовия, город Саранск.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C3DC49-599B-46C6-BAE1-C6DF9CB13388}"/>
              </a:ext>
            </a:extLst>
          </p:cNvPr>
          <p:cNvSpPr txBox="1"/>
          <p:nvPr/>
        </p:nvSpPr>
        <p:spPr>
          <a:xfrm>
            <a:off x="268014" y="1308539"/>
            <a:ext cx="816653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ea typeface="Calibri" pitchFamily="34" charset="0"/>
                <a:cs typeface="Arial" pitchFamily="34" charset="0"/>
              </a:rPr>
              <a:t>Методическая разработка 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ea typeface="Calibri" pitchFamily="34" charset="0"/>
                <a:cs typeface="Arial" pitchFamily="34" charset="0"/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ea typeface="Calibri" pitchFamily="34" charset="0"/>
                <a:cs typeface="Arial" pitchFamily="34" charset="0"/>
              </a:rPr>
              <a:t>по изобразительному искусству 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ea typeface="Calibri" pitchFamily="34" charset="0"/>
                <a:cs typeface="Arial" pitchFamily="34" charset="0"/>
              </a:rPr>
              <a:t>на тему: 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ea typeface="Calibri" pitchFamily="34" charset="0"/>
                <a:cs typeface="Arial" pitchFamily="34" charset="0"/>
              </a:rPr>
              <a:t>«</a:t>
            </a:r>
            <a:r>
              <a:rPr lang="ru-RU" sz="28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Сказочные миры </a:t>
            </a:r>
          </a:p>
          <a:p>
            <a:pPr marL="0" indent="0" algn="ctr">
              <a:buNone/>
            </a:pPr>
            <a:r>
              <a:rPr lang="ru-RU" sz="28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российского иллюстратора </a:t>
            </a:r>
          </a:p>
          <a:p>
            <a:pPr marL="0" indent="0" algn="ctr">
              <a:buNone/>
            </a:pPr>
            <a:r>
              <a:rPr lang="ru-RU" sz="28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Геннадия Константиновича Спирина».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2" descr="Художник Геннадий Спирин.">
            <a:extLst>
              <a:ext uri="{FF2B5EF4-FFF2-40B4-BE49-F238E27FC236}">
                <a16:creationId xmlns:a16="http://schemas.microsoft.com/office/drawing/2014/main" id="{7DD2F413-DB1F-4CC4-857D-854B9DC65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9" t="9746" r="7138" b="18355"/>
          <a:stretch/>
        </p:blipFill>
        <p:spPr bwMode="auto">
          <a:xfrm>
            <a:off x="8434552" y="1041002"/>
            <a:ext cx="3070060" cy="452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118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B06E5-868F-4FD1-8D82-128E816A3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559" y="0"/>
            <a:ext cx="10937053" cy="1150884"/>
          </a:xfrm>
        </p:spPr>
        <p:txBody>
          <a:bodyPr>
            <a:normAutofit fontScale="90000"/>
          </a:bodyPr>
          <a:lstStyle/>
          <a:p>
            <a:r>
              <a:rPr lang="ru-RU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Gerbera"/>
              </a:rPr>
              <a:t>Биография и информация.</a:t>
            </a:r>
            <a:br>
              <a:rPr lang="ru-RU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Gerbera"/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4A86BE-A73C-4901-96EE-9FC97D595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9" y="804041"/>
            <a:ext cx="11105218" cy="6290442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ru-RU" b="1" i="0" dirty="0">
                <a:solidFill>
                  <a:srgbClr val="262626"/>
                </a:solidFill>
                <a:effectLst/>
                <a:latin typeface="Gerbera"/>
              </a:rPr>
              <a:t>	</a:t>
            </a:r>
            <a:r>
              <a:rPr lang="ru-RU" sz="1700" b="1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Геннадий Спирин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 (</a:t>
            </a:r>
            <a:r>
              <a:rPr lang="ru-RU" sz="1700" b="0" i="1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род. 25 дек. 1948 года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) — замечательный художник-иллюстратор из России. Он родился в Подмосковье, в Орехово-Зуеве, профильное образование получил в Москве. Будущий автор чудесных сказочных иллюстраций обучался в художественной школе при Академии Искусств, в дальнейшем поступил в художественно-промышленную Академию им. Г. С. Строганова, которую и закончил с успехом. За время учебы у Геннадия Спирина выработалась собственная уникальная манера, благодаря которой его акварели прекрасно узнаются и запоминаются.</a:t>
            </a:r>
            <a:b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</a:br>
            <a:b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</a:b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	Оформлением детской литературы художник занялся в 1979 году. Спустя некоторое время он покинул Россию и проживал в Германии, а в 90-х, по приглашению достаточно крупных и известных издательств Америки </a:t>
            </a:r>
            <a:r>
              <a:rPr lang="ru-RU" sz="1700" b="0" i="0" dirty="0" err="1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Philomel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 и </a:t>
            </a:r>
            <a:r>
              <a:rPr lang="ru-RU" sz="1700" b="0" i="0" dirty="0" err="1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Dial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 Press, отправился в США. Сейчас Геннадий Спирин проживает в штате Нью-Джерси, в городе Принстон, вместе с супругой и детьми: у пары есть трое сыновей. Он по-прежнему не оставляет любимую работу, иллюстрируя по несколько книг в течение года. Работы его находятся как в частных, так и в государственных собраниях (</a:t>
            </a:r>
            <a:r>
              <a:rPr lang="ru-RU" sz="1700" b="0" i="0" dirty="0" err="1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Пристонский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 университет, Миланский Музей искусств).</a:t>
            </a:r>
            <a:b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</a:br>
            <a:b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</a:b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	</a:t>
            </a:r>
            <a:r>
              <a:rPr lang="ru-RU" sz="1700" b="1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Особенности творчества художника-иллюстратора Геннадия Спирина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: детская иллюстрация в исполнении этого великолепного мастера акварели — настоящее произведение искусства. Автор внушительного количества прекрасных работ в совершенстве владеет этой достаточно сложной техникой, умело сочетая ее с традиционной русской живописью. Кроме того, в картинах Геннадия явственно ощущается влияние гениальных художников прошлого, в частности, 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Альбрехта Дюрера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, 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Питера Брейгеля Старшего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, 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Ван </a:t>
            </a:r>
            <a:r>
              <a:rPr lang="ru-RU" sz="1700" b="0" i="0" u="none" strike="noStrike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Эйка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, любимых Спириным еще со времен учебы. Его тщательно проработанные картины с множеством мельчайших деталей необыкновенно интересны, красочны и подробны. Они напоминают реалистичные пейзажи малых голландцев и полотна живописцев Ренессанса.</a:t>
            </a:r>
            <a:b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</a:br>
            <a:br>
              <a:rPr lang="ru-RU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393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B06E5-868F-4FD1-8D82-128E816A3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5" y="0"/>
            <a:ext cx="11063178" cy="504497"/>
          </a:xfrm>
        </p:spPr>
        <p:txBody>
          <a:bodyPr>
            <a:normAutofit fontScale="90000"/>
          </a:bodyPr>
          <a:lstStyle/>
          <a:p>
            <a:r>
              <a:rPr lang="ru-RU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Gerbera"/>
              </a:rPr>
              <a:t>Биография и информация.</a:t>
            </a:r>
            <a:br>
              <a:rPr lang="ru-RU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Gerbera"/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4A86BE-A73C-4901-96EE-9FC97D595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5" y="630621"/>
            <a:ext cx="11493062" cy="5864772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ru-RU" b="1" i="0" dirty="0">
                <a:solidFill>
                  <a:srgbClr val="262626"/>
                </a:solidFill>
                <a:effectLst/>
                <a:latin typeface="Gerbera"/>
              </a:rPr>
              <a:t>	</a:t>
            </a:r>
            <a:br>
              <a:rPr lang="ru-RU" b="0" i="0" dirty="0">
                <a:solidFill>
                  <a:srgbClr val="262626"/>
                </a:solidFill>
                <a:effectLst/>
                <a:latin typeface="Gerbera"/>
              </a:rPr>
            </a:br>
            <a:r>
              <a:rPr lang="ru-RU" sz="1700" b="1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Известные картины художника-иллюстратора Геннадия Спирина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: цикл работ к сказке о царе Салтане, сказкам Андерсена 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«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Русалочка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», «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Дюймовочка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», «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Принцесса на горошине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», «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Гадкий Утенок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» 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и прочим, роману «Путешествие Гулливера» Д. Свифта, рождественские серии и иллюстрации на библейские темы. Великолепны его пейзажи и анималистические картины, портреты друзей и близких, бытовые сцены. Российские читатели наверняка вспомнят иллюстрации Геннадия для замечательной детской книги «Черная Курица» Погорельского, а также для произведений русских классических писателей. </a:t>
            </a:r>
            <a:r>
              <a:rPr lang="ru-RU" sz="1700" b="1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Художник Геннадий Спирин — иллюстратор для знаменитости.</a:t>
            </a:r>
          </a:p>
          <a:p>
            <a:pPr marL="0" indent="0" algn="l">
              <a:buNone/>
            </a:pP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	В 2003 году всемирно известная певица Мадонна представила широкой общественности свою первую детскую книгу — «Английские розы». Произведение имело большой успех: более восемнадцати недель находилось в списке бестселлеров по версии «Нью-Йорк Таймс». Вдохновившись, певица написала одну за другой еще несколько поучительных, забавных и интересных книжек. Всего в серии для дошкольников вышло шесть произведений, оформлением которых занимались многие известные художники: 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Стейси </a:t>
            </a:r>
            <a:r>
              <a:rPr lang="ru-RU" sz="1700" b="0" i="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Петтерсон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, 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Лорен Лонг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Ольга и Андрей Дудины. 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Кроме того, одну из сказок иллюстрировал 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Джеффри </a:t>
            </a:r>
            <a:r>
              <a:rPr lang="ru-RU" sz="1700" b="0" i="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Фулвимари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— знаменитый ученик культового деятеля искусств </a:t>
            </a:r>
            <a:r>
              <a:rPr lang="ru-RU" sz="1700" b="0" i="0" u="none" strike="noStrike" dirty="0">
                <a:solidFill>
                  <a:srgbClr val="FF0000"/>
                </a:solidFill>
                <a:effectLst/>
                <a:latin typeface="Arial Black" panose="020B0A040201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Энди Уорхола</a:t>
            </a:r>
            <a: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.</a:t>
            </a:r>
            <a:br>
              <a:rPr lang="ru-RU" sz="17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</a:br>
            <a:b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</a:b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Сказка «Яков и семеро разбойников», третья в цикле, была написана в 2004 году. Иллюстрации к ней созданы Геннадием Спириным. Выбирала автора лично Мадонна, и вряд ли этот выбор был случайным.</a:t>
            </a:r>
            <a:b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</a:br>
            <a:r>
              <a:rPr lang="ru-RU" sz="1700" b="0" i="0" dirty="0">
                <a:solidFill>
                  <a:srgbClr val="262626"/>
                </a:solidFill>
                <a:effectLst/>
                <a:latin typeface="Arial Black" panose="020B0A04020102020204" pitchFamily="34" charset="0"/>
              </a:rPr>
              <a:t>События, описанные в книге, протекают в небольшом городке в восточной части Европы, время действия — восемнадцатое столетие. И герои, и эпоха вполне соответствуют сюжетам картин любимых Спириным голландских и немецких живописцев, а также его собственным произведениям. Поэтому нет ничего удивительного в том, что иллюстрации Геннадия к сказке Мадонны получились такими завораживающими, удивительно теплыми и красочными, идеальными для поддержания общей атмосферы чудесной книги о добре и сострадании.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15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EF20B-8182-48A7-B1D1-B291D2A34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2B997E-0C12-4F07-9FC6-8AEE7623AE03}"/>
              </a:ext>
            </a:extLst>
          </p:cNvPr>
          <p:cNvSpPr txBox="1"/>
          <p:nvPr/>
        </p:nvSpPr>
        <p:spPr>
          <a:xfrm>
            <a:off x="687388" y="624110"/>
            <a:ext cx="111209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Arial Black" panose="020B0A04020102020204" pitchFamily="34" charset="0"/>
              </a:rPr>
              <a:t>	Удивительный мир образов, созданных Геннадием Спириным наполнен тайной, душевной теплотой и необычайно тонкими орнаментами. Его работы хочется рассматривать до бесконечности. Не зря они так полюбились не только у нас, но и на Западе.</a:t>
            </a: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	Художника отличает супер реализм, детальность прорисовки, каждого персонажа, даже самого нереального, он наделяет своим характером. А в своих иллюстрациях он создаёт фантастический мир сказки в сказке.</a:t>
            </a:r>
          </a:p>
          <a:p>
            <a:endParaRPr lang="ru-RU" b="1" i="1" dirty="0">
              <a:effectLst/>
              <a:latin typeface="-apple-system"/>
            </a:endParaRPr>
          </a:p>
          <a:p>
            <a:r>
              <a:rPr lang="ru-RU" b="1" i="1" dirty="0">
                <a:effectLst/>
                <a:latin typeface="-apple-system"/>
              </a:rPr>
              <a:t>Наверное именно это своеобразие и русская упертость на своём, помогли в своё время художнику, поставить на место Мадонну и её помощников, заказавших ему иллюстрации к её сказке.</a:t>
            </a:r>
          </a:p>
          <a:p>
            <a:endParaRPr lang="ru-RU" dirty="0"/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	Детская иллюстрация в исполнении великолепного мастера акварели Геннадия Спирина уже давно признана настоящим произведением искусства. Работает художник над сказками и классических авторов, и современных, и, разумеется, пришедшими из глубины веков - народными. За длительную творческую карьеру его акварели получили огромное множество наград и премий. Его оригинальные рисунки иллюстраций хранятся в государственных, частных и корпоративных коллекциях, в том числе в Музее Искусств в Милане (Италия), в библиотеке Принстонского университета (США).</a:t>
            </a:r>
            <a:br>
              <a:rPr lang="ru-RU" dirty="0">
                <a:latin typeface="Arial Black" panose="020B0A04020102020204" pitchFamily="34" charset="0"/>
              </a:rPr>
            </a:br>
            <a:endParaRPr lang="ru-RU" b="0" i="0" dirty="0"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97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98B30-41B1-407C-BB7C-CB30C0206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7389" y="236484"/>
            <a:ext cx="10817224" cy="378371"/>
          </a:xfrm>
        </p:spPr>
        <p:txBody>
          <a:bodyPr>
            <a:noAutofit/>
          </a:bodyPr>
          <a:lstStyle/>
          <a:p>
            <a:pPr algn="ctr"/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Фрагмент иллюстрации к сказке «Черная курица».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EDF544-483C-4FE6-BB29-798D360BA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78662" y="4777379"/>
            <a:ext cx="1613338" cy="2080621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                   </a:t>
            </a:r>
          </a:p>
          <a:p>
            <a:r>
              <a:rPr lang="ru-RU" b="1" dirty="0">
                <a:solidFill>
                  <a:schemeClr val="tx1"/>
                </a:solidFill>
              </a:rPr>
              <a:t>(Фото 1)</a:t>
            </a:r>
          </a:p>
        </p:txBody>
      </p:sp>
      <p:pic>
        <p:nvPicPr>
          <p:cNvPr id="1026" name="Picture 2" descr="Фрагмент иллюстрации к сказке &quot;Черная курица&quot;, автор Г. Спирин">
            <a:extLst>
              <a:ext uri="{FF2B5EF4-FFF2-40B4-BE49-F238E27FC236}">
                <a16:creationId xmlns:a16="http://schemas.microsoft.com/office/drawing/2014/main" id="{2B37C094-E7A1-4914-B51D-EA03E9757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31" y="840252"/>
            <a:ext cx="9708931" cy="546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195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Источник pinterest.ru">
            <a:extLst>
              <a:ext uri="{FF2B5EF4-FFF2-40B4-BE49-F238E27FC236}">
                <a16:creationId xmlns:a16="http://schemas.microsoft.com/office/drawing/2014/main" id="{CA355D27-0B2F-4F77-8E67-79FAF0A67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19" y="144636"/>
            <a:ext cx="8817605" cy="656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020EE0-4554-40C7-8CC1-56DDE58DF1DA}"/>
              </a:ext>
            </a:extLst>
          </p:cNvPr>
          <p:cNvSpPr txBox="1"/>
          <p:nvPr/>
        </p:nvSpPr>
        <p:spPr>
          <a:xfrm>
            <a:off x="10231820" y="3090041"/>
            <a:ext cx="196017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r>
              <a:rPr lang="ru-RU" b="1" dirty="0">
                <a:solidFill>
                  <a:schemeClr val="tx1"/>
                </a:solidFill>
              </a:rPr>
              <a:t>(Фото 2)</a:t>
            </a:r>
          </a:p>
        </p:txBody>
      </p:sp>
    </p:spTree>
    <p:extLst>
      <p:ext uri="{BB962C8B-B14F-4D97-AF65-F5344CB8AC3E}">
        <p14:creationId xmlns:p14="http://schemas.microsoft.com/office/powerpoint/2010/main" val="2545315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2E50EAF-9CDD-484A-9815-F4BCF182D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497" y="409903"/>
            <a:ext cx="11687503" cy="684223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Еще в юности Геннадий, в совершенстве овладев достаточно сложными приемами в акварельной технике, Спирин умело сочетал ее с традиционной русской живописью. Его тщательно проработанные картины с множеством мельчайших деталей, напоминающие реалистичные пейзажи голландцев и картины живописцев Ренессанса, всегда необыкновенно интересны и для малышей, и для взрослых.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	На сегодняшний день Геннадий Спирин проживает в штате Нью-Джерси, в городе Принстон. Эта страна вполне пришлась художнику по душе. Однако Спирин и в Америке остался Спириным. </a:t>
            </a:r>
            <a:r>
              <a:rPr lang="ru-RU" sz="1600" b="0" i="1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«Тут никто ко мне не лезет»,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- говорил, улыбаясь, художник. Ведь когда-то уехал из России только для того, чтобы жить, дышать и творить свободно.</a:t>
            </a:r>
            <a:br>
              <a:rPr lang="ru-RU" sz="1600" dirty="0">
                <a:latin typeface="Arial Black" panose="020B0A04020102020204" pitchFamily="34" charset="0"/>
              </a:rPr>
            </a:br>
            <a:br>
              <a:rPr lang="ru-RU" sz="1600" dirty="0">
                <a:latin typeface="Arial Black" panose="020B0A04020102020204" pitchFamily="34" charset="0"/>
              </a:rPr>
            </a:br>
            <a:r>
              <a:rPr lang="ru-RU" sz="1600" dirty="0">
                <a:latin typeface="Arial Black" panose="020B0A04020102020204" pitchFamily="34" charset="0"/>
              </a:rPr>
              <a:t>	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Так и не выучив за много лет английского, живет Спирин в Америке, превратившейся для него в средневековый глухой лес. Его дом в Принстоне напоминает чем-то избу отшельника, а он сам - человек глубоко верующий, упрямый и нелюдимый, с косматой бородой - стал похожим на лешего.</a:t>
            </a:r>
            <a:br>
              <a:rPr lang="ru-RU" sz="1600" dirty="0">
                <a:latin typeface="Arial Black" panose="020B0A04020102020204" pitchFamily="34" charset="0"/>
              </a:rPr>
            </a:br>
            <a:br>
              <a:rPr lang="ru-RU" sz="1600" dirty="0">
                <a:latin typeface="Arial Black" panose="020B0A04020102020204" pitchFamily="34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И по сей день художник-сказочник, невзирая на свой почтенный век, продолжает заниматься любимым делом, иллюстрируя в течение года по несколько изданий.</a:t>
            </a:r>
            <a:br>
              <a:rPr lang="ru-RU" sz="1600" dirty="0">
                <a:latin typeface="Arial Black" panose="020B0A04020102020204" pitchFamily="34" charset="0"/>
              </a:rPr>
            </a:br>
            <a:br>
              <a:rPr lang="ru-RU" sz="1600" dirty="0">
                <a:latin typeface="Arial Black" panose="020B0A04020102020204" pitchFamily="34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Сложно в нашем обзоре перечислить все литературные произведения, к которым Геннадий Спирин на протяжении творческой карьеры создал свое уникальное оформление. Но на некоторых все же хотелось бы остановиться, а именно на тех, которые были отмечены на международных конкурсах и прославили художника.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	И по сей день художник-сказочник, невзирая на свой почтенный век, продолжает заниматься любимым делом, иллюстрируя в течение года по несколько изданий.</a:t>
            </a:r>
            <a:br>
              <a:rPr lang="ru-RU" sz="1600" dirty="0">
                <a:latin typeface="Arial Black" panose="020B0A04020102020204" pitchFamily="34" charset="0"/>
              </a:rPr>
            </a:br>
            <a:endParaRPr lang="ru-RU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06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98B30-41B1-407C-BB7C-CB30C0206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615" y="0"/>
            <a:ext cx="9864998" cy="409903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«</a:t>
            </a:r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Русская зима».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EDF544-483C-4FE6-BB29-798D360BA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09738" y="4777379"/>
            <a:ext cx="1282262" cy="2080621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(Фото 3)</a:t>
            </a:r>
          </a:p>
          <a:p>
            <a:endParaRPr lang="ru-RU" dirty="0"/>
          </a:p>
        </p:txBody>
      </p:sp>
      <p:pic>
        <p:nvPicPr>
          <p:cNvPr id="3097" name="Picture 25" descr="&quot;Русская зима&quot;. Источник vk.com">
            <a:extLst>
              <a:ext uri="{FF2B5EF4-FFF2-40B4-BE49-F238E27FC236}">
                <a16:creationId xmlns:a16="http://schemas.microsoft.com/office/drawing/2014/main" id="{95ABE424-11C4-474C-B9CC-EA1AC4331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1" y="835573"/>
            <a:ext cx="10033876" cy="564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958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98B30-41B1-407C-BB7C-CB30C0206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669" y="40961"/>
            <a:ext cx="11603421" cy="668487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Иллюстрации к сказке Мадонны "Яков и семеро разбойников"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122" name="Picture 2" descr="Иллюстрации к сказке Мадонны &quot;Яков и семеро разбойников&quot;. Источник mirtesen.ru">
            <a:extLst>
              <a:ext uri="{FF2B5EF4-FFF2-40B4-BE49-F238E27FC236}">
                <a16:creationId xmlns:a16="http://schemas.microsoft.com/office/drawing/2014/main" id="{988A4772-0D97-4AAC-90BE-0D6247AE0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9" y="835503"/>
            <a:ext cx="10213427" cy="574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04DA83-2BDB-4F88-987F-4762552493ED}"/>
              </a:ext>
            </a:extLst>
          </p:cNvPr>
          <p:cNvSpPr txBox="1"/>
          <p:nvPr/>
        </p:nvSpPr>
        <p:spPr>
          <a:xfrm>
            <a:off x="10846676" y="1738726"/>
            <a:ext cx="134532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(Фото 4)</a:t>
            </a:r>
          </a:p>
        </p:txBody>
      </p:sp>
    </p:spTree>
    <p:extLst>
      <p:ext uri="{BB962C8B-B14F-4D97-AF65-F5344CB8AC3E}">
        <p14:creationId xmlns:p14="http://schemas.microsoft.com/office/powerpoint/2010/main" val="1640547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DEDAC1-0856-4776-85DB-27CF3726C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773" y="0"/>
            <a:ext cx="10211840" cy="1882616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"Яков и семеро разбойников".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146" name="Picture 2" descr="&quot;Яков и семеро разбойников&quot;. Источник artpriced.ru">
            <a:extLst>
              <a:ext uri="{FF2B5EF4-FFF2-40B4-BE49-F238E27FC236}">
                <a16:creationId xmlns:a16="http://schemas.microsoft.com/office/drawing/2014/main" id="{C703FC7A-9790-4624-AF0D-AED3FC7D5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773" y="594729"/>
            <a:ext cx="8842647" cy="59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F83CF2-2D8B-4C70-B89C-C9F19C23E0EF}"/>
              </a:ext>
            </a:extLst>
          </p:cNvPr>
          <p:cNvSpPr txBox="1"/>
          <p:nvPr/>
        </p:nvSpPr>
        <p:spPr>
          <a:xfrm>
            <a:off x="10787060" y="2932385"/>
            <a:ext cx="140493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(Фото 5)</a:t>
            </a:r>
          </a:p>
        </p:txBody>
      </p:sp>
    </p:spTree>
    <p:extLst>
      <p:ext uri="{BB962C8B-B14F-4D97-AF65-F5344CB8AC3E}">
        <p14:creationId xmlns:p14="http://schemas.microsoft.com/office/powerpoint/2010/main" val="4230621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98B30-41B1-407C-BB7C-CB30C0206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324" y="126124"/>
            <a:ext cx="10921288" cy="425669"/>
          </a:xfrm>
        </p:spPr>
        <p:txBody>
          <a:bodyPr>
            <a:normAutofit fontScale="90000"/>
          </a:bodyPr>
          <a:lstStyle/>
          <a:p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"Филипок"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EDF544-483C-4FE6-BB29-798D360BA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5044966"/>
            <a:ext cx="10657490" cy="1813034"/>
          </a:xfrm>
        </p:spPr>
        <p:txBody>
          <a:bodyPr>
            <a:normAutofit/>
          </a:bodyPr>
          <a:lstStyle/>
          <a:p>
            <a:pPr algn="ctr"/>
            <a:endParaRPr lang="ru-RU" sz="1600" b="0" i="0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ru-RU" sz="1600" b="0" i="0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algn="ctr"/>
            <a:r>
              <a:rPr lang="ru-RU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Автор удивительно точно подмечает и передаёт детали быта и настроение своих героев, от этого его рисунки кажутся ещё реалистичнее и душевнее.</a:t>
            </a:r>
          </a:p>
          <a:p>
            <a:endParaRPr lang="ru-RU" dirty="0"/>
          </a:p>
        </p:txBody>
      </p:sp>
      <p:pic>
        <p:nvPicPr>
          <p:cNvPr id="7170" name="Picture 2" descr="&quot;Филипок&quot;. Источник liveinternet.ru">
            <a:extLst>
              <a:ext uri="{FF2B5EF4-FFF2-40B4-BE49-F238E27FC236}">
                <a16:creationId xmlns:a16="http://schemas.microsoft.com/office/drawing/2014/main" id="{E729B232-BB9C-4807-9178-8CFBBB70A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51" y="703536"/>
            <a:ext cx="9690538" cy="545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8C3421-A645-438F-8800-FA147397101F}"/>
              </a:ext>
            </a:extLst>
          </p:cNvPr>
          <p:cNvSpPr txBox="1"/>
          <p:nvPr/>
        </p:nvSpPr>
        <p:spPr>
          <a:xfrm>
            <a:off x="10657490" y="2999967"/>
            <a:ext cx="153451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r>
              <a:rPr lang="ru-RU" b="1" dirty="0">
                <a:solidFill>
                  <a:schemeClr val="tx1"/>
                </a:solidFill>
              </a:rPr>
              <a:t>(Фото 6)</a:t>
            </a:r>
          </a:p>
        </p:txBody>
      </p:sp>
    </p:spTree>
    <p:extLst>
      <p:ext uri="{BB962C8B-B14F-4D97-AF65-F5344CB8AC3E}">
        <p14:creationId xmlns:p14="http://schemas.microsoft.com/office/powerpoint/2010/main" val="2737597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25BD9-F86C-4211-AF1E-AC1CAB62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855" y="0"/>
            <a:ext cx="10889757" cy="1905000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"Филипок"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8194" name="Picture 2" descr="&quot;Филипок&quot;. Источник perunica.ru">
            <a:extLst>
              <a:ext uri="{FF2B5EF4-FFF2-40B4-BE49-F238E27FC236}">
                <a16:creationId xmlns:a16="http://schemas.microsoft.com/office/drawing/2014/main" id="{6CFC46FE-0AA9-4787-8745-5FCBBB574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9" y="464816"/>
            <a:ext cx="10539321" cy="592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AA2A29-9BDC-4ACC-B985-8C5C5DD91C2E}"/>
              </a:ext>
            </a:extLst>
          </p:cNvPr>
          <p:cNvSpPr txBox="1"/>
          <p:nvPr/>
        </p:nvSpPr>
        <p:spPr>
          <a:xfrm>
            <a:off x="10830910" y="2999967"/>
            <a:ext cx="1361090" cy="3611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endParaRPr lang="ru-RU" b="1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endParaRPr lang="ru-RU" b="1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endParaRPr lang="ru-RU" b="1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(Фото 7)</a:t>
            </a:r>
          </a:p>
        </p:txBody>
      </p:sp>
    </p:spTree>
    <p:extLst>
      <p:ext uri="{BB962C8B-B14F-4D97-AF65-F5344CB8AC3E}">
        <p14:creationId xmlns:p14="http://schemas.microsoft.com/office/powerpoint/2010/main" val="1716299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98B30-41B1-407C-BB7C-CB30C0206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793" y="1"/>
            <a:ext cx="10952819" cy="457200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"Щелкунчик"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276" name="Picture 60" descr="&quot;Щелкунчик&quot;. Источник vk.com">
            <a:extLst>
              <a:ext uri="{FF2B5EF4-FFF2-40B4-BE49-F238E27FC236}">
                <a16:creationId xmlns:a16="http://schemas.microsoft.com/office/drawing/2014/main" id="{06AC81F1-A9F5-495A-A3E4-9D199F382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15" y="438807"/>
            <a:ext cx="5827985" cy="582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9DA0D5-B62B-4283-A111-30387CEB5D70}"/>
              </a:ext>
            </a:extLst>
          </p:cNvPr>
          <p:cNvSpPr txBox="1"/>
          <p:nvPr/>
        </p:nvSpPr>
        <p:spPr>
          <a:xfrm>
            <a:off x="819807" y="2432408"/>
            <a:ext cx="1125657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r>
              <a:rPr lang="ru-RU" b="1" dirty="0">
                <a:solidFill>
                  <a:schemeClr val="tx1"/>
                </a:solidFill>
              </a:rPr>
              <a:t>    (Фото 8)                                                                                            </a:t>
            </a:r>
            <a:r>
              <a:rPr lang="ru-RU" b="1" dirty="0"/>
              <a:t>(</a:t>
            </a:r>
            <a:r>
              <a:rPr lang="ru-RU" b="1" dirty="0">
                <a:solidFill>
                  <a:schemeClr val="tx1"/>
                </a:solidFill>
              </a:rPr>
              <a:t>Фото 9)                </a:t>
            </a:r>
          </a:p>
        </p:txBody>
      </p:sp>
      <p:pic>
        <p:nvPicPr>
          <p:cNvPr id="7" name="Picture 2" descr=" «Щелкунчик». Иллюстрации от Геннадия Спирина.">
            <a:extLst>
              <a:ext uri="{FF2B5EF4-FFF2-40B4-BE49-F238E27FC236}">
                <a16:creationId xmlns:a16="http://schemas.microsoft.com/office/drawing/2014/main" id="{EB34AD22-B0E7-4A39-B317-3C595410E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942" y="450820"/>
            <a:ext cx="4245660" cy="581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925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632C00A-2138-4CA6-A58B-6285E2471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03" y="740979"/>
            <a:ext cx="11414235" cy="51702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Критики всегда с восхищением отзывались о творчестве российского кудесника-сказочника, использующего кисть, вместо волшебной палочки.</a:t>
            </a:r>
            <a:r>
              <a:rPr lang="ru-RU" sz="2400" b="0" i="1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 </a:t>
            </a:r>
          </a:p>
          <a:p>
            <a:pPr marL="0" indent="0" algn="ctr">
              <a:buNone/>
            </a:pPr>
            <a:r>
              <a:rPr lang="ru-RU" sz="2400" b="0" i="1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«...Работы художника напоминают Северный Ренессанс. Он включает богатые, глубокие, золотые, синие и темно-красные цвета, подобно Рафаэлю, во многие из своих иллюстраций. Микроскопическая точность его реализма напоминает великого фламандца Яна </a:t>
            </a:r>
            <a:r>
              <a:rPr lang="ru-RU" sz="2400" b="0" i="1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ван</a:t>
            </a:r>
            <a:r>
              <a:rPr lang="ru-RU" sz="2400" b="0" i="1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2400" b="0" i="1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Эйка</a:t>
            </a:r>
            <a:r>
              <a:rPr lang="ru-RU" sz="2400" b="0" i="1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в то время как невероятное графическое мастерство близко к Альберту Дюреру …»</a:t>
            </a:r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Сам же художник еще со студенческой скамьи считал своими кумирами средневековых гениев - русского иконописца Андрея Рублева и голландца Питера Брейгеля</a:t>
            </a:r>
            <a:b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516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2D43E-EFAF-4803-AC99-907BAB9AF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173" y="236483"/>
            <a:ext cx="9297440" cy="1668517"/>
          </a:xfrm>
        </p:spPr>
        <p:txBody>
          <a:bodyPr>
            <a:normAutofit/>
          </a:bodyPr>
          <a:lstStyle/>
          <a:p>
            <a:r>
              <a:rPr lang="ru-RU" sz="2400" b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«Автопортрет художника». </a:t>
            </a:r>
            <a:br>
              <a:rPr lang="ru-RU" dirty="0"/>
            </a:br>
            <a:endParaRPr lang="ru-RU" dirty="0"/>
          </a:p>
        </p:txBody>
      </p:sp>
      <p:pic>
        <p:nvPicPr>
          <p:cNvPr id="20482" name="Picture 2" descr="Автопортрет художника. Геннадий Спирин.">
            <a:extLst>
              <a:ext uri="{FF2B5EF4-FFF2-40B4-BE49-F238E27FC236}">
                <a16:creationId xmlns:a16="http://schemas.microsoft.com/office/drawing/2014/main" id="{76642220-895D-404F-BD7A-58ACFD58B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t="3834" r="8210" b="6589"/>
          <a:stretch/>
        </p:blipFill>
        <p:spPr bwMode="auto">
          <a:xfrm>
            <a:off x="2720073" y="740979"/>
            <a:ext cx="4067503" cy="597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5F9F07-E430-4001-AECC-7193D37072C3}"/>
              </a:ext>
            </a:extLst>
          </p:cNvPr>
          <p:cNvSpPr txBox="1"/>
          <p:nvPr/>
        </p:nvSpPr>
        <p:spPr>
          <a:xfrm>
            <a:off x="9680028" y="2743199"/>
            <a:ext cx="214411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(Фото 10)</a:t>
            </a:r>
          </a:p>
        </p:txBody>
      </p:sp>
    </p:spTree>
    <p:extLst>
      <p:ext uri="{BB962C8B-B14F-4D97-AF65-F5344CB8AC3E}">
        <p14:creationId xmlns:p14="http://schemas.microsoft.com/office/powerpoint/2010/main" val="2221787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F87AA-196F-4BC4-BF43-FAEC9BCA6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731" y="0"/>
            <a:ext cx="11015881" cy="1905000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"Каштанка"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2" name="Picture 2" descr="&quot;Каштанка&quot;. Источник vk.com">
            <a:extLst>
              <a:ext uri="{FF2B5EF4-FFF2-40B4-BE49-F238E27FC236}">
                <a16:creationId xmlns:a16="http://schemas.microsoft.com/office/drawing/2014/main" id="{64CF7144-3DF2-43F0-86AA-0BB8DAED0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93" y="553107"/>
            <a:ext cx="5751786" cy="575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C5AF55-C64C-4E8A-904E-B54C4684CDC5}"/>
              </a:ext>
            </a:extLst>
          </p:cNvPr>
          <p:cNvSpPr txBox="1"/>
          <p:nvPr/>
        </p:nvSpPr>
        <p:spPr>
          <a:xfrm>
            <a:off x="1844567" y="3173389"/>
            <a:ext cx="1017664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r>
              <a:rPr lang="ru-RU" b="1" dirty="0">
                <a:solidFill>
                  <a:schemeClr val="tx1"/>
                </a:solidFill>
              </a:rPr>
              <a:t>(Фото 11)                                                                                         (Фото </a:t>
            </a:r>
            <a:r>
              <a:rPr lang="ru-RU" b="1" dirty="0"/>
              <a:t>12</a:t>
            </a:r>
            <a:r>
              <a:rPr lang="ru-RU" b="1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7" name="Picture 2" descr="«Каштанка». Иллюстрации от Геннадия Спирина.">
            <a:extLst>
              <a:ext uri="{FF2B5EF4-FFF2-40B4-BE49-F238E27FC236}">
                <a16:creationId xmlns:a16="http://schemas.microsoft.com/office/drawing/2014/main" id="{830CED2B-2B3F-4C51-876D-C5C327D5F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87441"/>
            <a:ext cx="5751786" cy="417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936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438AE67-CB10-4845-AE9A-0FA08E209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931" y="1008993"/>
            <a:ext cx="10988566" cy="559675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В 1983 году на биеннале в Братиславе за книгу «Гномы и сиротка </a:t>
            </a:r>
            <a:r>
              <a:rPr lang="ru-RU" sz="2800" b="0" i="0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Марыся</a:t>
            </a:r>
            <a:r>
              <a:rPr lang="ru-RU" sz="28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» - Спирин получил "Gold Apple Award". В 1990-м в Австрии - был отмечен государственной премией за «Емелю». В 1991-м - художник взял первый приз "</a:t>
            </a:r>
            <a:r>
              <a:rPr lang="ru-RU" sz="2800" b="0" i="0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Fiera</a:t>
            </a:r>
            <a:r>
              <a:rPr lang="ru-RU" sz="28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2800" b="0" i="0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di</a:t>
            </a:r>
            <a:r>
              <a:rPr lang="ru-RU" sz="28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2800" b="0" i="0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Bologna</a:t>
            </a:r>
            <a:r>
              <a:rPr lang="ru-RU" sz="28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" за «Сорочинскую ярмарку» Николая Гоголя. С 1992-го был награжден четырьмя золотыми медалями от Общества Иллюстраторов в Нью-Йорке за «Ботинок и Стеклянная гора» (1992), «Маленькие лебеди» (1993), «Принцесса Лягушка» (1994) и «Сказка о Царе Салтане» (1996). В 1994 - Первый приз «</a:t>
            </a:r>
            <a:r>
              <a:rPr lang="ru-RU" sz="2800" b="0" i="0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Premi</a:t>
            </a:r>
            <a:r>
              <a:rPr lang="ru-RU" sz="28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2800" b="0" i="0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Internacional</a:t>
            </a:r>
            <a:r>
              <a:rPr lang="ru-RU" sz="28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2800" b="0" i="0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D'Illustracio</a:t>
            </a:r>
            <a:r>
              <a:rPr lang="ru-RU" sz="28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», Барселона, Испания за «Каштанку».</a:t>
            </a:r>
            <a:b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760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98B30-41B1-407C-BB7C-CB30C0206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152" y="0"/>
            <a:ext cx="10842461" cy="567559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«По щучьему велению»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1297" name="Picture 33" descr="&quot;По щучьему велению&quot;. Источник vk.com и pinterest.ru">
            <a:extLst>
              <a:ext uri="{FF2B5EF4-FFF2-40B4-BE49-F238E27FC236}">
                <a16:creationId xmlns:a16="http://schemas.microsoft.com/office/drawing/2014/main" id="{9AD751F6-99AD-48AF-AA28-D3CC6BE51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67" y="567559"/>
            <a:ext cx="9105900" cy="607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141ECD-E54D-4FCF-B3F3-3A0DA92E48D7}"/>
              </a:ext>
            </a:extLst>
          </p:cNvPr>
          <p:cNvSpPr txBox="1"/>
          <p:nvPr/>
        </p:nvSpPr>
        <p:spPr>
          <a:xfrm>
            <a:off x="10594428" y="3176752"/>
            <a:ext cx="159757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r>
              <a:rPr lang="ru-RU" b="1" dirty="0">
                <a:solidFill>
                  <a:schemeClr val="tx1"/>
                </a:solidFill>
              </a:rPr>
              <a:t>  (Фото 13)</a:t>
            </a:r>
          </a:p>
        </p:txBody>
      </p:sp>
    </p:spTree>
    <p:extLst>
      <p:ext uri="{BB962C8B-B14F-4D97-AF65-F5344CB8AC3E}">
        <p14:creationId xmlns:p14="http://schemas.microsoft.com/office/powerpoint/2010/main" val="1852980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9938B-38BF-4A76-8396-EF9BE218E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5" y="0"/>
            <a:ext cx="11063178" cy="1905000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"Красная шапочка"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2324" name="Picture 36" descr="&quot;Красная шапочка&quot;.  Источник vk.com">
            <a:extLst>
              <a:ext uri="{FF2B5EF4-FFF2-40B4-BE49-F238E27FC236}">
                <a16:creationId xmlns:a16="http://schemas.microsoft.com/office/drawing/2014/main" id="{0942510F-AAAC-4C29-A74D-70CD74841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14" y="509623"/>
            <a:ext cx="10380006" cy="583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5421C5-4D72-4D7F-A467-CD28664FF96C}"/>
              </a:ext>
            </a:extLst>
          </p:cNvPr>
          <p:cNvSpPr txBox="1"/>
          <p:nvPr/>
        </p:nvSpPr>
        <p:spPr>
          <a:xfrm>
            <a:off x="10689020" y="2481589"/>
            <a:ext cx="150297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r>
              <a:rPr lang="ru-RU" b="1" dirty="0">
                <a:solidFill>
                  <a:schemeClr val="tx1"/>
                </a:solidFill>
              </a:rPr>
              <a:t>(Фото 14)</a:t>
            </a:r>
          </a:p>
        </p:txBody>
      </p:sp>
    </p:spTree>
    <p:extLst>
      <p:ext uri="{BB962C8B-B14F-4D97-AF65-F5344CB8AC3E}">
        <p14:creationId xmlns:p14="http://schemas.microsoft.com/office/powerpoint/2010/main" val="3699204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58B71-0C4C-4428-B609-AF8A4F278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670" y="0"/>
            <a:ext cx="13717368" cy="2000250"/>
          </a:xfrm>
        </p:spPr>
        <p:txBody>
          <a:bodyPr>
            <a:normAutofit/>
          </a:bodyPr>
          <a:lstStyle/>
          <a:p>
            <a:r>
              <a:rPr lang="ru-RU" sz="2400" b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«Красная шапочка»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9458" name="Picture 2" descr="«Красная шапочка». Иллюстрации от Геннадия Спирина.">
            <a:extLst>
              <a:ext uri="{FF2B5EF4-FFF2-40B4-BE49-F238E27FC236}">
                <a16:creationId xmlns:a16="http://schemas.microsoft.com/office/drawing/2014/main" id="{0D5FD1FF-FC69-4784-803F-7E9B52E8C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11" y="497392"/>
            <a:ext cx="4436405" cy="597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«Красная шапочка». Иллюстрации от Геннадия Спирина.">
            <a:extLst>
              <a:ext uri="{FF2B5EF4-FFF2-40B4-BE49-F238E27FC236}">
                <a16:creationId xmlns:a16="http://schemas.microsoft.com/office/drawing/2014/main" id="{DF986F97-A857-4426-AE74-3B54CADDE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840" y="497392"/>
            <a:ext cx="4726477" cy="597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92B255-78BA-4B3A-8DCA-CF0774F28A0A}"/>
              </a:ext>
            </a:extLst>
          </p:cNvPr>
          <p:cNvSpPr txBox="1"/>
          <p:nvPr/>
        </p:nvSpPr>
        <p:spPr>
          <a:xfrm>
            <a:off x="1702676" y="2000250"/>
            <a:ext cx="1048932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                                             </a:t>
            </a: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/>
              <a:t>                                             </a:t>
            </a:r>
            <a:r>
              <a:rPr lang="ru-RU" b="1" dirty="0">
                <a:solidFill>
                  <a:schemeClr val="tx1"/>
                </a:solidFill>
              </a:rPr>
              <a:t> (Фото 15)                                                                                (Фото 16)</a:t>
            </a:r>
          </a:p>
        </p:txBody>
      </p:sp>
    </p:spTree>
    <p:extLst>
      <p:ext uri="{BB962C8B-B14F-4D97-AF65-F5344CB8AC3E}">
        <p14:creationId xmlns:p14="http://schemas.microsoft.com/office/powerpoint/2010/main" val="3691313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44329-FBC9-4A77-B2FD-D56C2EA6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9A7F55-57FD-4CCF-BA80-31FDDB93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93" y="46471"/>
            <a:ext cx="10952819" cy="4107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«Принцесса Лягушка»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7410" name="Picture 2" descr=" «Принцесса Лягушка» (1994). Иллюстрации от Геннадия Спирина.">
            <a:extLst>
              <a:ext uri="{FF2B5EF4-FFF2-40B4-BE49-F238E27FC236}">
                <a16:creationId xmlns:a16="http://schemas.microsoft.com/office/drawing/2014/main" id="{00DE2B12-0097-43A9-A18D-AC9A9E840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400436"/>
            <a:ext cx="4622829" cy="622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F83AED-6C3F-42D6-B260-E56035CB7AD7}"/>
              </a:ext>
            </a:extLst>
          </p:cNvPr>
          <p:cNvSpPr txBox="1"/>
          <p:nvPr/>
        </p:nvSpPr>
        <p:spPr>
          <a:xfrm>
            <a:off x="1608083" y="3118210"/>
            <a:ext cx="1017401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/>
          </a:p>
          <a:p>
            <a:r>
              <a:rPr lang="ru-RU" b="1" dirty="0">
                <a:solidFill>
                  <a:schemeClr val="tx1"/>
                </a:solidFill>
              </a:rPr>
              <a:t>                                                    (Фото 17)                                                                (Фото 18)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E5617C2-1A26-459F-B3D7-AA233542A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198" y="306969"/>
            <a:ext cx="6074980" cy="607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416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2103C47-B31F-431C-BE3E-A6BB97EAF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324" y="1403131"/>
            <a:ext cx="10921288" cy="45080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0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Акварельные работы Геннадия Спирина удостоены огромного числа наград и хранятся во многих частных и государственных коллекциях. А созданные им сказочные миры мне хочется рассматривать и рассматривать. </a:t>
            </a:r>
            <a:endParaRPr lang="ru-RU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852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394B0-8D89-433C-AD41-34FE90FDB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62" y="0"/>
            <a:ext cx="10984351" cy="58332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Источник информации: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2E624-5ADD-41E0-BE2D-67F096599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61" y="583324"/>
            <a:ext cx="10984351" cy="5327898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2"/>
              </a:rPr>
              <a:t>https://dzen.ru/a/YTIoLnHId2dHq47P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3"/>
              </a:rPr>
              <a:t>https://kulturologia.ru/blogs/070220/45385/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4"/>
              </a:rPr>
              <a:t>https://ru.wikipedia.org/wiki/</a:t>
            </a:r>
            <a:r>
              <a:rPr lang="ru-RU" dirty="0">
                <a:latin typeface="Arial Black" panose="020B0A04020102020204" pitchFamily="34" charset="0"/>
                <a:hlinkClick r:id="rId4"/>
              </a:rPr>
              <a:t>Спирин, Геннадий Константинович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5"/>
              </a:rPr>
              <a:t>https://www.livemaster.ru/topic/3704042-article-unikalnyj-illyustrator-gennadij-spirin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6"/>
              </a:rPr>
              <a:t>https://artchive.ru/artists/65102~Gennadij_Spirin/biography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7"/>
              </a:rPr>
              <a:t>https://prodetlit.ru/index.php/</a:t>
            </a:r>
            <a:r>
              <a:rPr lang="ru-RU" dirty="0">
                <a:latin typeface="Arial Black" panose="020B0A04020102020204" pitchFamily="34" charset="0"/>
                <a:hlinkClick r:id="rId7"/>
              </a:rPr>
              <a:t>Спирин_Геннадий_Константинович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456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90BD1-00FB-47EA-8CFE-59C9AA0F2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545" y="0"/>
            <a:ext cx="5912069" cy="94677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Источник фотографий: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46B071-50FF-40D6-B32D-15A56F27D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545" y="473389"/>
            <a:ext cx="11729545" cy="6211190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на титульном листе)</a:t>
            </a:r>
            <a:r>
              <a:rPr lang="en-US" sz="1900" dirty="0">
                <a:latin typeface="Arial Black" panose="020B0A04020102020204" pitchFamily="34" charset="0"/>
                <a:hlinkClick r:id="rId2"/>
              </a:rPr>
              <a:t> </a:t>
            </a:r>
            <a:r>
              <a:rPr lang="en-US" sz="1900" dirty="0">
                <a:latin typeface="Arial Black" panose="020B0A04020102020204" pitchFamily="34" charset="0"/>
                <a:hlinkClick r:id="rId2"/>
              </a:rPr>
              <a:t>https://kulturologia.ru/files/u21941/219411986.jpg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1)</a:t>
            </a:r>
            <a:r>
              <a:rPr lang="en-US" sz="1900" dirty="0">
                <a:latin typeface="Arial Black" panose="020B0A04020102020204" pitchFamily="34" charset="0"/>
                <a:hlinkClick r:id="rId3"/>
              </a:rPr>
              <a:t> https://avatars.dzeninfra.ru/get-zen_doc/1930013/pub_6132282e71c8776747ab8ecf_61326c93b5e678712d25f2e7/scale_1200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2)</a:t>
            </a:r>
            <a:r>
              <a:rPr lang="en-US" sz="1900" dirty="0">
                <a:latin typeface="Arial Black" panose="020B0A04020102020204" pitchFamily="34" charset="0"/>
                <a:hlinkClick r:id="rId4"/>
              </a:rPr>
              <a:t> https://avatars.dzeninfra.ru/get-zen_doc/5255669/pub_6132282e71c8776747ab8ecf_61322e5b7916e7006ac60fda/scale_1200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3)</a:t>
            </a:r>
            <a:r>
              <a:rPr lang="en-US" sz="1900" dirty="0">
                <a:latin typeface="Arial Black" panose="020B0A04020102020204" pitchFamily="34" charset="0"/>
                <a:hlinkClick r:id="rId5"/>
              </a:rPr>
              <a:t> https://avatars.dzeninfra.ru/get-zen_doc/3986710/pub_6132282e71c8776747ab8ecf_61322e734ce7622db03c4257/scale_1200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4)</a:t>
            </a:r>
            <a:r>
              <a:rPr lang="en-US" sz="1900" dirty="0">
                <a:latin typeface="Arial Black" panose="020B0A04020102020204" pitchFamily="34" charset="0"/>
                <a:hlinkClick r:id="rId6"/>
              </a:rPr>
              <a:t> https://avatars.dzeninfra.ru/get-zen_doc/163240/pub_6132282e71c8776747ab8ecf_613239b95ef98a52fca39901/scale_1200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5)</a:t>
            </a:r>
            <a:r>
              <a:rPr lang="en-US" sz="1900" dirty="0">
                <a:latin typeface="Arial Black" panose="020B0A04020102020204" pitchFamily="34" charset="0"/>
                <a:hlinkClick r:id="rId7"/>
              </a:rPr>
              <a:t> https://avatars.dzeninfra.ru/get-zen_doc/1576786/pub_6132282e71c8776747ab8ecf_61326f4f543eb95b07576e2d/scale_1200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6)</a:t>
            </a:r>
            <a:r>
              <a:rPr lang="en-US" sz="1900" dirty="0">
                <a:latin typeface="Arial Black" panose="020B0A04020102020204" pitchFamily="34" charset="0"/>
                <a:hlinkClick r:id="rId8"/>
              </a:rPr>
              <a:t> https://avatars.dzeninfra.ru/get-zen_doc/4457333/pub_6132282e71c8776747ab8ecf_613244f2b5e678712deebf35/scale_1200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7)</a:t>
            </a:r>
            <a:r>
              <a:rPr lang="en-US" sz="1900" dirty="0">
                <a:latin typeface="Arial Black" panose="020B0A04020102020204" pitchFamily="34" charset="0"/>
                <a:hlinkClick r:id="rId9"/>
              </a:rPr>
              <a:t> https://avatars.dzeninfra.ru/get-zen_doc/3985561/pub_6132282e71c8776747ab8ecf_613244fd4ce7622db05fff1e/scale_1200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8)</a:t>
            </a:r>
            <a:r>
              <a:rPr lang="en-US" sz="1900" dirty="0">
                <a:latin typeface="Arial Black" panose="020B0A04020102020204" pitchFamily="34" charset="0"/>
                <a:hlinkClick r:id="rId10"/>
              </a:rPr>
              <a:t> https://avatars.dzeninfra.ru/get-zen_doc/3512851/pub_6132282e71c8776747ab8ecf_61324aac3df852715d6b9fdd/scale_1200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9)</a:t>
            </a:r>
            <a:r>
              <a:rPr lang="en-US" sz="1900" dirty="0">
                <a:latin typeface="Arial Black" panose="020B0A04020102020204" pitchFamily="34" charset="0"/>
                <a:hlinkClick r:id="rId11"/>
              </a:rPr>
              <a:t> https://kulturologia.ru/files/u21941/219418638.jpg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10)</a:t>
            </a:r>
            <a:r>
              <a:rPr lang="en-US" sz="1900" dirty="0">
                <a:latin typeface="Arial Black" panose="020B0A04020102020204" pitchFamily="34" charset="0"/>
                <a:hlinkClick r:id="rId12"/>
              </a:rPr>
              <a:t> https://kulturologia.ru/files/u21941/219411598.jpg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11)</a:t>
            </a:r>
            <a:r>
              <a:rPr lang="en-US" sz="1900" dirty="0">
                <a:latin typeface="Arial Black" panose="020B0A04020102020204" pitchFamily="34" charset="0"/>
                <a:hlinkClick r:id="rId13"/>
              </a:rPr>
              <a:t> https://avatars.dzeninfra.ru/get-zen_doc/4488311/pub_6132282e71c8776747ab8ecf_61324d985ef98a52fcc1b56a/scale_1200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12)</a:t>
            </a:r>
            <a:r>
              <a:rPr lang="en-US" sz="1900" dirty="0">
                <a:latin typeface="Arial Black" panose="020B0A04020102020204" pitchFamily="34" charset="0"/>
                <a:hlinkClick r:id="rId14"/>
              </a:rPr>
              <a:t> https://kulturologia.ru/files/u21941/219410465.jpg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13)</a:t>
            </a:r>
            <a:r>
              <a:rPr lang="en-US" sz="1900" dirty="0">
                <a:latin typeface="Arial Black" panose="020B0A04020102020204" pitchFamily="34" charset="0"/>
                <a:hlinkClick r:id="rId15"/>
              </a:rPr>
              <a:t> https://avatars.dzeninfra.ru/get-zen_doc/1899117/pub_6132282e71c8776747ab8ecf_6132554c543eb95b0733ab15/scale_1200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14)</a:t>
            </a:r>
            <a:r>
              <a:rPr lang="en-US" sz="1900" dirty="0">
                <a:latin typeface="Arial Black" panose="020B0A04020102020204" pitchFamily="34" charset="0"/>
                <a:hlinkClick r:id="rId16"/>
              </a:rPr>
              <a:t> https://avatars.dzeninfra.ru/get-zen_doc/5289413/pub_6132282e71c8776747ab8ecf_61326969c7d3394e4ab711c8/scale_1200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15)</a:t>
            </a:r>
            <a:r>
              <a:rPr lang="en-US" sz="1900" dirty="0">
                <a:latin typeface="Arial Black" panose="020B0A04020102020204" pitchFamily="34" charset="0"/>
                <a:hlinkClick r:id="rId17"/>
              </a:rPr>
              <a:t> https://kulturologia.ru/files/u21941/219419130.jpg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16)</a:t>
            </a:r>
            <a:r>
              <a:rPr lang="en-US" sz="1900" dirty="0">
                <a:latin typeface="Arial Black" panose="020B0A04020102020204" pitchFamily="34" charset="0"/>
                <a:hlinkClick r:id="rId18"/>
              </a:rPr>
              <a:t> https://kulturologia.ru/files/u21941/219411660.jpg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17)</a:t>
            </a:r>
            <a:r>
              <a:rPr lang="en-US" sz="1900" dirty="0">
                <a:latin typeface="Arial Black" panose="020B0A04020102020204" pitchFamily="34" charset="0"/>
                <a:hlinkClick r:id="rId19"/>
              </a:rPr>
              <a:t> https://kulturologia.ru/files/u21941/219418094.jpg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>
                <a:latin typeface="Arial Black" panose="020B0A04020102020204" pitchFamily="34" charset="0"/>
              </a:rPr>
              <a:t>(Фото 18)</a:t>
            </a:r>
            <a:r>
              <a:rPr lang="en-US" sz="1900" dirty="0">
                <a:latin typeface="Arial Black" panose="020B0A04020102020204" pitchFamily="34" charset="0"/>
                <a:hlinkClick r:id="rId20"/>
              </a:rPr>
              <a:t> https://avatars.dzeninfra.ru/get-zen_doc/101122/pub_6132282e71c8776747ab8ecf_61326a4b39f2cf24c316fb89/scale_1200</a:t>
            </a:r>
            <a:endParaRPr lang="ru-RU" sz="19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142188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125</TotalTime>
  <Words>2044</Words>
  <Application>Microsoft Office PowerPoint</Application>
  <PresentationFormat>Широкоэкранный</PresentationFormat>
  <Paragraphs>254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-apple-system</vt:lpstr>
      <vt:lpstr>Arial</vt:lpstr>
      <vt:lpstr>Arial Black</vt:lpstr>
      <vt:lpstr>Century Gothic</vt:lpstr>
      <vt:lpstr>Georgia</vt:lpstr>
      <vt:lpstr>Gerbera</vt:lpstr>
      <vt:lpstr>Wingdings 3</vt:lpstr>
      <vt:lpstr>Легкий дым</vt:lpstr>
      <vt:lpstr> </vt:lpstr>
      <vt:lpstr>Биография и информация. </vt:lpstr>
      <vt:lpstr>Биография и информация. </vt:lpstr>
      <vt:lpstr> </vt:lpstr>
      <vt:lpstr>Фрагмент иллюстрации к сказке «Черная курица».</vt:lpstr>
      <vt:lpstr>Презентация PowerPoint</vt:lpstr>
      <vt:lpstr>Презентация PowerPoint</vt:lpstr>
      <vt:lpstr>«Русская зима».</vt:lpstr>
      <vt:lpstr>Иллюстрации к сказке Мадонны "Яков и семеро разбойников"</vt:lpstr>
      <vt:lpstr>"Яков и семеро разбойников".</vt:lpstr>
      <vt:lpstr>"Филипок"</vt:lpstr>
      <vt:lpstr>"Филипок"</vt:lpstr>
      <vt:lpstr>"Щелкунчик"</vt:lpstr>
      <vt:lpstr>Презентация PowerPoint</vt:lpstr>
      <vt:lpstr>«Автопортрет художника».  </vt:lpstr>
      <vt:lpstr>"Каштанка"</vt:lpstr>
      <vt:lpstr>Презентация PowerPoint</vt:lpstr>
      <vt:lpstr>«По щучьему велению»</vt:lpstr>
      <vt:lpstr>"Красная шапочка"</vt:lpstr>
      <vt:lpstr>«Красная шапочка»</vt:lpstr>
      <vt:lpstr> </vt:lpstr>
      <vt:lpstr>Презентация PowerPoint</vt:lpstr>
      <vt:lpstr>Источник информации:</vt:lpstr>
      <vt:lpstr>Источник фотографий: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3</cp:revision>
  <dcterms:created xsi:type="dcterms:W3CDTF">2024-05-20T09:11:24Z</dcterms:created>
  <dcterms:modified xsi:type="dcterms:W3CDTF">2024-05-21T19:00:18Z</dcterms:modified>
</cp:coreProperties>
</file>