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45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EEC9-4A40-4580-A86A-4A5B3B403F1C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25440-C779-46B6-8AD8-342E61D741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EEC9-4A40-4580-A86A-4A5B3B403F1C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25440-C779-46B6-8AD8-342E61D741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EEC9-4A40-4580-A86A-4A5B3B403F1C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25440-C779-46B6-8AD8-342E61D741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EEC9-4A40-4580-A86A-4A5B3B403F1C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25440-C779-46B6-8AD8-342E61D741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EEC9-4A40-4580-A86A-4A5B3B403F1C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25440-C779-46B6-8AD8-342E61D741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EEC9-4A40-4580-A86A-4A5B3B403F1C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25440-C779-46B6-8AD8-342E61D741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EEC9-4A40-4580-A86A-4A5B3B403F1C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25440-C779-46B6-8AD8-342E61D741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EEC9-4A40-4580-A86A-4A5B3B403F1C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25440-C779-46B6-8AD8-342E61D741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EEC9-4A40-4580-A86A-4A5B3B403F1C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25440-C779-46B6-8AD8-342E61D741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EEC9-4A40-4580-A86A-4A5B3B403F1C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25440-C779-46B6-8AD8-342E61D741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EEC9-4A40-4580-A86A-4A5B3B403F1C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25440-C779-46B6-8AD8-342E61D741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4EEC9-4A40-4580-A86A-4A5B3B403F1C}" type="datetimeFigureOut">
              <a:rPr lang="ru-RU" smtClean="0"/>
              <a:pPr/>
              <a:t>24.09.2014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125440-C779-46B6-8AD8-342E61D7416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НОВИКОВА\ФОНЫ !\1627627-6c2d2606a0bd60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214346" y="0"/>
            <a:ext cx="9144000" cy="1285884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chemeClr val="bg1"/>
                </a:solidFill>
                <a:latin typeface="Amsterdam_vp" pitchFamily="82" charset="0"/>
              </a:rPr>
              <a:t>Акция «Сад доброты»</a:t>
            </a:r>
            <a:endParaRPr lang="ru-RU" sz="5400" b="1" dirty="0">
              <a:solidFill>
                <a:schemeClr val="bg1"/>
              </a:solidFill>
              <a:latin typeface="Amsterdam_vp" pitchFamily="8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1142984"/>
            <a:ext cx="5929354" cy="5572164"/>
          </a:xfrm>
        </p:spPr>
        <p:txBody>
          <a:bodyPr>
            <a:normAutofit fontScale="70000" lnSpcReduction="20000"/>
          </a:bodyPr>
          <a:lstStyle/>
          <a:p>
            <a:r>
              <a:rPr lang="ru-RU" b="1" u="sng" dirty="0">
                <a:solidFill>
                  <a:schemeClr val="bg1"/>
                </a:solidFill>
              </a:rPr>
              <a:t>Цель:</a:t>
            </a:r>
            <a:r>
              <a:rPr lang="ru-RU" dirty="0">
                <a:solidFill>
                  <a:schemeClr val="bg1"/>
                </a:solidFill>
              </a:rPr>
              <a:t> развивать потребности в нравственном самосовершенствовании; ориентировать на ценности человеческой личности; развивать творческие способности детей, интерес и любознательность; воспитывать добрые и уважительные чувства друг к другу.</a:t>
            </a:r>
          </a:p>
          <a:p>
            <a:r>
              <a:rPr lang="ru-RU" b="1" u="sng" dirty="0">
                <a:solidFill>
                  <a:schemeClr val="bg1"/>
                </a:solidFill>
              </a:rPr>
              <a:t>Необходимое оборудование:</a:t>
            </a:r>
            <a:r>
              <a:rPr lang="ru-RU" u="sng" dirty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импровизированный киоск (парта) с надписью «Оранжерея», лотки с бумажными цветами из цветной бумаги с двухсторонним скотчем на обратной стороне, на стене в холле – клумба с сорняками (цветы, вырезанные из газеты или серой бумаги).</a:t>
            </a:r>
          </a:p>
          <a:p>
            <a:r>
              <a:rPr lang="ru-RU" b="1" u="sng" dirty="0">
                <a:solidFill>
                  <a:schemeClr val="bg1"/>
                </a:solidFill>
              </a:rPr>
              <a:t>Кадровое обеспечение:</a:t>
            </a:r>
            <a:r>
              <a:rPr lang="ru-RU" u="sng" dirty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педагог-организатор или старшая вожатая (продавец «Оранжереи»), который в течение каждой перемены будет работать с детьми.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НОВИКОВА\ФОНЫ !\1627627-6c2d2606a0bd60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214346" y="0"/>
            <a:ext cx="9144000" cy="928670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chemeClr val="bg1"/>
                </a:solidFill>
                <a:latin typeface="Amsterdam_vp" pitchFamily="82" charset="0"/>
              </a:rPr>
              <a:t>Акция «Сад доброты»</a:t>
            </a:r>
            <a:endParaRPr lang="ru-RU" sz="5400" b="1" dirty="0">
              <a:solidFill>
                <a:schemeClr val="bg1"/>
              </a:solidFill>
              <a:latin typeface="Amsterdam_vp" pitchFamily="8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1142984"/>
            <a:ext cx="5929354" cy="5572164"/>
          </a:xfrm>
        </p:spPr>
        <p:txBody>
          <a:bodyPr>
            <a:normAutofit/>
          </a:bodyPr>
          <a:lstStyle/>
          <a:p>
            <a:r>
              <a:rPr lang="ru-RU" u="sng" dirty="0">
                <a:solidFill>
                  <a:schemeClr val="bg1"/>
                </a:solidFill>
              </a:rPr>
              <a:t>В «Оранжерее» лотки с цветами поделены на цветовые  категории: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b="1" i="1" dirty="0">
                <a:solidFill>
                  <a:schemeClr val="bg1"/>
                </a:solidFill>
              </a:rPr>
              <a:t>красные</a:t>
            </a:r>
            <a:r>
              <a:rPr lang="ru-RU" dirty="0">
                <a:solidFill>
                  <a:schemeClr val="bg1"/>
                </a:solidFill>
              </a:rPr>
              <a:t> – помощь взрослым;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желтые </a:t>
            </a:r>
            <a:r>
              <a:rPr lang="ru-RU" dirty="0">
                <a:solidFill>
                  <a:schemeClr val="bg1"/>
                </a:solidFill>
              </a:rPr>
              <a:t>– помощь младшим;</a:t>
            </a:r>
          </a:p>
          <a:p>
            <a:r>
              <a:rPr lang="ru-RU" b="1" i="1" dirty="0" err="1">
                <a:solidFill>
                  <a:schemeClr val="bg1"/>
                </a:solidFill>
              </a:rPr>
              <a:t>голубые</a:t>
            </a:r>
            <a:r>
              <a:rPr lang="ru-RU" dirty="0">
                <a:solidFill>
                  <a:schemeClr val="bg1"/>
                </a:solidFill>
              </a:rPr>
              <a:t> – вежливость, прощение;</a:t>
            </a:r>
          </a:p>
          <a:p>
            <a:r>
              <a:rPr lang="ru-RU" b="1" i="1" dirty="0" err="1">
                <a:solidFill>
                  <a:schemeClr val="bg1"/>
                </a:solidFill>
              </a:rPr>
              <a:t>розовые</a:t>
            </a:r>
            <a:r>
              <a:rPr lang="ru-RU" dirty="0">
                <a:solidFill>
                  <a:schemeClr val="bg1"/>
                </a:solidFill>
              </a:rPr>
              <a:t> – участие, труд.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НОВИКОВА\ФОНЫ !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4533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85729"/>
            <a:ext cx="7772400" cy="1071570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  <a:latin typeface="Amsterdam_vp" pitchFamily="82" charset="0"/>
              </a:rPr>
              <a:t>Акция «Духовное наследие»</a:t>
            </a:r>
            <a:endParaRPr lang="ru-RU" sz="4800" b="1" dirty="0">
              <a:solidFill>
                <a:schemeClr val="bg1"/>
              </a:solidFill>
              <a:latin typeface="Amsterdam_vp" pitchFamily="8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1643050"/>
            <a:ext cx="7486680" cy="5214950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Детские книги - сокровища духовного богатства людей, самое ценное, что создал человек на пути к прогрессу; в нем выражены </a:t>
            </a:r>
            <a:r>
              <a:rPr lang="ru-RU" b="1" dirty="0" smtClean="0">
                <a:solidFill>
                  <a:schemeClr val="bg1"/>
                </a:solidFill>
              </a:rPr>
              <a:t>чувства, </a:t>
            </a:r>
            <a:r>
              <a:rPr lang="ru-RU" b="1" dirty="0">
                <a:solidFill>
                  <a:schemeClr val="bg1"/>
                </a:solidFill>
              </a:rPr>
              <a:t>эмоции, переживания людей</a:t>
            </a:r>
            <a:r>
              <a:rPr lang="ru-RU" b="1" dirty="0" smtClean="0">
                <a:solidFill>
                  <a:schemeClr val="bg1"/>
                </a:solidFill>
              </a:rPr>
              <a:t>.</a:t>
            </a:r>
          </a:p>
          <a:p>
            <a:endParaRPr lang="ru-RU" sz="2400" dirty="0" smtClean="0">
              <a:solidFill>
                <a:schemeClr val="tx1"/>
              </a:solidFill>
            </a:endParaRPr>
          </a:p>
          <a:p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НОВИКОВА\ФОНЫ !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4533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0"/>
            <a:ext cx="7772400" cy="714379"/>
          </a:xfrm>
        </p:spPr>
        <p:txBody>
          <a:bodyPr>
            <a:normAutofit fontScale="90000"/>
          </a:bodyPr>
          <a:lstStyle/>
          <a:p>
            <a:r>
              <a:rPr lang="ru-RU" sz="4800" b="1" dirty="0" smtClean="0">
                <a:solidFill>
                  <a:schemeClr val="bg1"/>
                </a:solidFill>
                <a:latin typeface="Amsterdam_vp" pitchFamily="82" charset="0"/>
              </a:rPr>
              <a:t>Акция «Духовное наследие»</a:t>
            </a:r>
            <a:endParaRPr lang="ru-RU" sz="4800" b="1" dirty="0">
              <a:solidFill>
                <a:schemeClr val="bg1"/>
              </a:solidFill>
              <a:latin typeface="Amsterdam_vp" pitchFamily="8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285728"/>
            <a:ext cx="7486680" cy="5643602"/>
          </a:xfrm>
        </p:spPr>
        <p:txBody>
          <a:bodyPr>
            <a:normAutofit/>
          </a:bodyPr>
          <a:lstStyle/>
          <a:p>
            <a:endParaRPr lang="ru-RU" sz="2400" dirty="0" smtClean="0">
              <a:solidFill>
                <a:schemeClr val="tx1"/>
              </a:solidFill>
            </a:endParaRPr>
          </a:p>
          <a:p>
            <a:r>
              <a:rPr lang="ru-RU" sz="2800" dirty="0" smtClean="0">
                <a:solidFill>
                  <a:schemeClr val="bg1"/>
                </a:solidFill>
              </a:rPr>
              <a:t>В </a:t>
            </a:r>
            <a:r>
              <a:rPr lang="ru-RU" sz="2800" dirty="0">
                <a:solidFill>
                  <a:schemeClr val="bg1"/>
                </a:solidFill>
              </a:rPr>
              <a:t>основе данной акции лежит интерактивная технология </a:t>
            </a:r>
            <a:r>
              <a:rPr lang="ru-RU" sz="2800" b="1" i="1" u="sng" dirty="0" err="1">
                <a:solidFill>
                  <a:schemeClr val="bg1"/>
                </a:solidFill>
              </a:rPr>
              <a:t>буккроссинг</a:t>
            </a:r>
            <a:r>
              <a:rPr lang="ru-RU" sz="2800" b="1" i="1" dirty="0" smtClean="0">
                <a:solidFill>
                  <a:schemeClr val="bg1"/>
                </a:solidFill>
              </a:rPr>
              <a:t>.</a:t>
            </a:r>
          </a:p>
          <a:p>
            <a:endParaRPr lang="ru-RU" sz="1050" dirty="0">
              <a:solidFill>
                <a:schemeClr val="bg1"/>
              </a:solidFill>
            </a:endParaRPr>
          </a:p>
          <a:p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b="1" u="sng" dirty="0">
                <a:solidFill>
                  <a:schemeClr val="bg1"/>
                </a:solidFill>
              </a:rPr>
              <a:t>Необходимое оборудование:</a:t>
            </a:r>
            <a:r>
              <a:rPr lang="ru-RU" sz="2800" u="sng" dirty="0">
                <a:solidFill>
                  <a:schemeClr val="bg1"/>
                </a:solidFill>
              </a:rPr>
              <a:t> </a:t>
            </a:r>
            <a:r>
              <a:rPr lang="ru-RU" sz="2800" dirty="0">
                <a:solidFill>
                  <a:schemeClr val="bg1"/>
                </a:solidFill>
              </a:rPr>
              <a:t>книги с вложенными таблицами для отметок о перемещении этих книг.</a:t>
            </a:r>
          </a:p>
          <a:p>
            <a:r>
              <a:rPr lang="ru-RU" sz="2800" b="1" u="sng" dirty="0">
                <a:solidFill>
                  <a:schemeClr val="bg1"/>
                </a:solidFill>
              </a:rPr>
              <a:t>Кадровое обеспечение: </a:t>
            </a:r>
            <a:r>
              <a:rPr lang="ru-RU" sz="2800" dirty="0" err="1">
                <a:solidFill>
                  <a:schemeClr val="bg1"/>
                </a:solidFill>
              </a:rPr>
              <a:t>педагог-оганизатор</a:t>
            </a:r>
            <a:r>
              <a:rPr lang="ru-RU" sz="2800" dirty="0">
                <a:solidFill>
                  <a:schemeClr val="bg1"/>
                </a:solidFill>
              </a:rPr>
              <a:t> или старшая вожатая, которые будут осуществлять общее руководство акцией, следить за перемещением книг, за выполнением условий акции.</a:t>
            </a:r>
          </a:p>
          <a:p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НОВИКОВА\ФОНЫ !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4533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0"/>
            <a:ext cx="7772400" cy="714379"/>
          </a:xfrm>
        </p:spPr>
        <p:txBody>
          <a:bodyPr>
            <a:normAutofit fontScale="90000"/>
          </a:bodyPr>
          <a:lstStyle/>
          <a:p>
            <a:r>
              <a:rPr lang="ru-RU" sz="4800" b="1" dirty="0" smtClean="0">
                <a:solidFill>
                  <a:schemeClr val="bg1"/>
                </a:solidFill>
                <a:latin typeface="Amsterdam_vp" pitchFamily="82" charset="0"/>
              </a:rPr>
              <a:t>Акция «Духовное наследие»</a:t>
            </a:r>
            <a:endParaRPr lang="ru-RU" sz="4800" b="1" dirty="0">
              <a:solidFill>
                <a:schemeClr val="bg1"/>
              </a:solidFill>
              <a:latin typeface="Amsterdam_vp" pitchFamily="8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642918"/>
            <a:ext cx="7486680" cy="6000792"/>
          </a:xfrm>
        </p:spPr>
        <p:txBody>
          <a:bodyPr>
            <a:normAutofit/>
          </a:bodyPr>
          <a:lstStyle/>
          <a:p>
            <a:endParaRPr lang="ru-RU" sz="2400" dirty="0" smtClean="0">
              <a:solidFill>
                <a:schemeClr val="tx1"/>
              </a:solidFill>
            </a:endParaRPr>
          </a:p>
          <a:p>
            <a:r>
              <a:rPr lang="ru-RU" sz="2800" b="1" dirty="0" smtClean="0">
                <a:solidFill>
                  <a:schemeClr val="bg1"/>
                </a:solidFill>
              </a:rPr>
              <a:t>Условия </a:t>
            </a:r>
            <a:r>
              <a:rPr lang="ru-RU" sz="2800" b="1" dirty="0">
                <a:solidFill>
                  <a:schemeClr val="bg1"/>
                </a:solidFill>
              </a:rPr>
              <a:t>проведения акции: </a:t>
            </a:r>
            <a:endParaRPr lang="ru-RU" sz="2800" dirty="0">
              <a:solidFill>
                <a:schemeClr val="bg1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ru-RU" sz="2800" dirty="0" smtClean="0">
                <a:solidFill>
                  <a:schemeClr val="bg1"/>
                </a:solidFill>
              </a:rPr>
              <a:t>одна </a:t>
            </a:r>
            <a:r>
              <a:rPr lang="ru-RU" sz="2800" dirty="0">
                <a:solidFill>
                  <a:schemeClr val="bg1"/>
                </a:solidFill>
              </a:rPr>
              <a:t>книга содержит один рассказ, </a:t>
            </a:r>
            <a:r>
              <a:rPr lang="ru-RU" sz="2800" dirty="0" smtClean="0">
                <a:solidFill>
                  <a:schemeClr val="bg1"/>
                </a:solidFill>
              </a:rPr>
              <a:t>повесть;</a:t>
            </a:r>
            <a:endParaRPr lang="ru-RU" sz="2800" dirty="0">
              <a:solidFill>
                <a:schemeClr val="bg1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ru-RU" sz="2800" dirty="0" smtClean="0">
                <a:solidFill>
                  <a:schemeClr val="bg1"/>
                </a:solidFill>
              </a:rPr>
              <a:t>класс </a:t>
            </a:r>
            <a:r>
              <a:rPr lang="ru-RU" sz="2800" dirty="0">
                <a:solidFill>
                  <a:schemeClr val="bg1"/>
                </a:solidFill>
              </a:rPr>
              <a:t>читает одно произведение всем </a:t>
            </a:r>
            <a:r>
              <a:rPr lang="ru-RU" sz="2800" dirty="0" smtClean="0">
                <a:solidFill>
                  <a:schemeClr val="bg1"/>
                </a:solidFill>
              </a:rPr>
              <a:t>коллективом;</a:t>
            </a:r>
            <a:endParaRPr lang="ru-RU" sz="2800" dirty="0">
              <a:solidFill>
                <a:schemeClr val="bg1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ru-RU" sz="2800" dirty="0" smtClean="0">
                <a:solidFill>
                  <a:schemeClr val="bg1"/>
                </a:solidFill>
              </a:rPr>
              <a:t>книга </a:t>
            </a:r>
            <a:r>
              <a:rPr lang="ru-RU" sz="2800" dirty="0">
                <a:solidFill>
                  <a:schemeClr val="bg1"/>
                </a:solidFill>
              </a:rPr>
              <a:t>задерживается в каждом классе не более чем на два </a:t>
            </a:r>
            <a:r>
              <a:rPr lang="ru-RU" sz="2800" dirty="0" smtClean="0">
                <a:solidFill>
                  <a:schemeClr val="bg1"/>
                </a:solidFill>
              </a:rPr>
              <a:t>часа;</a:t>
            </a:r>
            <a:endParaRPr lang="ru-RU" sz="2800" dirty="0">
              <a:solidFill>
                <a:schemeClr val="bg1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ru-RU" sz="2800" dirty="0">
                <a:solidFill>
                  <a:schemeClr val="bg1"/>
                </a:solidFill>
              </a:rPr>
              <a:t>Книги должны быть помечены специальным лейблом «Духовное наследие».</a:t>
            </a:r>
          </a:p>
          <a:p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НОВИКОВА\ФОНЫ !\1627657-b8ad6eba9565975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2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7224" y="2714620"/>
            <a:ext cx="7772400" cy="3500462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Школьный конкурс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слоганов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синквейнов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«Школа без сквернословия»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Цели и задачи конкурса: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Профилактика использования ненормативной, грубой лексики, жаргонов, примитивного сленга среди подростков, как основной группы риска.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Привлечение внимания общественности к проблемам распространения ненормативной лексики среди несовершеннолетних  учащихся и молодежи.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- Создание условий для реализации творческого потенциала детей.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4900" dirty="0" smtClean="0"/>
              <a:t/>
            </a:r>
            <a:br>
              <a:rPr lang="ru-RU" sz="4900" dirty="0" smtClean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357166"/>
            <a:ext cx="87154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atin typeface="Amsterdam_vp" pitchFamily="82" charset="0"/>
              </a:rPr>
              <a:t>Акция «Культура общения – красивому городу»</a:t>
            </a:r>
          </a:p>
          <a:p>
            <a:pPr algn="ctr"/>
            <a:endParaRPr lang="ru-RU" sz="2800" dirty="0">
              <a:latin typeface="Amsterdam_vp" pitchFamily="8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290</Words>
  <Application>Microsoft Office PowerPoint</Application>
  <PresentationFormat>Экран (4:3)</PresentationFormat>
  <Paragraphs>27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Акция «Сад доброты»</vt:lpstr>
      <vt:lpstr>Акция «Сад доброты»</vt:lpstr>
      <vt:lpstr>Акция «Духовное наследие»</vt:lpstr>
      <vt:lpstr>Акция «Духовное наследие»</vt:lpstr>
      <vt:lpstr>Акция «Духовное наследие»</vt:lpstr>
      <vt:lpstr>Школьный конкурс слоганов, синквейнов           «Школа без сквернословия» Цели и задачи конкурса: - Профилактика использования ненормативной, грубой лексики, жаргонов, примитивного сленга среди подростков, как основной группы риска. - Привлечение внимания общественности к проблемам распространения ненормативной лексики среди несовершеннолетних  учащихся и молодежи. - Создание условий для реализации творческого потенциала детей.  </vt:lpstr>
    </vt:vector>
  </TitlesOfParts>
  <Company>Дворец Творчества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Акция «Сад доброты»</dc:title>
  <dc:creator>Методисты</dc:creator>
  <cp:lastModifiedBy>Методисты</cp:lastModifiedBy>
  <cp:revision>8</cp:revision>
  <dcterms:created xsi:type="dcterms:W3CDTF">2012-02-08T01:18:44Z</dcterms:created>
  <dcterms:modified xsi:type="dcterms:W3CDTF">2014-09-24T04:05:06Z</dcterms:modified>
</cp:coreProperties>
</file>