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4314328"/>
            <a:ext cx="218313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3846"/>
            <a:ext cx="4800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0574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04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33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53534"/>
            <a:ext cx="8115299" cy="2801935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3641726"/>
            <a:ext cx="7867650" cy="955675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2"/>
            <a:ext cx="5243619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907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194560"/>
            <a:ext cx="40005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94560"/>
            <a:ext cx="40005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0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45795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2183802"/>
            <a:ext cx="3809993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3132667"/>
            <a:ext cx="3983831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183802"/>
            <a:ext cx="3829050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132667"/>
            <a:ext cx="40005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493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288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518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3086100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746760"/>
            <a:ext cx="4882964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3086100" cy="309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129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5154930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751242"/>
            <a:ext cx="2733722" cy="546744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5154930" cy="309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5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4697361"/>
            <a:ext cx="8116526" cy="819355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941440"/>
            <a:ext cx="8116380" cy="34781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5516716"/>
            <a:ext cx="8115300" cy="701969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25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53533"/>
            <a:ext cx="8115300" cy="2802467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9134"/>
            <a:ext cx="7597887" cy="99906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57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604495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365557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3959863"/>
            <a:ext cx="7613650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7188" y="93345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70129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960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1124702"/>
            <a:ext cx="7609640" cy="2511835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8316"/>
            <a:ext cx="7608491" cy="999885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8884"/>
            <a:ext cx="524361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32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2202080"/>
            <a:ext cx="2592324" cy="61732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2201333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904067"/>
            <a:ext cx="2592324" cy="331461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2192866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1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4191001"/>
            <a:ext cx="2588687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2362200"/>
            <a:ext cx="258868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4873765"/>
            <a:ext cx="2588687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4191001"/>
            <a:ext cx="2586701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2362200"/>
            <a:ext cx="258670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4873764"/>
            <a:ext cx="2586701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4191001"/>
            <a:ext cx="2592352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2362200"/>
            <a:ext cx="258590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4873762"/>
            <a:ext cx="2589334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420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194560"/>
            <a:ext cx="81153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51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745067"/>
            <a:ext cx="154305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745068"/>
            <a:ext cx="615315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79942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1"/>
            <a:ext cx="524361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97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194561"/>
            <a:ext cx="81153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6356351"/>
            <a:ext cx="218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355846"/>
            <a:ext cx="5829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0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1614" y="3188068"/>
            <a:ext cx="7086600" cy="1825096"/>
          </a:xfrm>
        </p:spPr>
        <p:txBody>
          <a:bodyPr>
            <a:noAutofit/>
          </a:bodyPr>
          <a:lstStyle/>
          <a:p>
            <a:pPr algn="ctr"/>
            <a:r>
              <a:rPr lang="ru-RU" sz="6600" i="1" dirty="0">
                <a:solidFill>
                  <a:schemeClr val="accent2">
                    <a:lumMod val="75000"/>
                  </a:schemeClr>
                </a:solidFill>
              </a:rPr>
              <a:t>Поэмы Гомера</a:t>
            </a:r>
            <a:br>
              <a:rPr lang="ru-RU" sz="6600" i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66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831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6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61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</a:rPr>
              <a:t>Гомер</a:t>
            </a:r>
            <a:endParaRPr lang="ru-RU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57401"/>
            <a:ext cx="8115300" cy="4024125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В древние времена между греческими городами странствовали рассказчики преданий, повествуя о богах и великих героях. Такие сказители были частыми гостями на пирах, где они рассказывали свои истории под музыку лиры. Одним из таких сказителей был знаменитый Гомер.</a:t>
            </a:r>
          </a:p>
          <a:p>
            <a:r>
              <a:rPr lang="ru-RU" sz="2000" dirty="0"/>
              <a:t>Точных сведений о его жизни и творчестве не сохранилось. Даже в древние времена греки не знали точно, когда он родился и где жил, — сразу семь городов называли себя его родиной. По легенде, он был слепым музыкантом, который собрал и поэтично обработал исторические свидетельства о Троянской войне. </a:t>
            </a:r>
            <a:endParaRPr lang="ru-RU" sz="2000" dirty="0" smtClean="0"/>
          </a:p>
          <a:p>
            <a:r>
              <a:rPr lang="ru-RU" sz="2800" dirty="0" smtClean="0"/>
              <a:t>В </a:t>
            </a:r>
            <a:r>
              <a:rPr lang="ru-RU" sz="2800" dirty="0"/>
              <a:t>наше время исследователи полагают, что </a:t>
            </a:r>
            <a:r>
              <a:rPr lang="ru-RU" sz="2800" u="sng" dirty="0"/>
              <a:t>Гомер жил в VIII в. до н. э. и был автором двух поэм </a:t>
            </a:r>
            <a:r>
              <a:rPr lang="ru-RU" sz="2800" dirty="0"/>
              <a:t>— «Илиада» и «Одиссея».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74" b="89983" l="9780" r="8997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01113" y="-148045"/>
            <a:ext cx="1928537" cy="282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33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chemeClr val="accent2">
                    <a:lumMod val="75000"/>
                  </a:schemeClr>
                </a:solidFill>
              </a:rPr>
              <a:t>«Илиада»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69" y="1820091"/>
            <a:ext cx="8778239" cy="4946469"/>
          </a:xfrm>
        </p:spPr>
        <p:txBody>
          <a:bodyPr>
            <a:noAutofit/>
          </a:bodyPr>
          <a:lstStyle/>
          <a:p>
            <a:pPr algn="ctr"/>
            <a:r>
              <a:rPr lang="ru-RU" sz="2800" u="sng" dirty="0"/>
              <a:t>«Илиада» </a:t>
            </a:r>
            <a:r>
              <a:rPr lang="ru-RU" sz="2800" u="sng" dirty="0" smtClean="0"/>
              <a:t>—поэма</a:t>
            </a:r>
            <a:r>
              <a:rPr lang="ru-RU" sz="2800" u="sng" dirty="0"/>
              <a:t>, созданная приблизительно в IX–VIII вв. до н. э. сказителем Гомером</a:t>
            </a:r>
            <a:r>
              <a:rPr lang="ru-RU" sz="2800" dirty="0"/>
              <a:t>. Этот древнейший памятник греческой литературы </a:t>
            </a:r>
            <a:r>
              <a:rPr lang="ru-RU" sz="2800" u="sng" dirty="0"/>
              <a:t>повествует о событиях легендарной Троянской войны</a:t>
            </a:r>
            <a:r>
              <a:rPr lang="ru-RU" sz="2800" dirty="0"/>
              <a:t>, </a:t>
            </a:r>
            <a:r>
              <a:rPr lang="ru-RU" sz="2800" u="sng" dirty="0"/>
              <a:t>в которо</a:t>
            </a:r>
            <a:r>
              <a:rPr lang="ru-RU" sz="2800" dirty="0"/>
              <a:t>й, согласно произведению, </a:t>
            </a:r>
            <a:r>
              <a:rPr lang="ru-RU" sz="2800" u="sng" dirty="0"/>
              <a:t>активно участвовали не только греки и троянцы, но и боги</a:t>
            </a:r>
            <a:r>
              <a:rPr lang="ru-RU" sz="2800" u="sng" dirty="0" smtClean="0"/>
              <a:t>.</a:t>
            </a:r>
          </a:p>
          <a:p>
            <a:pPr algn="ctr"/>
            <a:r>
              <a:rPr lang="ru-RU" sz="2800" dirty="0"/>
              <a:t>«Илиада» целиком посвящена событиям последнего, десятого года Троянской войны. Название поэма получила от древнего именования Трои — </a:t>
            </a:r>
            <a:r>
              <a:rPr lang="ru-RU" sz="2800" dirty="0" err="1"/>
              <a:t>Илион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9761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Одиссей и Троянская война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754" y="1811383"/>
            <a:ext cx="877824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Царь </a:t>
            </a:r>
            <a:r>
              <a:rPr lang="ru-RU" sz="2000" dirty="0"/>
              <a:t>острова Итака Одиссей славился среди греков умом и хитростью. Он не хотел принимать участие в Троянской войне, так как получил предсказание, что домой он вернётся только через двадцать лет бедным и одиноким.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Когда к нему приехали послы, чтобы забрать на войну, Одиссей притворился безумным.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Он </a:t>
            </a:r>
            <a:r>
              <a:rPr lang="ru-RU" sz="2000" dirty="0"/>
              <a:t>надел крестьянскую шапку, впряг в плуг осла и стал засевать поле солью вместо зерна.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От сумасшедшего нет пользы на войне, поэтому послы собирались вернуться ни с чем. Однако один из них, по имени </a:t>
            </a:r>
            <a:r>
              <a:rPr lang="ru-RU" sz="2000" dirty="0" err="1"/>
              <a:t>Паламед</a:t>
            </a:r>
            <a:r>
              <a:rPr lang="ru-RU" sz="2000" dirty="0"/>
              <a:t>, догадался, что царь Итаки не желает оставлять семью и обманывает гостей.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Для </a:t>
            </a:r>
            <a:r>
              <a:rPr lang="ru-RU" sz="2000" dirty="0"/>
              <a:t>проверки он положил на землю перед плугом недавно родившегося сына Одиссея, и тот поднял младенца с земли. Так было доказано, что царь Итаки в здравом рассудке.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0493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Ссора Агамемнона и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Ахиллеса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589" y="1898469"/>
            <a:ext cx="8691153" cy="4807131"/>
          </a:xfrm>
        </p:spPr>
        <p:txBody>
          <a:bodyPr>
            <a:normAutofit/>
          </a:bodyPr>
          <a:lstStyle/>
          <a:p>
            <a:r>
              <a:rPr lang="ru-RU" sz="2000" dirty="0"/>
              <a:t>События, которые описываются в «Илиаде», происходят на десятый год безуспешной осады Трои греками. Причиной войны было то, что троянский царевич Парис украл прекрасную Елену, жену спартанского царя </a:t>
            </a:r>
            <a:r>
              <a:rPr lang="ru-RU" sz="2000" dirty="0" err="1"/>
              <a:t>Менелая</a:t>
            </a:r>
            <a:r>
              <a:rPr lang="ru-RU" sz="2000" dirty="0"/>
              <a:t>.  </a:t>
            </a:r>
          </a:p>
          <a:p>
            <a:r>
              <a:rPr lang="ru-RU" sz="2000" dirty="0" err="1" smtClean="0"/>
              <a:t>Менелай</a:t>
            </a:r>
            <a:r>
              <a:rPr lang="ru-RU" sz="2000" dirty="0" smtClean="0"/>
              <a:t> </a:t>
            </a:r>
            <a:r>
              <a:rPr lang="ru-RU" sz="2000" dirty="0"/>
              <a:t>попросил царя Микен, своего старшего брата Агамемнона, помочь собрать мощную армию для карательного похода на Трою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«Илиада» начинается с важного события — Агамемнон, бывший царём греков, обидел величайшего греческого героя Ахиллеса, отняв у того юную рабыню</a:t>
            </a:r>
            <a:r>
              <a:rPr lang="ru-RU" sz="2000" dirty="0" smtClean="0"/>
              <a:t>.</a:t>
            </a:r>
          </a:p>
          <a:p>
            <a:r>
              <a:rPr lang="ru-RU" sz="2000" b="1" dirty="0"/>
              <a:t>Ахиллес</a:t>
            </a:r>
            <a:r>
              <a:rPr lang="ru-RU" sz="2000" dirty="0"/>
              <a:t>, любивший пленную девушку, разгневался и отказался продолжать войну. Весть о том, что Ахиллес покинул греческое войско, воодушевила защитников Трои, ведь у них было предсказание, что греки не смогут победить без прославленного героя.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6076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55933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Миф об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Ахиллесе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171" y="1515291"/>
            <a:ext cx="8752115" cy="5268686"/>
          </a:xfrm>
        </p:spPr>
        <p:txBody>
          <a:bodyPr>
            <a:noAutofit/>
          </a:bodyPr>
          <a:lstStyle/>
          <a:p>
            <a:r>
              <a:rPr lang="ru-RU" sz="1800" dirty="0" smtClean="0"/>
              <a:t>По </a:t>
            </a:r>
            <a:r>
              <a:rPr lang="ru-RU" sz="1800" dirty="0"/>
              <a:t>преданию, Ахиллес родился в союзе бессмертной морской богини Фетиды и смертного царя </a:t>
            </a:r>
            <a:r>
              <a:rPr lang="ru-RU" sz="1800" dirty="0" err="1"/>
              <a:t>Пелея</a:t>
            </a:r>
            <a:r>
              <a:rPr lang="ru-RU" sz="1800" dirty="0"/>
              <a:t>. Ему предсказали гибель в молодом возрасте, поэтому мать-богиня, чтобы обезопасить сына, искупала его в водах Стикса — реки страны мёртвых, обладающей чудодейственной силой. С тех пор ни одно земное оружие не могло навредить Ахиллесу. Единственным уязвимым местом младенца осталась пятка, за которую Фетида держала сына при умывании.</a:t>
            </a:r>
          </a:p>
          <a:p>
            <a:r>
              <a:rPr lang="ru-RU" sz="1800" dirty="0"/>
              <a:t>Чтобы не отпускать Ахиллеса в поход на Трою, богиня спрятала его на острове </a:t>
            </a:r>
            <a:r>
              <a:rPr lang="ru-RU" sz="1800" dirty="0" err="1"/>
              <a:t>Скирос</a:t>
            </a:r>
            <a:r>
              <a:rPr lang="ru-RU" sz="1800" dirty="0"/>
              <a:t>, переодев в женскую одежду. Однако разоблачить её хитрость помогла уловка Одиссея. Он притворился купцом, разложил между царскими </a:t>
            </a:r>
            <a:r>
              <a:rPr lang="ru-RU" sz="1800" dirty="0" err="1"/>
              <a:t>дочерьми</a:t>
            </a:r>
            <a:r>
              <a:rPr lang="ru-RU" sz="1800" dirty="0"/>
              <a:t>, среди которых скрывался Ахиллес, женские украшения и подложил туда меч.</a:t>
            </a:r>
          </a:p>
          <a:p>
            <a:r>
              <a:rPr lang="ru-RU" sz="1800" dirty="0"/>
              <a:t>Затем Одиссей и свита внезапно подняли тревогу. Ахиллес, подумав, что на дворец напали, схватился за меч, чем и выдал себя. В итоге разоблачённый герой был вынужден участвовать в Троянском походе. Во время войны с троянцами Ахиллес совершил немало подвигов и поразил множество врагов, но в последней схватке у ворот Трои он был убит Парисом. Тот сумел поразить греческого героя, попав стрелой в его уязвимую пятку.</a:t>
            </a:r>
          </a:p>
        </p:txBody>
      </p:sp>
    </p:spTree>
    <p:extLst>
      <p:ext uri="{BB962C8B-B14F-4D97-AF65-F5344CB8AC3E}">
        <p14:creationId xmlns:p14="http://schemas.microsoft.com/office/powerpoint/2010/main" val="87077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Троянская война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Обрадованные троянцы пошли в наступление на греческие позиции. Их возглавлял Гектор — отважный сын старого троянского царя Приама.  Огромным камнем Гектор сломал ворота лагеря греков, и туда вошли троянцы.</a:t>
            </a:r>
          </a:p>
          <a:p>
            <a:r>
              <a:rPr lang="ru-RU" sz="2000" dirty="0" smtClean="0"/>
              <a:t>Греки </a:t>
            </a:r>
            <a:r>
              <a:rPr lang="ru-RU" sz="2000" dirty="0"/>
              <a:t>защищались отчаянно, но были вынуждены отступить к самому берегу моря. Царевич Парис, из-за которого началась Троянская война, вступил в схватку с </a:t>
            </a:r>
            <a:r>
              <a:rPr lang="ru-RU" sz="2000" dirty="0" err="1"/>
              <a:t>Менелаем</a:t>
            </a:r>
            <a:r>
              <a:rPr lang="ru-RU" sz="2000" dirty="0"/>
              <a:t> и только благодаря заступничеству богини Афродиты остался жив в этом бою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Так как Ахиллес и подчиняющиеся ему воины в сражении не участвовали, греки-ахейцы совсем пали духом и были готовы признать поражение.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83" b="98485" l="977" r="9882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3233" y="5245826"/>
            <a:ext cx="4820660" cy="150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65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Подвиг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Патрокла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77" y="1733007"/>
            <a:ext cx="9065623" cy="5124993"/>
          </a:xfrm>
        </p:spPr>
        <p:txBody>
          <a:bodyPr>
            <a:normAutofit/>
          </a:bodyPr>
          <a:lstStyle/>
          <a:p>
            <a:r>
              <a:rPr lang="ru-RU" sz="2000" dirty="0"/>
              <a:t>Желая спасти печальную для греческой армии ситуацию, к бездействующему Ахиллесу пришёл его давний друг </a:t>
            </a:r>
            <a:r>
              <a:rPr lang="ru-RU" sz="2000" dirty="0" err="1"/>
              <a:t>Патрокл</a:t>
            </a:r>
            <a:r>
              <a:rPr lang="ru-RU" sz="2000" dirty="0"/>
              <a:t>. Он попросил дозволения надеть доспехи Ахиллеса, чтобы троянцы подумали, что греческий герой вернулся, и прекратили наступление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Ахиллес наотрез отказался участвовать в сражении сам, но разрешил другу переодеться в своё снаряжение. </a:t>
            </a:r>
            <a:r>
              <a:rPr lang="ru-RU" sz="2000" dirty="0" err="1"/>
              <a:t>Патрокл</a:t>
            </a:r>
            <a:r>
              <a:rPr lang="ru-RU" sz="2000" dirty="0"/>
              <a:t> вовремя вмешался в битву, троянцы испугались, приняв того за Ахиллеса, а ахейцы, наоборот, </a:t>
            </a:r>
            <a:r>
              <a:rPr lang="ru-RU" sz="2000" dirty="0" err="1"/>
              <a:t>воспряли</a:t>
            </a:r>
            <a:r>
              <a:rPr lang="ru-RU" sz="2000" dirty="0"/>
              <a:t> духом и стали теснить соперника обратно к стенам Трои. </a:t>
            </a:r>
            <a:endParaRPr lang="ru-RU" sz="2000" dirty="0" smtClean="0"/>
          </a:p>
          <a:p>
            <a:r>
              <a:rPr lang="ru-RU" sz="2000" dirty="0" smtClean="0"/>
              <a:t>Один </a:t>
            </a:r>
            <a:r>
              <a:rPr lang="ru-RU" sz="2000" dirty="0"/>
              <a:t>только Гектор раскусил греческую хитрость и сумел ударом копья пронзить </a:t>
            </a:r>
            <a:r>
              <a:rPr lang="ru-RU" sz="2000" dirty="0" err="1"/>
              <a:t>Патрокла</a:t>
            </a:r>
            <a:r>
              <a:rPr lang="ru-RU" sz="2000" dirty="0"/>
              <a:t>. Ахиллес, узнав о гибели друга, пришёл в отчаяние и долго горевал, виня в этом себя. Придя в чувство, он решил вступить в сражение и отомстить Гектору. Так как свои доспехи он отдал </a:t>
            </a:r>
            <a:r>
              <a:rPr lang="ru-RU" sz="2000" dirty="0" err="1"/>
              <a:t>Патроклу</a:t>
            </a:r>
            <a:r>
              <a:rPr lang="ru-RU" sz="2000" dirty="0"/>
              <a:t>, бог-кузнец Гефест сделал ему новые.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10266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6050" y="396436"/>
            <a:ext cx="6457950" cy="1293028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Борьба Гектора и Ахиллеса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8835"/>
            <a:ext cx="7105650" cy="4024125"/>
          </a:xfrm>
        </p:spPr>
        <p:txBody>
          <a:bodyPr>
            <a:noAutofit/>
          </a:bodyPr>
          <a:lstStyle/>
          <a:p>
            <a:r>
              <a:rPr lang="ru-RU" sz="1800" dirty="0"/>
              <a:t>После убийства </a:t>
            </a:r>
            <a:r>
              <a:rPr lang="ru-RU" sz="1800" dirty="0" err="1"/>
              <a:t>Патрокла</a:t>
            </a:r>
            <a:r>
              <a:rPr lang="ru-RU" sz="1800" dirty="0"/>
              <a:t> храбрый Гектор вернулся в Трою, чтобы проститься с женой </a:t>
            </a:r>
            <a:r>
              <a:rPr lang="ru-RU" sz="1800" dirty="0" err="1"/>
              <a:t>Андромахой</a:t>
            </a:r>
            <a:r>
              <a:rPr lang="ru-RU" sz="1800" dirty="0"/>
              <a:t> и младенцем-сыном. </a:t>
            </a:r>
            <a:r>
              <a:rPr lang="ru-RU" sz="1800" dirty="0" err="1"/>
              <a:t>Андромаха</a:t>
            </a:r>
            <a:r>
              <a:rPr lang="ru-RU" sz="1800" dirty="0"/>
              <a:t>, предчувствуя гибель мужа, уговаривала Гектора остаться в городе, но тот остался верен своему долгу.</a:t>
            </a:r>
          </a:p>
          <a:p>
            <a:r>
              <a:rPr lang="ru-RU" sz="1800" dirty="0" smtClean="0"/>
              <a:t>На </a:t>
            </a:r>
            <a:r>
              <a:rPr lang="ru-RU" sz="1800" dirty="0"/>
              <a:t>следующий день Ахиллес повёл греческое войско в бой, и два великих героя древности сошлись в битве у стен Трои. </a:t>
            </a:r>
            <a:r>
              <a:rPr lang="ru-RU" sz="1800" dirty="0"/>
              <a:t>Сначала Ахиллес бросил копьё в Гектора, но промахнулся. Затем наследник троянского престола попал копьём в непробиваемый щит греческого героя. Тут в схватку вмешалась богиня Афина, она помогла Ахиллесу и поднесла ему копьё, которым тот насмерть поразил Гектора</a:t>
            </a:r>
            <a:r>
              <a:rPr lang="ru-RU" sz="1800" dirty="0"/>
              <a:t>.</a:t>
            </a:r>
          </a:p>
          <a:p>
            <a:r>
              <a:rPr lang="ru-RU" sz="1800" dirty="0"/>
              <a:t>Тело поверженного противника греческий герой привязал к колеснице и провёз вокруг осаждённого города. На стенах Трои царь Приам и </a:t>
            </a:r>
            <a:r>
              <a:rPr lang="ru-RU" sz="1800" dirty="0" err="1"/>
              <a:t>Андромаха</a:t>
            </a:r>
            <a:r>
              <a:rPr lang="ru-RU" sz="1800" dirty="0"/>
              <a:t> оплакивали гибель Гектора и сокрушительный разгром троянского войска.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361" y="2156842"/>
            <a:ext cx="1955900" cy="272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74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8523" y="816625"/>
            <a:ext cx="6457950" cy="759627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Похороны Гектора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Престарелый царь Трои Приам, несмотря на увещевания советников, ночью отправился в греческий лагерь, где упал в ноги Ахиллесу, умоляя отдать ему для погребения тело старшего сына. В конце концов, Ахиллес сжалился и отдал тело убитого Гектора подавленному горем отцу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/>
              <a:t>На время торжественных похорон, устроенных в Трое, между врагами было заключено перемирие. Останки бесстрашного Гектора были сожжены на большом костре. Затем троянцы уложили его кости в могилу и насыпали над ней большой холм.</a:t>
            </a:r>
          </a:p>
          <a:p>
            <a:r>
              <a:rPr lang="ru-RU" sz="2000" dirty="0" smtClean="0"/>
              <a:t>Этим </a:t>
            </a:r>
            <a:r>
              <a:rPr lang="ru-RU" sz="2000" dirty="0"/>
              <a:t>событием заканчивается поэма Гомера.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51487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chemeClr val="accent2">
                    <a:lumMod val="75000"/>
                  </a:schemeClr>
                </a:solidFill>
              </a:rPr>
              <a:t>«Одиссея</a:t>
            </a: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endParaRPr lang="ru-RU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u="sng" dirty="0"/>
              <a:t>«</a:t>
            </a:r>
            <a:r>
              <a:rPr lang="ru-RU" sz="2800" u="sng" dirty="0" smtClean="0"/>
              <a:t>Одиссея» — поэма древнегреческого поэта Гомера, рассказывает </a:t>
            </a:r>
            <a:r>
              <a:rPr lang="ru-RU" sz="2800" u="sng" dirty="0"/>
              <a:t>о приключениях </a:t>
            </a:r>
            <a:r>
              <a:rPr lang="ru-RU" sz="2800" u="sng" dirty="0" smtClean="0"/>
              <a:t>Одиссея </a:t>
            </a:r>
            <a:r>
              <a:rPr lang="ru-RU" sz="2800" u="sng" dirty="0"/>
              <a:t>во время его возвращения на родину по окончании Троянской войны</a:t>
            </a:r>
            <a:r>
              <a:rPr lang="ru-RU" sz="2800" dirty="0"/>
              <a:t>, а также о приключениях его жены Пенелопы, ожидавшей Одиссея на Итаке.</a:t>
            </a:r>
            <a:endParaRPr lang="ru-RU" sz="2800" dirty="0" smtClean="0"/>
          </a:p>
          <a:p>
            <a:r>
              <a:rPr lang="ru-RU" sz="2800" dirty="0" smtClean="0"/>
              <a:t>После </a:t>
            </a:r>
            <a:r>
              <a:rPr lang="ru-RU" sz="2800" dirty="0"/>
              <a:t>сожжения Трои Одиссей со своими спутниками поспешил домой, однако дорога эта заняла целых десять лет. 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51325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Одиссей у царя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Алкиноя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681" y="1717766"/>
            <a:ext cx="8386354" cy="4800599"/>
          </a:xfrm>
        </p:spPr>
        <p:txBody>
          <a:bodyPr>
            <a:normAutofit/>
          </a:bodyPr>
          <a:lstStyle/>
          <a:p>
            <a:r>
              <a:rPr lang="ru-RU" sz="2000" dirty="0"/>
              <a:t>Поэма начинается с гибели кораблей </a:t>
            </a:r>
            <a:r>
              <a:rPr lang="ru-RU" sz="2000" b="1" dirty="0"/>
              <a:t>Одиссея</a:t>
            </a:r>
            <a:r>
              <a:rPr lang="ru-RU" sz="2000" dirty="0"/>
              <a:t> и смерти всех его товарищей. Уцепившись за бревно, Одиссей чудом добрался до берега. Оказалось, что он достиг острова храбрых мореплавателей, где правил мудрый царь </a:t>
            </a:r>
            <a:r>
              <a:rPr lang="ru-RU" sz="2000" b="1" dirty="0" err="1"/>
              <a:t>Алкиной</a:t>
            </a:r>
            <a:r>
              <a:rPr lang="ru-RU" sz="2000" dirty="0"/>
              <a:t>. Дочь </a:t>
            </a:r>
            <a:r>
              <a:rPr lang="ru-RU" sz="2000" dirty="0" err="1"/>
              <a:t>Алкиноя</a:t>
            </a:r>
            <a:r>
              <a:rPr lang="ru-RU" sz="2000" dirty="0"/>
              <a:t> </a:t>
            </a:r>
            <a:r>
              <a:rPr lang="ru-RU" sz="2000" b="1" dirty="0" err="1"/>
              <a:t>Навсикая</a:t>
            </a:r>
            <a:r>
              <a:rPr lang="ru-RU" sz="2000" dirty="0"/>
              <a:t>, гуляя со служанками, обнаружила Одиссея, уставшего и покрытого тиной, и привела к отцу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Царь </a:t>
            </a:r>
            <a:r>
              <a:rPr lang="ru-RU" sz="2000" dirty="0"/>
              <a:t>приветливо отнёсся к гостю и даже устроил пир в его честь. Во время пира слепой сказитель </a:t>
            </a:r>
            <a:r>
              <a:rPr lang="ru-RU" sz="2000" b="1" dirty="0" err="1"/>
              <a:t>Демодок</a:t>
            </a:r>
            <a:r>
              <a:rPr lang="ru-RU" sz="2000" b="1" dirty="0"/>
              <a:t> </a:t>
            </a:r>
            <a:r>
              <a:rPr lang="ru-RU" sz="2000" dirty="0"/>
              <a:t>под музыку начал петь об Ахиллесе и его свершениях, о деревянном коне, благодаря которому пала Троя. Тогда Одиссей вспомнил своих погибших друзей и расплакался. Он открыл своё имя </a:t>
            </a:r>
            <a:r>
              <a:rPr lang="ru-RU" sz="2000" dirty="0" err="1"/>
              <a:t>Алкиною</a:t>
            </a:r>
            <a:r>
              <a:rPr lang="ru-RU" sz="2000" dirty="0"/>
              <a:t> и рассказал о многолетних странствиях. В его рассказах были истории об острове циклопов, о сиренах и морских чудовищах.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58372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1769" y="211475"/>
            <a:ext cx="6457950" cy="129302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Остров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циклопов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56754" y="1349829"/>
            <a:ext cx="6827520" cy="4441371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Одиссей поведал </a:t>
            </a:r>
            <a:r>
              <a:rPr lang="ru-RU" sz="2000" dirty="0" err="1"/>
              <a:t>Алкиною</a:t>
            </a:r>
            <a:r>
              <a:rPr lang="ru-RU" sz="2000" dirty="0"/>
              <a:t>, что однажды, возвращаясь домой, он вместе со своими спутниками заблудился, и их корабль пристал к острову, где жили одноглазые великаны — </a:t>
            </a:r>
            <a:r>
              <a:rPr lang="ru-RU" sz="2000" b="1" dirty="0"/>
              <a:t>циклопы</a:t>
            </a:r>
            <a:r>
              <a:rPr lang="ru-RU" sz="2000" dirty="0" smtClean="0"/>
              <a:t>.</a:t>
            </a:r>
          </a:p>
          <a:p>
            <a:pPr algn="ctr"/>
            <a:r>
              <a:rPr lang="ru-RU" sz="2000" dirty="0"/>
              <a:t>Одиссей обнаружил на острове огромную пещеру и зашёл в неё вместе со своими спутниками. Вскоре в пещеру вошёл и её хозяин, сын самого морского бога </a:t>
            </a:r>
            <a:r>
              <a:rPr lang="ru-RU" sz="2000" b="1" dirty="0"/>
              <a:t>Посейдона</a:t>
            </a:r>
            <a:r>
              <a:rPr lang="ru-RU" sz="2000" dirty="0"/>
              <a:t> — циклоп </a:t>
            </a:r>
            <a:r>
              <a:rPr lang="ru-RU" sz="2000" b="1" dirty="0" err="1"/>
              <a:t>Полифем</a:t>
            </a:r>
            <a:r>
              <a:rPr lang="ru-RU" sz="2000" dirty="0"/>
              <a:t>. Он был гигантского роста и дикого вида. </a:t>
            </a:r>
            <a:r>
              <a:rPr lang="ru-RU" sz="2000" dirty="0" err="1"/>
              <a:t>Полифем</a:t>
            </a:r>
            <a:r>
              <a:rPr lang="ru-RU" sz="2000" dirty="0"/>
              <a:t> загнал стадо овец в своё логово и закрыл вход в пещеру куском скалы.  Увидев незваных гостей, циклоп напал на них и собирался съесть. Ужас охватил греков, но Одиссей проявил хитрость. Он протянул </a:t>
            </a:r>
            <a:r>
              <a:rPr lang="ru-RU" sz="2000" dirty="0" err="1"/>
              <a:t>Полифему</a:t>
            </a:r>
            <a:r>
              <a:rPr lang="ru-RU" sz="2000" dirty="0"/>
              <a:t> чашу вина, выпив которую великан немного успокоился и предложил Одиссею назвать своё имя, обещая подарок. Царь Итаки сказал, что все зовут его «Никто».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222" y="142700"/>
            <a:ext cx="1648139" cy="230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02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Остров циклопов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753" y="2177143"/>
            <a:ext cx="8813075" cy="4545874"/>
          </a:xfrm>
        </p:spPr>
        <p:txBody>
          <a:bodyPr>
            <a:normAutofit/>
          </a:bodyPr>
          <a:lstStyle/>
          <a:p>
            <a:r>
              <a:rPr lang="ru-RU" sz="1800" dirty="0"/>
              <a:t>Опьянев от вина, циклоп свалился с ног и уснул. Тогда Одиссей со спутниками отыскали в пещере длинный деревянный кол, раскалили его над огнем и выбили </a:t>
            </a:r>
            <a:r>
              <a:rPr lang="ru-RU" sz="1800" dirty="0" err="1"/>
              <a:t>Полифему</a:t>
            </a:r>
            <a:r>
              <a:rPr lang="ru-RU" sz="1800" dirty="0"/>
              <a:t> единственный глаз.</a:t>
            </a:r>
          </a:p>
          <a:p>
            <a:r>
              <a:rPr lang="ru-RU" sz="1800" dirty="0" smtClean="0"/>
              <a:t>Услышав </a:t>
            </a:r>
            <a:r>
              <a:rPr lang="ru-RU" sz="1800" dirty="0"/>
              <a:t>дикие завывания людоеда, прибежали к пещере другие циклопы и спросили </a:t>
            </a:r>
            <a:r>
              <a:rPr lang="ru-RU" sz="1800" dirty="0" err="1"/>
              <a:t>Полифема</a:t>
            </a:r>
            <a:r>
              <a:rPr lang="ru-RU" sz="1800" dirty="0"/>
              <a:t>, кто его обижает. «Никто!» — ответил сын Посейдона.  Разозлились тогда циклопы на ложную тревогу и разошлись</a:t>
            </a:r>
            <a:r>
              <a:rPr lang="ru-RU" sz="1800" dirty="0" smtClean="0"/>
              <a:t>.</a:t>
            </a:r>
          </a:p>
          <a:p>
            <a:r>
              <a:rPr lang="ru-RU" sz="1800" dirty="0"/>
              <a:t>Утром Одиссей со спутниками спрятался за баранами, которые были связаны по трое. </a:t>
            </a:r>
            <a:r>
              <a:rPr lang="ru-RU" sz="1800" dirty="0" err="1"/>
              <a:t>Полифем</a:t>
            </a:r>
            <a:r>
              <a:rPr lang="ru-RU" sz="1800" dirty="0"/>
              <a:t> открыл вход и на ощупь, считая баранов, выпустил наружу всё стадо. Так греки выбрались из пещеры. Когда царь Итаки добрался до корабля и отчалил от острова, он закричал </a:t>
            </a:r>
            <a:r>
              <a:rPr lang="ru-RU" sz="1800" dirty="0" err="1"/>
              <a:t>Полифему</a:t>
            </a:r>
            <a:r>
              <a:rPr lang="ru-RU" sz="1800" dirty="0"/>
              <a:t>, что на самом деле его ослепил Одиссей. Узнав имя противника, циклоп стал умолять Посейдона наказать своего обидчика, чтобы Одиссею сопутствовали только неудачи и одиночество. С тех пор Посейдон начал преследовать возвращающихся домой греков.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010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04" y="1414630"/>
            <a:ext cx="3752849" cy="129302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Сирены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56115"/>
            <a:ext cx="8961120" cy="5151119"/>
          </a:xfrm>
        </p:spPr>
        <p:txBody>
          <a:bodyPr>
            <a:noAutofit/>
          </a:bodyPr>
          <a:lstStyle/>
          <a:p>
            <a:r>
              <a:rPr lang="ru-RU" sz="2000" dirty="0"/>
              <a:t>Направляясь домой, Одиссей проплывал рядом с островом, где жили злобные </a:t>
            </a:r>
            <a:r>
              <a:rPr lang="ru-RU" sz="2000" b="1" dirty="0"/>
              <a:t>сирены</a:t>
            </a:r>
            <a:r>
              <a:rPr lang="ru-RU" sz="2000" dirty="0"/>
              <a:t> — полуженщины-полуптицы.</a:t>
            </a:r>
          </a:p>
          <a:p>
            <a:r>
              <a:rPr lang="ru-RU" sz="2000" dirty="0"/>
              <a:t>Колдовским сладкоголосым пением сирены привлекали к себе путешественников и съедали их. Одиссей захотел послушать опасное пение и остаться при этом в живых. Он предложил своим товарищам залепить воском уши, чтобы не слышать никаких звуков, а себя велел крепко-накрепко привязать к мачте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Сладко пели сирены, завлекая гребцов на остров. От их голоса забыл Одиссей о своём родном острове, жене и сыне, ждущих его на Итаке. Он пытался распутать верёвки и остаться с сиренами, но спутники гребли с удвоенной силой и вскоре остров остался далеко позади. Только тогда освободили Одиссея его верные товарищи.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853" y="232062"/>
            <a:ext cx="4846593" cy="2365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398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Между Сциллой и Харибдой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20301"/>
            <a:ext cx="8865325" cy="2198259"/>
          </a:xfrm>
        </p:spPr>
        <p:txBody>
          <a:bodyPr>
            <a:normAutofit fontScale="85000" lnSpcReduction="20000"/>
          </a:bodyPr>
          <a:lstStyle/>
          <a:p>
            <a:r>
              <a:rPr lang="ru-RU" sz="1800" dirty="0"/>
              <a:t>Дальше поджидало корабль Одиссея новое испытание — нужно было преодолеть пролив, где с одной стороны ждало мореплавателей чудовище</a:t>
            </a:r>
            <a:r>
              <a:rPr lang="ru-RU" sz="1800" b="1" dirty="0"/>
              <a:t> Сцилла</a:t>
            </a:r>
            <a:r>
              <a:rPr lang="ru-RU" sz="1800" dirty="0"/>
              <a:t>, а с другой — страшная </a:t>
            </a:r>
            <a:r>
              <a:rPr lang="ru-RU" sz="1800" b="1" dirty="0"/>
              <a:t>Харибда</a:t>
            </a:r>
            <a:r>
              <a:rPr lang="ru-RU" sz="1800" dirty="0"/>
              <a:t>. Сцилла выглядела как огромная змея с двенадцатью лапами и шестью собачьими головами с тремя рядами острых зубов в каждой.</a:t>
            </a:r>
          </a:p>
          <a:p>
            <a:r>
              <a:rPr lang="ru-RU" sz="1800" dirty="0"/>
              <a:t>Монстр обитал в пещере посреди гладкой скалы, внимательно выслеживая свою добычу. Когда корабль проходил через пролив, Сцилла раскрывала пасти и выхватывала с судна за один раз шесть человек.</a:t>
            </a:r>
          </a:p>
          <a:p>
            <a:r>
              <a:rPr lang="ru-RU" sz="1800" dirty="0"/>
              <a:t>Харибда была не менее опасным чудовищем — три раза в день она разевала громадную пасть, поглощая потоки воды, а затем выбрасывала их назад. </a:t>
            </a:r>
            <a:endParaRPr lang="ru-RU" sz="1800" dirty="0" smtClean="0"/>
          </a:p>
          <a:p>
            <a:r>
              <a:rPr lang="ru-RU" sz="1800" dirty="0"/>
              <a:t>Проходя узким проливом, Одиссей потерял шесть человек, похищенных ужасной Сциллой, но избежал встречи с Харибдой. </a:t>
            </a:r>
            <a:endParaRPr lang="ru-RU" sz="1800" dirty="0"/>
          </a:p>
          <a:p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584" y="3718560"/>
            <a:ext cx="5554707" cy="310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45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Возвращение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Одиссея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006" y="1628503"/>
            <a:ext cx="8691154" cy="5229497"/>
          </a:xfrm>
        </p:spPr>
        <p:txBody>
          <a:bodyPr>
            <a:normAutofit/>
          </a:bodyPr>
          <a:lstStyle/>
          <a:p>
            <a:r>
              <a:rPr lang="ru-RU" sz="2000" dirty="0"/>
              <a:t>Выслушав печальное повествование Одиссея, </a:t>
            </a:r>
            <a:r>
              <a:rPr lang="ru-RU" sz="2000" dirty="0" err="1"/>
              <a:t>Алкиной</a:t>
            </a:r>
            <a:r>
              <a:rPr lang="ru-RU" sz="2000" dirty="0"/>
              <a:t> приказал отправить корабль на Итаку. С начала скитаний Одиссея прошли годы, и большинство людей на острове поверили в его смерть, стали требовать, чтобы Пенелопа — жена Одиссея — снова вышла замуж. </a:t>
            </a:r>
            <a:endParaRPr lang="ru-RU" sz="2000" dirty="0" smtClean="0"/>
          </a:p>
          <a:p>
            <a:r>
              <a:rPr lang="ru-RU" sz="2000" dirty="0" smtClean="0"/>
              <a:t>Женихи</a:t>
            </a:r>
            <a:r>
              <a:rPr lang="ru-RU" sz="2000" dirty="0"/>
              <a:t>, мечтавшие стать новым царём Итаки, стали прибывать во дворец Одиссея. Они устраивали там пиры, забирали себе чужое имущество, издевались над </a:t>
            </a:r>
            <a:r>
              <a:rPr lang="ru-RU" sz="2000" dirty="0" err="1"/>
              <a:t>Телемаком</a:t>
            </a:r>
            <a:r>
              <a:rPr lang="ru-RU" sz="2000" dirty="0"/>
              <a:t> — сыном Одиссея. Однако верная Пенелопа, уверенная, что её муж вернётся, сказала, что не выберет нового супруга до тех пор, пока не доделает саван для престарелого отца Одиссея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Каждый день она ткала саван, а ночью распускала пряжу, чтобы затянуть день выбора нового мужа. Хитрость продолжалась три года, на затем одна из подкупленных служанок выдала женихам секрет своей хозяйки.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32658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Возвращение</a:t>
            </a:r>
            <a:r>
              <a:rPr lang="ru-RU" dirty="0"/>
              <a:t>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Одиссея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212" y="1619795"/>
            <a:ext cx="8900160" cy="5312228"/>
          </a:xfrm>
        </p:spPr>
        <p:txBody>
          <a:bodyPr>
            <a:normAutofit/>
          </a:bodyPr>
          <a:lstStyle/>
          <a:p>
            <a:r>
              <a:rPr lang="ru-RU" sz="2000" dirty="0"/>
              <a:t>Вернувшись на Итаку, Одиссей притворился нищим бродягой, чтобы остаться неузнанным. Признался он только сыну </a:t>
            </a:r>
            <a:r>
              <a:rPr lang="ru-RU" sz="2000" dirty="0" err="1"/>
              <a:t>Телемаку</a:t>
            </a:r>
            <a:r>
              <a:rPr lang="ru-RU" sz="2000" dirty="0"/>
              <a:t>, с которым вместе пришёл во дворец. Там веселились женихи, заставляя Пенелопу выбрать себе мужа. Наконец, она пообещала остановить свой выбор на том, кто сможет стать победителем в стрельбе из лука Одиссея. </a:t>
            </a:r>
            <a:endParaRPr lang="ru-RU" sz="2000" dirty="0" smtClean="0"/>
          </a:p>
          <a:p>
            <a:r>
              <a:rPr lang="ru-RU" sz="2000" dirty="0" smtClean="0"/>
              <a:t>Пирующие </a:t>
            </a:r>
            <a:r>
              <a:rPr lang="ru-RU" sz="2000" dirty="0"/>
              <a:t>стали участвовать в соревновании, но никто из них даже не смог согнуть лук. Тогда Одиссей попросил разрешения натянуть лук. Женихи решили, что бродяга в лохмотьях выжил из ума и стали потешаться над ним, но Одиссей, взяв свой лук, легко натянул тетиву и сделал точный выстрел. После этого вместе с </a:t>
            </a:r>
            <a:r>
              <a:rPr lang="ru-RU" sz="2000" dirty="0" err="1"/>
              <a:t>Телемаком</a:t>
            </a:r>
            <a:r>
              <a:rPr lang="ru-RU" sz="2000" dirty="0"/>
              <a:t> он расправился со всеми женихами, жестоко наказав за все причинённые злодейства.  Долго родные убитых взывали к мести, но, пусть и с трудом, Одиссей примирился с ними и продолжил царствовать на Итаке. </a:t>
            </a:r>
          </a:p>
        </p:txBody>
      </p:sp>
    </p:spTree>
    <p:extLst>
      <p:ext uri="{BB962C8B-B14F-4D97-AF65-F5344CB8AC3E}">
        <p14:creationId xmlns:p14="http://schemas.microsoft.com/office/powerpoint/2010/main" val="3272969491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66</TotalTime>
  <Words>1567</Words>
  <Application>Microsoft Office PowerPoint</Application>
  <PresentationFormat>Экран (4:3)</PresentationFormat>
  <Paragraphs>67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Century Gothic</vt:lpstr>
      <vt:lpstr>След самолета</vt:lpstr>
      <vt:lpstr>Поэмы Гомера </vt:lpstr>
      <vt:lpstr>Презентация PowerPoint</vt:lpstr>
      <vt:lpstr>Гомер</vt:lpstr>
      <vt:lpstr>«Илиада»</vt:lpstr>
      <vt:lpstr>Одиссей и Троянская война</vt:lpstr>
      <vt:lpstr>Ссора Агамемнона и Ахиллеса</vt:lpstr>
      <vt:lpstr>Миф об Ахиллесе</vt:lpstr>
      <vt:lpstr>Троянская война</vt:lpstr>
      <vt:lpstr>Подвиг Патрокла</vt:lpstr>
      <vt:lpstr>Борьба Гектора и Ахиллеса</vt:lpstr>
      <vt:lpstr>Похороны Гектора</vt:lpstr>
      <vt:lpstr>«Одиссея»</vt:lpstr>
      <vt:lpstr>Одиссей у царя Алкиноя</vt:lpstr>
      <vt:lpstr>Остров циклопов</vt:lpstr>
      <vt:lpstr>Остров циклопов</vt:lpstr>
      <vt:lpstr>Сирены</vt:lpstr>
      <vt:lpstr>Между Сциллой и Харибдой </vt:lpstr>
      <vt:lpstr>Возвращение Одиссея</vt:lpstr>
      <vt:lpstr>Возвращение Одиссея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Поэмы Гомера</dc:title>
  <dc:creator>Прокофьева Камилат</dc:creator>
  <cp:lastModifiedBy>Прокофьева Камилат</cp:lastModifiedBy>
  <cp:revision>7</cp:revision>
  <dcterms:created xsi:type="dcterms:W3CDTF">2023-12-10T11:39:01Z</dcterms:created>
  <dcterms:modified xsi:type="dcterms:W3CDTF">2023-12-10T12:45:12Z</dcterms:modified>
</cp:coreProperties>
</file>