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A1D13BD-5804-441F-9031-A1A6EAB13163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4E08898-A6C1-4256-87A1-2A9D94CA82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80728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/>
              <a:t>Практическая работа №</a:t>
            </a:r>
            <a:r>
              <a:rPr lang="ru-RU" sz="4800" b="1" dirty="0" smtClean="0"/>
              <a:t>8</a:t>
            </a:r>
            <a:endParaRPr lang="ru-RU" sz="4800" dirty="0" smtClean="0"/>
          </a:p>
          <a:p>
            <a:pPr algn="ctr"/>
            <a:endParaRPr lang="ru-RU" sz="3600" b="1" dirty="0"/>
          </a:p>
          <a:p>
            <a:pPr algn="ctr"/>
            <a:r>
              <a:rPr lang="ru-RU" sz="3600" b="1" dirty="0" smtClean="0"/>
              <a:t>Тема: «Маршрутная </a:t>
            </a:r>
            <a:r>
              <a:rPr lang="ru-RU" sz="3600" b="1" dirty="0"/>
              <a:t>технология изготовления сосудов под </a:t>
            </a:r>
            <a:r>
              <a:rPr lang="ru-RU" sz="3600" b="1" dirty="0" smtClean="0"/>
              <a:t>давлением».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8496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628" y="404664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Цель работы</a:t>
            </a:r>
            <a:r>
              <a:rPr lang="ru-RU" sz="3200" dirty="0"/>
              <a:t>: изучить особенности маршрутной технологии изготовления сосудов под давлением</a:t>
            </a:r>
            <a:r>
              <a:rPr lang="ru-RU" sz="3200" dirty="0" smtClean="0"/>
              <a:t>.</a:t>
            </a:r>
          </a:p>
          <a:p>
            <a:endParaRPr lang="ru-RU" sz="3200" dirty="0"/>
          </a:p>
          <a:p>
            <a:r>
              <a:rPr lang="ru-RU" sz="3200" b="1" dirty="0"/>
              <a:t>Задачи работы:</a:t>
            </a:r>
            <a:endParaRPr lang="ru-RU" sz="3200" dirty="0"/>
          </a:p>
          <a:p>
            <a:r>
              <a:rPr lang="ru-RU" sz="3200" dirty="0"/>
              <a:t>1.  Изучить особенности изготовления сосудов под давлением.</a:t>
            </a:r>
          </a:p>
          <a:p>
            <a:r>
              <a:rPr lang="ru-RU" sz="3200" dirty="0"/>
              <a:t>2. На основе изученных теоретических сведений </a:t>
            </a:r>
          </a:p>
          <a:p>
            <a:r>
              <a:rPr lang="ru-RU" sz="3200" dirty="0"/>
              <a:t>3. Ответить на контрольные вопросы и написать вывод о проделанной работе.</a:t>
            </a:r>
          </a:p>
        </p:txBody>
      </p:sp>
    </p:spTree>
    <p:extLst>
      <p:ext uri="{BB962C8B-B14F-4D97-AF65-F5344CB8AC3E}">
        <p14:creationId xmlns:p14="http://schemas.microsoft.com/office/powerpoint/2010/main" val="4037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Примеры цилиндрических сосудов - барабаны котлов, газовые баллоны высокого давления, сосуды нефтяной и химической промышленности.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" t="15974" r="34827" b="22917"/>
          <a:stretch/>
        </p:blipFill>
        <p:spPr bwMode="auto">
          <a:xfrm>
            <a:off x="1835696" y="2497599"/>
            <a:ext cx="5904656" cy="366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8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9" t="12419" r="29656" b="14370"/>
          <a:stretch/>
        </p:blipFill>
        <p:spPr bwMode="auto">
          <a:xfrm>
            <a:off x="539552" y="533148"/>
            <a:ext cx="802567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4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igplus.ru/upload/resize_cache/iblock/9cc/2000_1000_1/9cc227dae365c2b4f4940dc0bb2d9e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1009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7" t="14543" r="40087" b="16807"/>
          <a:stretch/>
        </p:blipFill>
        <p:spPr bwMode="auto">
          <a:xfrm>
            <a:off x="1547664" y="260648"/>
            <a:ext cx="6120680" cy="589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2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9" t="32504" r="35288" b="25599"/>
          <a:stretch/>
        </p:blipFill>
        <p:spPr bwMode="auto">
          <a:xfrm>
            <a:off x="683568" y="1173848"/>
            <a:ext cx="7946596" cy="364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5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21378" r="28608" b="22180"/>
          <a:stretch/>
        </p:blipFill>
        <p:spPr bwMode="auto">
          <a:xfrm>
            <a:off x="179512" y="332656"/>
            <a:ext cx="871296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4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vmasshtabe.ru/wp-content/uploads/2013/11/126487-vm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0" y="188640"/>
            <a:ext cx="876068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8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Проектирование конструкций котлов и сосудов, разработка технологических процессов их изготовления, а также производство осуществляется в соответствии с нормативными документами, основными из которых являются</a:t>
            </a:r>
            <a:r>
              <a:rPr lang="ru-RU" sz="2400" dirty="0" smtClean="0"/>
              <a:t>:</a:t>
            </a:r>
          </a:p>
          <a:p>
            <a:endParaRPr lang="ru-RU" sz="1200" dirty="0"/>
          </a:p>
          <a:p>
            <a:pPr marL="800100" lvl="1" indent="-342900">
              <a:buFont typeface="Wingdings" pitchFamily="2" charset="2"/>
              <a:buChar char="q"/>
            </a:pPr>
            <a:r>
              <a:rPr lang="ru-RU" sz="2400" dirty="0"/>
              <a:t>ПБ 03-164-97. Правила изготовления паровых и водогрейных котлов, сосудов, работающих под давлением, трубопроводов пара и горячей воды с применением сварочных технологий</a:t>
            </a:r>
          </a:p>
          <a:p>
            <a:pPr marL="800100" lvl="1" indent="-342900">
              <a:buFont typeface="Wingdings" pitchFamily="2" charset="2"/>
              <a:buChar char="q"/>
            </a:pPr>
            <a:r>
              <a:rPr lang="ru-RU" sz="2400" dirty="0"/>
              <a:t>ПБ 03-384-00. Правила проектирования, изготовления и </a:t>
            </a:r>
            <a:r>
              <a:rPr lang="ru-RU" sz="2400" dirty="0" err="1"/>
              <a:t>приемки</a:t>
            </a:r>
            <a:r>
              <a:rPr lang="ru-RU" sz="2400" dirty="0"/>
              <a:t> сосудов и аппаратов стальных сварных. Общие положения</a:t>
            </a:r>
          </a:p>
          <a:p>
            <a:pPr marL="800100" lvl="1" indent="-342900">
              <a:buFont typeface="Wingdings" pitchFamily="2" charset="2"/>
              <a:buChar char="q"/>
            </a:pPr>
            <a:r>
              <a:rPr lang="ru-RU" sz="2400" dirty="0"/>
              <a:t>ПБ 10-115-96. Правила устройства и безопасной эксплуатации сосудов, работающих под давлением (без изменений)</a:t>
            </a:r>
          </a:p>
        </p:txBody>
      </p:sp>
    </p:spTree>
    <p:extLst>
      <p:ext uri="{BB962C8B-B14F-4D97-AF65-F5344CB8AC3E}">
        <p14:creationId xmlns:p14="http://schemas.microsoft.com/office/powerpoint/2010/main" val="143937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400" dirty="0" err="1"/>
              <a:t>РД</a:t>
            </a:r>
            <a:r>
              <a:rPr lang="ru-RU" sz="2400" dirty="0"/>
              <a:t> 10-210-98. Методические указания по проведению технического освидетельствования металлоконструкций паровых и водогрейных котлов (с изм. 13.06.00 №1)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 err="1"/>
              <a:t>РД</a:t>
            </a:r>
            <a:r>
              <a:rPr lang="ru-RU" sz="2400" dirty="0"/>
              <a:t> 10-235-98. Инструкция по надзору за изготовлением, монтажом и ремонтом объектов котлонадзора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 err="1"/>
              <a:t>РД</a:t>
            </a:r>
            <a:r>
              <a:rPr lang="ru-RU" sz="2400" dirty="0"/>
              <a:t> 153-34.1-003-01 (</a:t>
            </a:r>
            <a:r>
              <a:rPr lang="ru-RU" sz="2400" dirty="0" err="1"/>
              <a:t>РТМ-1с</a:t>
            </a:r>
            <a:r>
              <a:rPr lang="ru-RU" sz="2400" dirty="0"/>
              <a:t>). Сварка, термообработка и контроль трубных систем котлов и трубопроводов при монтаже и ремонте энергетического оборудования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 err="1"/>
              <a:t>РД</a:t>
            </a:r>
            <a:r>
              <a:rPr lang="ru-RU" sz="2400" dirty="0"/>
              <a:t> 2730.940.102-92. Котлы паровые и водогрейные, трубопроводы пара и горячей воды. Сварные соединения. Общие требования</a:t>
            </a:r>
            <a:r>
              <a:rPr lang="ru-RU" sz="2400" dirty="0" smtClean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400" dirty="0" err="1" smtClean="0"/>
              <a:t>НП</a:t>
            </a:r>
            <a:r>
              <a:rPr lang="ru-RU" sz="2400" dirty="0" smtClean="0"/>
              <a:t>-044-18, </a:t>
            </a:r>
            <a:r>
              <a:rPr lang="ru-RU" sz="2400" dirty="0" err="1" smtClean="0"/>
              <a:t>НП</a:t>
            </a:r>
            <a:r>
              <a:rPr lang="ru-RU" sz="2400" dirty="0" smtClean="0"/>
              <a:t>-105-18, </a:t>
            </a:r>
            <a:r>
              <a:rPr lang="ru-RU" sz="2400" dirty="0" err="1" smtClean="0"/>
              <a:t>НП</a:t>
            </a:r>
            <a:r>
              <a:rPr lang="ru-RU" sz="2400" dirty="0" smtClean="0"/>
              <a:t>-104-18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115513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8676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Контроль качества сварных соединений необходимо проводить:</a:t>
            </a:r>
          </a:p>
          <a:p>
            <a:r>
              <a:rPr lang="ru-RU" sz="2400" dirty="0"/>
              <a:t>а) визуальным и измерительным контролем;</a:t>
            </a:r>
            <a:br>
              <a:rPr lang="ru-RU" sz="2400" dirty="0"/>
            </a:br>
            <a:r>
              <a:rPr lang="ru-RU" sz="2400" dirty="0"/>
              <a:t>б) механическими испытаниями;</a:t>
            </a:r>
            <a:br>
              <a:rPr lang="ru-RU" sz="2400" dirty="0"/>
            </a:br>
            <a:r>
              <a:rPr lang="ru-RU" sz="2400" dirty="0"/>
              <a:t>в) испытанием на стойкость к межкристаллитной коррозии;</a:t>
            </a:r>
            <a:br>
              <a:rPr lang="ru-RU" sz="2400" dirty="0"/>
            </a:br>
            <a:r>
              <a:rPr lang="ru-RU" sz="2400" dirty="0"/>
              <a:t>г) металлографическими исследованиями;</a:t>
            </a:r>
            <a:br>
              <a:rPr lang="ru-RU" sz="2400" dirty="0"/>
            </a:br>
            <a:r>
              <a:rPr lang="ru-RU" sz="2400" dirty="0"/>
              <a:t>д) </a:t>
            </a:r>
            <a:r>
              <a:rPr lang="ru-RU" sz="2400" dirty="0" err="1"/>
              <a:t>стилосколированием</a:t>
            </a:r>
            <a:r>
              <a:rPr lang="ru-RU" sz="2400" dirty="0"/>
              <a:t> сварных швов;</a:t>
            </a:r>
            <a:br>
              <a:rPr lang="ru-RU" sz="2400" dirty="0"/>
            </a:br>
            <a:r>
              <a:rPr lang="ru-RU" sz="2400" dirty="0"/>
              <a:t>е) ультразвуковым контролем;</a:t>
            </a:r>
            <a:br>
              <a:rPr lang="ru-RU" sz="2400" dirty="0"/>
            </a:br>
            <a:r>
              <a:rPr lang="ru-RU" sz="2400" dirty="0"/>
              <a:t>ж) радиографическим контролем;</a:t>
            </a:r>
            <a:br>
              <a:rPr lang="ru-RU" sz="2400" dirty="0"/>
            </a:br>
            <a:r>
              <a:rPr lang="ru-RU" sz="2400" dirty="0"/>
              <a:t>и) капиллярным или магнитопорошковым контролем;</a:t>
            </a:r>
            <a:br>
              <a:rPr lang="ru-RU" sz="2400" dirty="0"/>
            </a:br>
            <a:r>
              <a:rPr lang="ru-RU" sz="2400" dirty="0"/>
              <a:t>к) другими методами (акустической эмиссией, люминесцентным контролем, определением содержания ферритной фазы и др.), если необходимо.</a:t>
            </a:r>
          </a:p>
        </p:txBody>
      </p:sp>
    </p:spTree>
    <p:extLst>
      <p:ext uri="{BB962C8B-B14F-4D97-AF65-F5344CB8AC3E}">
        <p14:creationId xmlns:p14="http://schemas.microsoft.com/office/powerpoint/2010/main" val="124094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19601" r="35785" b="25011"/>
          <a:stretch/>
        </p:blipFill>
        <p:spPr bwMode="auto">
          <a:xfrm>
            <a:off x="179512" y="1935337"/>
            <a:ext cx="4390932" cy="2417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16955" r="43018" b="18310"/>
          <a:stretch/>
        </p:blipFill>
        <p:spPr bwMode="auto">
          <a:xfrm>
            <a:off x="5796136" y="289496"/>
            <a:ext cx="2520280" cy="2509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44005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Капиллярный контроль: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Цветная дефектоскопия.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Керосиновая пробы.</a:t>
            </a:r>
          </a:p>
          <a:p>
            <a:pPr marL="342900" indent="-342900">
              <a:buAutoNum type="arabicParenR"/>
            </a:pPr>
            <a:r>
              <a:rPr lang="ru-RU" sz="2400" dirty="0" smtClean="0"/>
              <a:t>Люминесцентный метод.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9" t="18277" r="29456" b="23420"/>
          <a:stretch/>
        </p:blipFill>
        <p:spPr bwMode="auto">
          <a:xfrm>
            <a:off x="4724092" y="3144227"/>
            <a:ext cx="4178322" cy="323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2" t="20363" r="36259" b="21196"/>
          <a:stretch/>
        </p:blipFill>
        <p:spPr bwMode="auto">
          <a:xfrm>
            <a:off x="755576" y="4362732"/>
            <a:ext cx="3364639" cy="224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6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1" t="18654" r="36028" b="21902"/>
          <a:stretch/>
        </p:blipFill>
        <p:spPr bwMode="auto">
          <a:xfrm>
            <a:off x="781714" y="989439"/>
            <a:ext cx="7632848" cy="507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43917" y="404664"/>
            <a:ext cx="3908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err="1" smtClean="0"/>
              <a:t>Пневмоиспытания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2856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3" t="34415" r="34459" b="36294"/>
          <a:stretch/>
        </p:blipFill>
        <p:spPr bwMode="auto">
          <a:xfrm>
            <a:off x="1043608" y="764704"/>
            <a:ext cx="7128792" cy="4802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04465" y="179929"/>
            <a:ext cx="3607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/>
              <a:t>Гидроиспытания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5493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3" t="19765" r="35833" b="20256"/>
          <a:stretch/>
        </p:blipFill>
        <p:spPr bwMode="auto">
          <a:xfrm>
            <a:off x="611560" y="1052736"/>
            <a:ext cx="7776864" cy="5296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404664"/>
            <a:ext cx="4780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Ультразвуковой контроль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377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t="12594" r="38383" b="13993"/>
          <a:stretch/>
        </p:blipFill>
        <p:spPr bwMode="auto">
          <a:xfrm>
            <a:off x="539552" y="260648"/>
            <a:ext cx="7704856" cy="608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4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" t="27045" r="29186" b="26524"/>
          <a:stretch/>
        </p:blipFill>
        <p:spPr bwMode="auto">
          <a:xfrm>
            <a:off x="251520" y="1628800"/>
            <a:ext cx="860317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573577"/>
            <a:ext cx="6986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err="1" smtClean="0"/>
              <a:t>Магнотопорошковый</a:t>
            </a:r>
            <a:r>
              <a:rPr lang="ru-RU" sz="2800" dirty="0" smtClean="0"/>
              <a:t> метод контроля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4788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7" t="14554" r="33343" b="15483"/>
          <a:stretch/>
        </p:blipFill>
        <p:spPr bwMode="auto">
          <a:xfrm>
            <a:off x="827584" y="1196752"/>
            <a:ext cx="7416824" cy="506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476672"/>
            <a:ext cx="3110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Рентгенография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34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" t="27103" r="27212" b="28724"/>
          <a:stretch/>
        </p:blipFill>
        <p:spPr bwMode="auto">
          <a:xfrm>
            <a:off x="251520" y="332656"/>
            <a:ext cx="8640960" cy="316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7" t="39515" r="43628" b="39793"/>
          <a:stretch/>
        </p:blipFill>
        <p:spPr bwMode="auto">
          <a:xfrm>
            <a:off x="470780" y="3757188"/>
            <a:ext cx="8329188" cy="275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7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281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Компьютер</dc:creator>
  <cp:lastModifiedBy>Компьютер</cp:lastModifiedBy>
  <cp:revision>5</cp:revision>
  <dcterms:created xsi:type="dcterms:W3CDTF">2024-04-14T18:42:25Z</dcterms:created>
  <dcterms:modified xsi:type="dcterms:W3CDTF">2024-04-14T19:46:21Z</dcterms:modified>
</cp:coreProperties>
</file>