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64" r:id="rId3"/>
    <p:sldId id="261" r:id="rId4"/>
    <p:sldId id="265" r:id="rId5"/>
    <p:sldId id="259" r:id="rId6"/>
    <p:sldId id="260" r:id="rId7"/>
    <p:sldId id="268" r:id="rId8"/>
    <p:sldId id="269" r:id="rId9"/>
    <p:sldId id="270" r:id="rId10"/>
    <p:sldId id="272" r:id="rId11"/>
    <p:sldId id="274" r:id="rId12"/>
    <p:sldId id="275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80" y="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E423E9-DB25-429C-9792-573A2A6FD931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5AE99C8-4F52-4860-8DF3-6F78076627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37167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5AE99C8-4F52-4860-8DF3-6F7807662730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8446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58A456-7CBC-4884-B567-EEB85D0F5AB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12825" y="702643"/>
            <a:ext cx="8679306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165157E-50CC-4E45-8968-57D68E48F5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12825" y="3182318"/>
            <a:ext cx="8679306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D749C91-6A61-4C86-9B00-7F8742265A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C6BFAD6-F077-4C78-AE1A-F6CAC8DA81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13A9D6D-A747-4111-AD0B-67DA3CC887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38656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175031E-47F3-4DD1-8A77-DC4D879013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620B18-C3B8-44F5-B292-1267E2FD08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5B19C3A-5C03-4CCC-B5A4-EF92B3218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2212FFE-FDF4-475C-86CD-110F2C5FD3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4BD52C-D1D1-4BDD-A613-EB16C8F12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22944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918DAD4-61BD-496C-BEBB-8E1048BD7D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298" y="980993"/>
            <a:ext cx="9368748" cy="285273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41D0C06-CC33-46E2-AA24-E4B20BAD4E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3298" y="3860718"/>
            <a:ext cx="9368748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rgbClr val="500000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331AB5-ACBB-4EAE-9FB2-FDA8C5C022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F7BB453-0988-41B3-B093-AC22553AA9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491CAD-F95B-4501-BA99-D4DF1D524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9154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3096D3-88B7-4C8A-8F86-E53CBED8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95EEC-07C7-4316-860B-7D3F35970F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382718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ED983F-C53B-425E-A1FA-570BE1D806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70820" y="1825625"/>
            <a:ext cx="553137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0F3443A-EA6E-4D0A-A856-BF2E8A52C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BDAEB2-CE53-4F3B-8B5F-4694F8ABE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6ECFF1B-E47B-4A37-B9C6-ED3F51FA45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2732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396C524-9CFF-434D-9180-F4A0F108C7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1D12A0E-090B-40CF-ACF9-C9642CB604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395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850B3D2-E438-4201-8716-3290459C28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395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05DAFCE-3A2E-4E60-94AA-358BD079F81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720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E9649B2-EE9F-4E03-B6B7-B17B470CDC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720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253FFF77-AD5B-49F2-9EC9-23057E225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CF1DB13-457D-4DF6-9026-E7A92064DD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AE5B1DC-9D7C-4EA2-BDC0-1372A36B47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352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0565413-174F-4D4F-AFC3-6848540DEB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7F334618-EABB-4424-ACD8-60C108DAB0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5C89B88E-8B49-4BFC-AC96-63E0130BD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D559DCC-05C8-4511-9C27-F00ACECC9F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28183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129FBB8E-F030-46E4-BA7D-692F639A9D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5BC5CC19-CEF2-4620-A875-60DFFFF035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DC2D8BE-628A-4CF4-9F7C-7268B5F28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790285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BBD26-2326-41AF-8C05-13E0D1785F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2854931-500B-4B0D-91EE-DACDB72DE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90A09E-7E3A-4B75-9C7E-BF50EFC185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BF77F89-39E5-46BF-91CD-46789F28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775C09F-68DB-42F5-87D6-3AF7A24BB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38941917-0A56-4F5D-86C8-AF49253A07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31399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F815F93-9B03-48E1-92DE-8DB279F808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5EC3781C-F64B-4DCB-AAC0-37ACDDBB98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EC8AA1A-D204-48E7-AB7B-09F6C2A5D49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192465F-B80A-49A6-85B3-A387AB0BAE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FD1B2F-035D-48DC-BE5B-20A6BAA84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80D0E67-8783-4C27-B33E-E3E683DFDD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04933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A0F80D0-1040-4FA2-9A85-5B26F97147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43FB7B5-CDB6-4FA4-A294-9B66AB32E8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7416FF-D1A7-475F-BFFC-D5AACB1C71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D390257-EB1E-4A61-92DA-460833579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8B07AF5-EF15-41F2-A8E3-8B57B5FEA2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4804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9421A17A-1E1E-432E-9FAF-9BF9FB13D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04D4C681-E9F2-403A-8164-84823F1C2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E7454B-FD94-4559-BBEB-EC0111807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355DA28-85D6-4832-BD2A-A9C9B7739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14A9CA2-AF9E-4772-8762-359844AA9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31904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0C08EE-4963-4D32-8724-7C9B99BB8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6399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  <a:scene3d>
              <a:camera prst="orthographicFront"/>
              <a:lightRig rig="flood" dir="t"/>
            </a:scene3d>
            <a:sp3d extrusionH="57150" contourW="12700" prstMaterial="softEdge">
              <a:bevelT w="38100" h="38100"/>
              <a:contourClr>
                <a:srgbClr val="2E005C"/>
              </a:contourClr>
            </a:sp3d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CB1340-CE77-41F9-86C8-6091D95C0B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106399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9EF48D9-73A3-4709-848A-2F00FB93FCF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EADDB-4476-4545-A49B-227514D906AD}" type="datetimeFigureOut">
              <a:rPr lang="ru-RU" smtClean="0"/>
              <a:t>11.03.2024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C9369BA-5EF8-4434-8B6E-CD45E74F7B6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0D64141-E6B1-408D-AD00-573C4FC1AC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315F76-B29A-4810-92B8-847B8197049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0148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4800" kern="1200">
          <a:solidFill>
            <a:srgbClr val="2C2CB2"/>
          </a:solidFill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g"/><Relationship Id="rId3" Type="http://schemas.openxmlformats.org/officeDocument/2006/relationships/image" Target="../media/image21.png"/><Relationship Id="rId7" Type="http://schemas.openxmlformats.org/officeDocument/2006/relationships/image" Target="../media/image24.jp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23.jpeg"/><Relationship Id="rId4" Type="http://schemas.openxmlformats.org/officeDocument/2006/relationships/image" Target="../media/image22.pn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jpe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35.png"/><Relationship Id="rId7" Type="http://schemas.openxmlformats.org/officeDocument/2006/relationships/image" Target="../media/image39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8.jp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jpg"/><Relationship Id="rId13" Type="http://schemas.openxmlformats.org/officeDocument/2006/relationships/image" Target="../media/image12.png"/><Relationship Id="rId3" Type="http://schemas.openxmlformats.org/officeDocument/2006/relationships/image" Target="../media/image41.png"/><Relationship Id="rId7" Type="http://schemas.openxmlformats.org/officeDocument/2006/relationships/image" Target="../media/image45.jpeg"/><Relationship Id="rId12" Type="http://schemas.openxmlformats.org/officeDocument/2006/relationships/image" Target="../media/image49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g"/><Relationship Id="rId11" Type="http://schemas.openxmlformats.org/officeDocument/2006/relationships/image" Target="../media/image48.png"/><Relationship Id="rId5" Type="http://schemas.openxmlformats.org/officeDocument/2006/relationships/image" Target="../media/image43.jpg"/><Relationship Id="rId15" Type="http://schemas.openxmlformats.org/officeDocument/2006/relationships/image" Target="../media/image51.png"/><Relationship Id="rId10" Type="http://schemas.openxmlformats.org/officeDocument/2006/relationships/image" Target="../media/image47.png"/><Relationship Id="rId4" Type="http://schemas.openxmlformats.org/officeDocument/2006/relationships/image" Target="../media/image42.jpg"/><Relationship Id="rId9" Type="http://schemas.openxmlformats.org/officeDocument/2006/relationships/image" Target="../media/image30.png"/><Relationship Id="rId14" Type="http://schemas.openxmlformats.org/officeDocument/2006/relationships/image" Target="../media/image5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54.png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A8C16E-C9AC-4C35-BF34-CA4FDE34F5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737463" y="1637211"/>
            <a:ext cx="7123611" cy="4032068"/>
          </a:xfrm>
        </p:spPr>
        <p:txBody>
          <a:bodyPr>
            <a:normAutofit fontScale="90000"/>
          </a:bodyPr>
          <a:lstStyle/>
          <a:p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br>
              <a:rPr lang="ru-RU" sz="24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400" dirty="0">
                <a:solidFill>
                  <a:schemeClr val="bg2">
                    <a:lumMod val="10000"/>
                  </a:schemeClr>
                </a:solidFill>
              </a:rPr>
              <a:t>МОУ «Шумовская СОШ»</a:t>
            </a:r>
            <a:b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br>
              <a:rPr lang="ru-RU" sz="24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400">
                <a:solidFill>
                  <a:srgbClr val="00B050"/>
                </a:solidFill>
              </a:rPr>
              <a:t>Информационно-познавательный проект </a:t>
            </a:r>
            <a:br>
              <a:rPr lang="ru-RU" sz="2400" dirty="0">
                <a:solidFill>
                  <a:srgbClr val="00B050"/>
                </a:solidFill>
              </a:rPr>
            </a:br>
            <a:br>
              <a:rPr lang="ru-RU" sz="2400" dirty="0">
                <a:solidFill>
                  <a:srgbClr val="00B050"/>
                </a:solidFill>
              </a:rPr>
            </a:br>
            <a:r>
              <a:rPr lang="ru-RU" sz="3600" dirty="0">
                <a:solidFill>
                  <a:srgbClr val="0070C0"/>
                </a:solidFill>
              </a:rPr>
              <a:t>«Тургояк. История «уральского» Байкала»</a:t>
            </a: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br>
              <a:rPr lang="ru-RU" sz="3600" dirty="0">
                <a:solidFill>
                  <a:srgbClr val="0070C0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Выполнил: Ксенофонтов Андрей-ученик 7 класса</a:t>
            </a:r>
            <a:br>
              <a:rPr lang="ru-RU" sz="1800" dirty="0">
                <a:solidFill>
                  <a:schemeClr val="tx1"/>
                </a:solidFill>
              </a:rPr>
            </a:br>
            <a:r>
              <a:rPr lang="ru-RU" sz="1800" dirty="0">
                <a:solidFill>
                  <a:schemeClr val="tx1"/>
                </a:solidFill>
              </a:rPr>
              <a:t>Руководитель: Баринова Любовь Николаевна-учитель начальных классов</a:t>
            </a: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br>
              <a:rPr lang="ru-RU" sz="2200" dirty="0">
                <a:solidFill>
                  <a:schemeClr val="tx1"/>
                </a:solidFill>
              </a:rPr>
            </a:br>
            <a:r>
              <a:rPr lang="ru-RU" sz="2200" dirty="0">
                <a:solidFill>
                  <a:schemeClr val="tx1"/>
                </a:solidFill>
              </a:rPr>
              <a:t>село </a:t>
            </a:r>
            <a:r>
              <a:rPr lang="ru-RU" sz="2200" dirty="0" err="1">
                <a:solidFill>
                  <a:schemeClr val="tx1"/>
                </a:solidFill>
              </a:rPr>
              <a:t>Шумово</a:t>
            </a:r>
            <a:r>
              <a:rPr lang="ru-RU" sz="2200" dirty="0">
                <a:solidFill>
                  <a:schemeClr val="tx1"/>
                </a:solidFill>
              </a:rPr>
              <a:t>, 2024 год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C7CA29-E069-433B-A301-341366B90D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927565" y="4467497"/>
            <a:ext cx="8064565" cy="370584"/>
          </a:xfrm>
        </p:spPr>
        <p:txBody>
          <a:bodyPr>
            <a:normAutofit fontScale="92500" lnSpcReduction="10000"/>
          </a:bodyPr>
          <a:lstStyle/>
          <a:p>
            <a:pPr algn="r"/>
            <a:r>
              <a:rPr lang="ru-RU" dirty="0"/>
              <a:t> </a:t>
            </a: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996DE2E-B809-8134-FD5A-F062EB30F0B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2593" y="3892049"/>
            <a:ext cx="3007628" cy="18920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A22F203-A155-10A8-5442-CD313A4B22A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988" y="103010"/>
            <a:ext cx="2023559" cy="11263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89927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6CBAD2-207C-01CB-C27B-FE8B270338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6170" y="734518"/>
            <a:ext cx="7215875" cy="1198785"/>
          </a:xfrm>
        </p:spPr>
        <p:txBody>
          <a:bodyPr>
            <a:normAutofit fontScale="90000"/>
          </a:bodyPr>
          <a:lstStyle/>
          <a:p>
            <a:r>
              <a:rPr lang="ru-RU" sz="2700" b="1" dirty="0">
                <a:solidFill>
                  <a:schemeClr val="bg2">
                    <a:lumMod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Актуальность:</a:t>
            </a:r>
            <a:r>
              <a:rPr lang="ru-RU" sz="27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700" dirty="0">
                <a:latin typeface="Times New Roman" pitchFamily="18" charset="0"/>
                <a:cs typeface="Times New Roman" pitchFamily="18" charset="0"/>
              </a:rPr>
              <a:t>Озеро Тургояк называют младшим братом Байкала. В последнее время уменьшился интерес к культурному и природному наследию своего края</a:t>
            </a:r>
            <a:endParaRPr lang="ru-RU" sz="27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B57586E2-E4ED-170B-3E75-9283AA8878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9956" y="1933303"/>
            <a:ext cx="2497724" cy="23471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83A7AB6-60B0-CF8B-4E87-EDAC79563FA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1497" y="4176086"/>
            <a:ext cx="2849175" cy="2035651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412821CC-9ED0-90B7-77F9-37C34A2390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038F4D1-2584-5691-74BA-71257835022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80" y="2047058"/>
            <a:ext cx="3276060" cy="2061824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26A6432-7294-F729-6844-A0DCAB77835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0672" y="3995127"/>
            <a:ext cx="3276060" cy="2174507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95195BDD-A791-B770-3218-A068FE523B1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9057" y="359764"/>
            <a:ext cx="2053651" cy="860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A6ADAF4-6099-4538-E52B-2C6ED8CF27D9}"/>
              </a:ext>
            </a:extLst>
          </p:cNvPr>
          <p:cNvSpPr txBox="1"/>
          <p:nvPr/>
        </p:nvSpPr>
        <p:spPr>
          <a:xfrm>
            <a:off x="2682240" y="1675021"/>
            <a:ext cx="285641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Сколько я жив не буду,</a:t>
            </a:r>
            <a:b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Мне не забыть ни как,</a:t>
            </a:r>
            <a:b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Это хрустальное чудо,</a:t>
            </a:r>
            <a:b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Озеро Тургояк.</a:t>
            </a:r>
            <a:br>
              <a:rPr lang="ru-RU" sz="1800" b="1" i="1" dirty="0">
                <a:solidFill>
                  <a:schemeClr val="accent6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2F33A0B-456A-7FAF-C9D1-C8D2636A3C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40995" y="3495376"/>
            <a:ext cx="2228961" cy="27163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67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3CDA50-E5B1-5312-89D8-3B792EB3A6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298" y="91441"/>
            <a:ext cx="9368748" cy="1280159"/>
          </a:xfrm>
        </p:spPr>
        <p:txBody>
          <a:bodyPr>
            <a:normAutofit/>
          </a:bodyPr>
          <a:lstStyle/>
          <a:p>
            <a:r>
              <a:rPr lang="ru-RU" sz="3600" dirty="0"/>
              <a:t>        Цель проекта:</a:t>
            </a:r>
            <a:br>
              <a:rPr lang="ru-RU" sz="3600" dirty="0"/>
            </a:br>
            <a:endParaRPr lang="ru-RU" sz="3600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45A34A4-90E4-6814-3D0A-70DC90815E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297680" y="1146748"/>
            <a:ext cx="7664365" cy="3233228"/>
          </a:xfrm>
        </p:spPr>
        <p:txBody>
          <a:bodyPr>
            <a:normAutofit lnSpcReduction="10000"/>
          </a:bodyPr>
          <a:lstStyle/>
          <a:p>
            <a: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2C2CB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ознакомление с историей и природными особенностями озера Тургояк</a:t>
            </a:r>
            <a:br>
              <a:rPr kumimoji="0" lang="ru-RU" b="1" i="0" u="none" strike="noStrike" kern="1200" cap="none" spc="0" normalizeH="0" baseline="0" noProof="0" dirty="0">
                <a:ln>
                  <a:noFill/>
                </a:ln>
                <a:solidFill>
                  <a:srgbClr val="2C2CB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4000" dirty="0">
                <a:solidFill>
                  <a:srgbClr val="2C2CB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  <a:ea typeface="+mj-ea"/>
                <a:cs typeface="+mj-cs"/>
              </a:rPr>
              <a:t>Задачи:</a:t>
            </a:r>
          </a:p>
          <a:p>
            <a:pPr marL="365760" lvl="0" indent="-256032" algn="l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defRPr/>
            </a:pPr>
            <a:r>
              <a:rPr lang="ru-RU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Собрать информационные материалы;</a:t>
            </a:r>
          </a:p>
          <a:p>
            <a:pPr marL="365760" lvl="0" indent="-256032" algn="l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defRPr/>
            </a:pPr>
            <a:r>
              <a:rPr lang="ru-RU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Проанализировать и систематизировать информацию об истории и природных ценностях озера;</a:t>
            </a:r>
          </a:p>
          <a:p>
            <a:pPr marL="365760" lvl="0" indent="-256032" algn="l">
              <a:lnSpc>
                <a:spcPct val="100000"/>
              </a:lnSpc>
              <a:spcBef>
                <a:spcPts val="400"/>
              </a:spcBef>
              <a:buClr>
                <a:srgbClr val="2DA2BF"/>
              </a:buClr>
              <a:buSzPct val="68000"/>
              <a:defRPr/>
            </a:pPr>
            <a:r>
              <a:rPr lang="ru-RU" sz="22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Создать информационный материал в виде проектного продукта.</a:t>
            </a:r>
          </a:p>
          <a:p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3265CB4-BD56-3819-F79C-DAC0F08F01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025" y="1055233"/>
            <a:ext cx="2054530" cy="8596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0FF0A84-C019-9446-95A0-9C7401D564B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655" y="4518288"/>
            <a:ext cx="1787577" cy="13978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6012221-1D66-A772-BBD7-D0AB5DF32B9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9867" y="4467420"/>
            <a:ext cx="1593821" cy="1499616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7418" y="3081528"/>
            <a:ext cx="1828550" cy="31089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962430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B38A1C-0A30-CFBE-54D1-7EDEBD3739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6102" y="113212"/>
            <a:ext cx="5676275" cy="4638664"/>
          </a:xfrm>
        </p:spPr>
        <p:txBody>
          <a:bodyPr>
            <a:noAutofit/>
          </a:bodyPr>
          <a:lstStyle/>
          <a:p>
            <a:pPr algn="l"/>
            <a:r>
              <a:rPr kumimoji="0" lang="ru-RU" sz="2400" b="1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25000"/>
                  </a:srgbClr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Практическая значимость: </a:t>
            </a:r>
            <a: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C2CB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  <a:t>заключается в том, что на мой взгляд, реализация данного проекта позволит повысить численность аудитории учеников в ознакомлении с историей и природными особенностями озера Тургояк</a:t>
            </a:r>
            <a:br>
              <a:rPr kumimoji="0" lang="ru-RU" sz="2400" b="0" i="0" u="none" strike="noStrike" kern="1200" cap="none" spc="0" normalizeH="0" baseline="0" noProof="0" dirty="0">
                <a:ln>
                  <a:noFill/>
                </a:ln>
                <a:solidFill>
                  <a:srgbClr val="2C2CB2"/>
                </a:solidFill>
                <a:effectLst/>
                <a:uLnTx/>
                <a:uFillTx/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ru-RU" sz="2400" b="1" kern="100" dirty="0">
                <a:solidFill>
                  <a:srgbClr val="7030A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Проектным продукто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 будет- интерактивный журнал </a:t>
            </a:r>
            <a:b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«Озеро Тургояк»,</a:t>
            </a:r>
            <a:br>
              <a:rPr lang="ru-RU" sz="24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4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он поможет ученикам  узнать об уникальном природном объекте Южного Урала на уроках географии, краеведения и экологии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5B49172-7E35-9BF7-88A7-5727D01303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rot="10800000" flipV="1">
            <a:off x="5956101" y="4859383"/>
            <a:ext cx="5878845" cy="1697652"/>
          </a:xfrm>
        </p:spPr>
        <p:txBody>
          <a:bodyPr>
            <a:normAutofit fontScale="55000" lnSpcReduction="20000"/>
          </a:bodyPr>
          <a:lstStyle/>
          <a:p>
            <a:pPr algn="l"/>
            <a:r>
              <a:rPr lang="ru-RU" sz="31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Методы исследования:</a:t>
            </a:r>
          </a:p>
          <a:p>
            <a:pPr algn="l"/>
            <a:r>
              <a:rPr lang="ru-RU" sz="33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ru-RU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поисковый метод, т.е. поиск необходимой информации     в     различных источниках;</a:t>
            </a:r>
            <a:br>
              <a:rPr lang="ru-RU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*</a:t>
            </a:r>
            <a:r>
              <a:rPr lang="ru-RU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систематизации и обобщения полученной информации;</a:t>
            </a:r>
            <a:br>
              <a:rPr lang="ru-RU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r>
              <a:rPr lang="ru-RU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  <a:t>*</a:t>
            </a:r>
            <a:r>
              <a:rPr lang="ru-RU" sz="3300" b="1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Times New Roman" panose="02020603050405020304" pitchFamily="18" charset="0"/>
              </a:rPr>
              <a:t>метод наглядного представления результатов.</a:t>
            </a:r>
            <a:br>
              <a:rPr lang="ru-RU" sz="3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libri" panose="020F0502020204030204" pitchFamily="34" charset="0"/>
              </a:rPr>
            </a:br>
            <a:endParaRPr lang="ru-RU" sz="3300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08635FBB-ADDA-BD52-944F-01C50B2004F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86283" y="300965"/>
            <a:ext cx="2054530" cy="8596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0C4EE6E-0550-BF1F-05EB-913B625B72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0570" y="583473"/>
            <a:ext cx="2054530" cy="1188703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20C144C-8037-77EF-BEEB-330650F1B0F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61034" y="1969077"/>
            <a:ext cx="1836795" cy="128008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F303A5D-8652-93E3-E7C0-A36DA8E9320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04591" y="3249158"/>
            <a:ext cx="1726488" cy="1188823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EE622550-2B7A-1BFA-E5DC-2043724EDF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61034" y="4437982"/>
            <a:ext cx="1726488" cy="1631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66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FB2211C9-64FC-66C1-E827-018B9A7C87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C0BE19E4-663E-F2BA-42BD-852AA4B23F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1822354"/>
              </p:ext>
            </p:extLst>
          </p:nvPr>
        </p:nvGraphicFramePr>
        <p:xfrm>
          <a:off x="2713221" y="1948721"/>
          <a:ext cx="8799226" cy="41460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0941">
                  <a:extLst>
                    <a:ext uri="{9D8B030D-6E8A-4147-A177-3AD203B41FA5}">
                      <a16:colId xmlns:a16="http://schemas.microsoft.com/office/drawing/2014/main" val="1388167635"/>
                    </a:ext>
                  </a:extLst>
                </a:gridCol>
                <a:gridCol w="1172189">
                  <a:extLst>
                    <a:ext uri="{9D8B030D-6E8A-4147-A177-3AD203B41FA5}">
                      <a16:colId xmlns:a16="http://schemas.microsoft.com/office/drawing/2014/main" val="2596197965"/>
                    </a:ext>
                  </a:extLst>
                </a:gridCol>
                <a:gridCol w="3910052">
                  <a:extLst>
                    <a:ext uri="{9D8B030D-6E8A-4147-A177-3AD203B41FA5}">
                      <a16:colId xmlns:a16="http://schemas.microsoft.com/office/drawing/2014/main" val="406098962"/>
                    </a:ext>
                  </a:extLst>
                </a:gridCol>
                <a:gridCol w="1694386">
                  <a:extLst>
                    <a:ext uri="{9D8B030D-6E8A-4147-A177-3AD203B41FA5}">
                      <a16:colId xmlns:a16="http://schemas.microsoft.com/office/drawing/2014/main" val="2179170391"/>
                    </a:ext>
                  </a:extLst>
                </a:gridCol>
                <a:gridCol w="1531658">
                  <a:extLst>
                    <a:ext uri="{9D8B030D-6E8A-4147-A177-3AD203B41FA5}">
                      <a16:colId xmlns:a16="http://schemas.microsoft.com/office/drawing/2014/main" val="4199183026"/>
                    </a:ext>
                  </a:extLst>
                </a:gridCol>
              </a:tblGrid>
              <a:tr h="105812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  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Дата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Мероприятие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Необходимые для выполнения проекта</a:t>
                      </a:r>
                      <a:endParaRPr lang="ru-RU" sz="110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материалы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Отметка о выполнении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54264015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1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23.01.24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Определить тему проекта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10202394"/>
                  </a:ext>
                </a:extLst>
              </a:tr>
              <a:tr h="4519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2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23.01.24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Определить проблему цели, задачи, методы исследования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Выполнено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799230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3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27.01.24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Составить план выполнения проекта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96241472"/>
                  </a:ext>
                </a:extLst>
              </a:tr>
              <a:tr h="68475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29.01.24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Собрать, изучить и проанализировать информацию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Интернет-ресурсы, литература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67318487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10.02.24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Написать введение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8857526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16.02.24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Написать теоретическую часть проекта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68847659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5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20.02.24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Написать практическую часть проекта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3403531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6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24.02.24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Оформить выводы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3061043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7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27.02.24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Создание проектного продукта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57244458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8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04.03.24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Подготовить защиту работы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Выполнено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086491"/>
                  </a:ext>
                </a:extLst>
              </a:tr>
              <a:tr h="21915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9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06.03.24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Внесение корректив в работу и защиту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>
                          <a:effectLst/>
                        </a:rPr>
                        <a:t> 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200" dirty="0">
                          <a:effectLst/>
                        </a:rPr>
                        <a:t>Выполнено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2552385"/>
                  </a:ext>
                </a:extLst>
              </a:tr>
            </a:tbl>
          </a:graphicData>
        </a:graphic>
      </p:graphicFrame>
      <p:sp>
        <p:nvSpPr>
          <p:cNvPr id="7" name="Rectangle 2">
            <a:extLst>
              <a:ext uri="{FF2B5EF4-FFF2-40B4-BE49-F238E27FC236}">
                <a16:creationId xmlns:a16="http://schemas.microsoft.com/office/drawing/2014/main" id="{5C223F74-0E3A-73A6-D5C3-636C4432F83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593298" y="825058"/>
            <a:ext cx="7884826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indent="45085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4508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kumimoji="0" lang="ru-RU" altLang="ru-RU" sz="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45085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36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</a:rPr>
              <a:t>План выполнения проекта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86C3EA87-2460-A37D-559F-0B81D9A9FDA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6361" y="260163"/>
            <a:ext cx="20545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695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C7105E-7BAD-02A5-A439-AA9C155F19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4747" y="749507"/>
            <a:ext cx="3957297" cy="5418351"/>
          </a:xfrm>
        </p:spPr>
        <p:txBody>
          <a:bodyPr>
            <a:normAutofit fontScale="90000"/>
          </a:bodyPr>
          <a:lstStyle/>
          <a:p>
            <a:pPr algn="l"/>
            <a:r>
              <a:rPr lang="ru-RU" sz="2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Сбор информации начал с интернет-ресурсов, посетил библиотеку, там библиотекарь помог мне найти книгу «Мой Южный Урал» . она мне помогла с легендами и преданиями об Тургояке</a:t>
            </a:r>
            <a:br>
              <a:rPr lang="ru-RU" sz="2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2400" kern="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Я начал свою работу с  </a:t>
            </a:r>
            <a:r>
              <a:rPr lang="ru-RU" sz="24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происхождения и история озера Тургояк, </a:t>
            </a:r>
            <a:br>
              <a:rPr lang="ru-RU" sz="24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легенд этого озера, затем познакомился с </a:t>
            </a:r>
            <a:r>
              <a:rPr lang="ru-RU" sz="2400" kern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географическим положением</a:t>
            </a:r>
            <a:br>
              <a:rPr lang="ru-RU" sz="2400" kern="10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br>
              <a:rPr lang="ru-RU" sz="2400" kern="1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F1577310-5D8F-0260-4BCE-251EDCBA08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8917" y="3814998"/>
            <a:ext cx="1457070" cy="2352861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4586E983-DAF5-8D54-B19F-7573272490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2786" y="4675158"/>
            <a:ext cx="1366466" cy="1500187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19B964D-6B89-77C8-BF83-D8E50105C5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9318" y="3814998"/>
            <a:ext cx="1568465" cy="218865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51F44B2-52A4-E9F9-76CB-CE3345AE975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0B54466-44E4-11B2-68FC-22A1CF77412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5048" y="290434"/>
            <a:ext cx="1661940" cy="258339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8145DB3F-8C09-B041-22A1-ABF9D0EC3AE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2218" y="290433"/>
            <a:ext cx="1928420" cy="806847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A2E1644-8FE0-BF36-13C3-4E148BA5EB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321490" y="1041443"/>
            <a:ext cx="2815656" cy="133123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ABCD202C-94A7-BEC3-9BA7-F0796052F53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09058" y="1032643"/>
            <a:ext cx="2708761" cy="133123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A29505F-8E45-D28C-315E-02424C7A848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2786" y="2898608"/>
            <a:ext cx="1270439" cy="1682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716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528164-2CA4-D63E-01D8-828F1E454C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298" y="509667"/>
            <a:ext cx="9368748" cy="1306183"/>
          </a:xfrm>
        </p:spPr>
        <p:txBody>
          <a:bodyPr>
            <a:normAutofit/>
          </a:bodyPr>
          <a:lstStyle/>
          <a:p>
            <a:r>
              <a:rPr lang="ru-RU" sz="3600" kern="0" dirty="0">
                <a:solidFill>
                  <a:srgbClr val="00B0F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Очень познавательна для меня была информация о биоразнообразии Тургояка</a:t>
            </a:r>
            <a:endParaRPr lang="ru-RU" sz="3600" dirty="0">
              <a:solidFill>
                <a:srgbClr val="00B0F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AAF85B1A-81BA-6F60-ED22-1AA1322DB0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146" y="2138953"/>
            <a:ext cx="3426249" cy="164606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946C461-B48C-8C6D-01F4-F9066214F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25146" y="3786205"/>
            <a:ext cx="3200497" cy="181066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D76ABD9-4DB9-126A-A83D-182CFC247AC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8254" y="3785014"/>
            <a:ext cx="2908093" cy="1811860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2F67CC29-923D-D1B4-AFE7-49B3CA6BB7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733204" y="3627708"/>
            <a:ext cx="9368748" cy="150018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D33F33F3-4139-0F19-AB5E-D22C4E80E2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51395" y="2131986"/>
            <a:ext cx="2663254" cy="1646063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6ECEE356-FE49-7BBA-847B-952D1607642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914648" y="2125020"/>
            <a:ext cx="2908092" cy="1646063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6CD6684-D557-A7AF-4FE2-CD828594A276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5643" y="3785016"/>
            <a:ext cx="2889006" cy="1825789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31E13CA2-98C2-9260-9844-FBEB6BD3085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6302" y="303147"/>
            <a:ext cx="20545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3332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DE5EF0-2016-D8E5-D86C-333496705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7718" y="509666"/>
            <a:ext cx="8484328" cy="1259173"/>
          </a:xfrm>
        </p:spPr>
        <p:txBody>
          <a:bodyPr>
            <a:normAutofit/>
          </a:bodyPr>
          <a:lstStyle/>
          <a:p>
            <a:r>
              <a:rPr kumimoji="0" lang="ru-RU" sz="3600" b="1" i="0" u="none" strike="noStrike" kern="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Сделал сравнительный анализ озер Тургояк и Байкал</a:t>
            </a:r>
            <a:endParaRPr lang="ru-RU" sz="36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2CE67D5-A31B-DFBD-2DAD-E5F532EF52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64777" y="2143594"/>
            <a:ext cx="6397268" cy="3804360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 сравнению с озером Байкал, озеро Тургояк является значительно меньшим по размерам и глубине. </a:t>
            </a:r>
          </a:p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Однако, оба озера отличаются высокой чистотой воды и прозрачностью.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Озеро Байкал считается самым старым озером в мире(25 млн лет)</a:t>
            </a:r>
          </a:p>
          <a:p>
            <a:pPr algn="l">
              <a:lnSpc>
                <a:spcPct val="100000"/>
              </a:lnSpc>
            </a:pPr>
            <a:r>
              <a:rPr lang="ru-RU" sz="20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Байкал известен своим уникальным биологическим разнообразием, тогда как Тургояк привлекает внимание своей историчностью и загадочностью.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819C57D-3879-334A-F4B8-033C20214A8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3396" y="1961504"/>
            <a:ext cx="2983126" cy="16114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FE30114-A9C0-EB05-DC92-6017E5B6F1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7099" y="3919489"/>
            <a:ext cx="2775720" cy="161144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B49A3E-F87F-A1D9-2A02-5BCBDFB0C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9075" y="317001"/>
            <a:ext cx="2068643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36859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E3F0C8-C49D-2C37-553B-3F6863B6C4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0" y="226423"/>
            <a:ext cx="5927006" cy="3918857"/>
          </a:xfrm>
        </p:spPr>
        <p:txBody>
          <a:bodyPr>
            <a:normAutofit/>
          </a:bodyPr>
          <a:lstStyle/>
          <a:p>
            <a:pPr algn="l"/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Познакомился с  экологическим  состоянием озера</a:t>
            </a: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Заинтересовался </a:t>
            </a:r>
            <a:r>
              <a:rPr lang="ru-RU" sz="28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достопримечательностями </a:t>
            </a:r>
            <a:r>
              <a:rPr kumimoji="0" lang="ru-RU" sz="28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и </a:t>
            </a:r>
            <a:r>
              <a:rPr kumimoji="0" lang="ru-RU" sz="2800" b="1" i="0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археологическими находками вблизи </a:t>
            </a:r>
            <a: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озера</a:t>
            </a:r>
            <a:r>
              <a:rPr kumimoji="0" lang="ru-RU" sz="28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br>
              <a:rPr kumimoji="0" lang="ru-RU" sz="2800" b="1" i="0" u="none" strike="noStrike" kern="1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kumimoji="0" lang="ru-RU" sz="28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8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BFA8922A-3335-065C-E20F-9EEF8EAA1C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0155" y="4404590"/>
            <a:ext cx="2527342" cy="191263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6F30127-709A-2FE4-C8FF-11C4BBFA5E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66802" y="4537945"/>
            <a:ext cx="2527343" cy="1645920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451D0753-9E70-9A5F-8660-2BF9D3E9A0B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15444" y="4537945"/>
            <a:ext cx="2284049" cy="1645920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BFEC8763-B3AC-B6DC-11EA-660E0940730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9446" y="4537945"/>
            <a:ext cx="2433652" cy="1646656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35D05B2D-96FF-0B6B-9C71-287009483F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593298" y="3940966"/>
            <a:ext cx="9084896" cy="141993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9C7F77-55AF-71AA-F6A5-63C09C024CB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4980" y="2686624"/>
            <a:ext cx="1999959" cy="152330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77999AF-401F-A49F-5FCA-D80D92C8FC2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6435" y="923110"/>
            <a:ext cx="2457051" cy="1706880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D72D2EC-574D-156D-A646-EFA3DABEE28A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65439" y="305963"/>
            <a:ext cx="2054530" cy="85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9374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2F600E1-AA7A-4C53-A737-3F2FEA6B68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40776" y="272498"/>
            <a:ext cx="7921269" cy="1184810"/>
          </a:xfrm>
        </p:spPr>
        <p:txBody>
          <a:bodyPr>
            <a:normAutofit fontScale="90000"/>
          </a:bodyPr>
          <a:lstStyle/>
          <a:p>
            <a:pPr algn="r"/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Я завершил работу тем, что подготовил материалы для журнала</a:t>
            </a:r>
            <a:r>
              <a:rPr lang="ru-RU" sz="360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Calibri" panose="020F0502020204030204" pitchFamily="34" charset="0"/>
              </a:rPr>
              <a:t>	</a:t>
            </a:r>
            <a:endParaRPr lang="ru-RU" sz="3600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5AD772C3-E189-DAFF-1558-985C938FCE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40810" y="1147694"/>
            <a:ext cx="841804" cy="914495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FC0188AB-BDEA-A43A-BC1C-1205FCB9F2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008" y="1388372"/>
            <a:ext cx="1389124" cy="942982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929EE431-0CBD-2D8B-0616-E9110CB80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09605" y="1737119"/>
            <a:ext cx="3852439" cy="4271795"/>
          </a:xfrm>
        </p:spPr>
        <p:txBody>
          <a:bodyPr>
            <a:noAutofit/>
          </a:bodyPr>
          <a:lstStyle/>
          <a:p>
            <a:pPr algn="r"/>
            <a:r>
              <a:rPr lang="ru-RU" sz="2200" b="1" kern="1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В ходе работы я столкнулся с такими проблемами, что не все компьютеры могут открыть журнал, как задумано и мне пришлось устанавливать дополнительную программу, чтобы привлечь школьников к этой теме, сделал папку-передвижку с фотоматериалами.</a:t>
            </a:r>
            <a:br>
              <a:rPr lang="ru-RU" sz="2200" b="1" kern="100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ru-RU" sz="2200" dirty="0">
              <a:solidFill>
                <a:srgbClr val="7030A0"/>
              </a:solidFill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957915CA-D594-0D70-3DDF-7CEC340D0A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6595" y="1121060"/>
            <a:ext cx="1731105" cy="1298329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F5C3B0-CA74-BCEC-C94D-B2D5A044C95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9190" y="2146771"/>
            <a:ext cx="1390959" cy="1390959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216F13-6CFF-84E2-8197-147D0A4ADA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7047" y="2407788"/>
            <a:ext cx="1631996" cy="1070518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0550BE03-C57F-7523-9C77-9A86AA986EF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4060" y="2875753"/>
            <a:ext cx="1158433" cy="863570"/>
          </a:xfrm>
          <a:prstGeom prst="rect">
            <a:avLst/>
          </a:prstGeom>
        </p:spPr>
      </p:pic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6895B37F-6E6F-4768-DC2F-0C792D8FC22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60963" y="1108561"/>
            <a:ext cx="1550045" cy="1038210"/>
          </a:xfrm>
          <a:prstGeom prst="rect">
            <a:avLst/>
          </a:prstGeom>
        </p:spPr>
      </p:pic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742A32AA-11B0-61A4-A29C-26D5DFFB69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40810" y="3731132"/>
            <a:ext cx="1150994" cy="8316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978BD05A-DB77-6BF4-FFD7-555AEDBEF9F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020671" y="2132719"/>
            <a:ext cx="1180673" cy="85628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A126F63-80AA-9FB7-95F0-7027E96B71D5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433245" y="3429000"/>
            <a:ext cx="1298698" cy="942982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5F477E10-5B82-B4C0-077F-6B773389F27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4532" y="2092642"/>
            <a:ext cx="1078488" cy="850405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324C665E-F36E-28DC-D698-5E94C0D8D8D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351174" y="299409"/>
            <a:ext cx="2054530" cy="85961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86A7FE3-3C33-0A9C-4628-3FC0DAB92A13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065138" y="3973854"/>
            <a:ext cx="1180673" cy="191091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D116D1B-EBC1-E5CD-804E-A02E89B2F5C0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408023" y="3980738"/>
            <a:ext cx="1504829" cy="1910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1897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F744C3-8B45-0FEF-37DB-04760C28D7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78881" y="-1"/>
            <a:ext cx="5521234" cy="6644641"/>
          </a:xfrm>
        </p:spPr>
        <p:txBody>
          <a:bodyPr>
            <a:no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br>
              <a:rPr lang="ru-RU" sz="36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6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600" kern="10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br>
              <a:rPr lang="ru-RU" sz="30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br>
              <a:rPr lang="ru-RU" sz="30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3200" kern="100" dirty="0">
                <a:solidFill>
                  <a:srgbClr val="0070C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Заключение</a:t>
            </a:r>
            <a:br>
              <a:rPr lang="ru-RU" sz="3000" kern="100" dirty="0">
                <a:solidFill>
                  <a:srgbClr val="0070C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600" kern="0" dirty="0">
                <a:solidFill>
                  <a:srgbClr val="0070C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200" kern="0" dirty="0">
                <a:latin typeface="Times New Roman"/>
                <a:ea typeface="Times New Roman"/>
                <a:cs typeface="Times New Roman"/>
              </a:rPr>
              <a:t>Подводя итоги проекта "Тургояк. История «уральского» Байкала", можно сказать, что я достиг своей цели – </a:t>
            </a:r>
            <a:r>
              <a:rPr lang="ru-RU" sz="2200" kern="0" dirty="0">
                <a:latin typeface="Times New Roman"/>
                <a:ea typeface="Calibri"/>
                <a:cs typeface="Times New Roman"/>
              </a:rPr>
              <a:t>ознакомился с историей и природными особенностями озера Тургояк. Собранную информацию поместил  в интерактивный журнал, чтобы </a:t>
            </a:r>
            <a:r>
              <a:rPr lang="ru-RU" sz="2200" kern="0" dirty="0">
                <a:latin typeface="Times New Roman"/>
                <a:ea typeface="Times New Roman"/>
                <a:cs typeface="Times New Roman"/>
              </a:rPr>
              <a:t>показать ученикам школы  историю, природу и культурное наследие озера Тургояк.  </a:t>
            </a:r>
            <a:r>
              <a:rPr lang="ru-RU" sz="2200" kern="0" dirty="0">
                <a:latin typeface="Times New Roman"/>
                <a:ea typeface="Calibri"/>
                <a:cs typeface="Times New Roman"/>
              </a:rPr>
              <a:t> В процессе проектной деятельности я так же узнал новую для себя информацию о природном памятнике Южного Урала. </a:t>
            </a:r>
            <a:br>
              <a:rPr lang="ru-RU" sz="2200" kern="0" dirty="0">
                <a:latin typeface="Times New Roman"/>
                <a:ea typeface="Calibri"/>
                <a:cs typeface="Times New Roman"/>
              </a:rPr>
            </a:br>
            <a:r>
              <a:rPr lang="ru-RU" sz="2200" kern="0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У меня появилась мечта: обязательно увидеть это прекрасное озеро  своими  глазами</a:t>
            </a:r>
            <a:r>
              <a:rPr lang="ru-RU" sz="2800" kern="0" dirty="0">
                <a:solidFill>
                  <a:schemeClr val="accent2">
                    <a:lumMod val="75000"/>
                  </a:schemeClr>
                </a:solidFill>
                <a:latin typeface="Times New Roman"/>
                <a:ea typeface="Calibri"/>
                <a:cs typeface="Times New Roman"/>
              </a:rPr>
              <a:t>.</a:t>
            </a:r>
            <a:br>
              <a:rPr lang="ru-RU" sz="2000" kern="100" dirty="0">
                <a:solidFill>
                  <a:schemeClr val="accent2">
                    <a:lumMod val="75000"/>
                  </a:schemeClr>
                </a:solidFill>
                <a:latin typeface="Calibri"/>
                <a:ea typeface="Calibri"/>
                <a:cs typeface="Times New Roman"/>
              </a:rPr>
            </a:br>
            <a:endParaRPr lang="ru-RU" sz="2600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F24B7DB-5A5C-7A6A-5978-ED55029257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 flipV="1">
            <a:off x="2593298" y="5360905"/>
            <a:ext cx="9368748" cy="785061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317E5CF-452C-7771-E379-C79D5959D20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9902" y="712035"/>
            <a:ext cx="2164944" cy="1509042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39B68AB-9DAC-6937-52CB-421E931AF90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310" y="2227608"/>
            <a:ext cx="1956725" cy="1238857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DEB134A-5EE9-9DDF-53ED-6E2B3078C7C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7552" y="246888"/>
            <a:ext cx="1869248" cy="737703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5AEE65-34B7-0704-06BA-66BFA064BFE2}"/>
              </a:ext>
            </a:extLst>
          </p:cNvPr>
          <p:cNvSpPr txBox="1"/>
          <p:nvPr/>
        </p:nvSpPr>
        <p:spPr>
          <a:xfrm>
            <a:off x="1149531" y="4554582"/>
            <a:ext cx="4191889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ru-RU" sz="1800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r"/>
            <a:r>
              <a:rPr lang="ru-RU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    </a:t>
            </a:r>
            <a:r>
              <a:rPr lang="ru-RU" sz="3600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Спасибо за            внимание! 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4D0F577-3B5D-1685-95E0-BCE28D2918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97309" y="3499706"/>
            <a:ext cx="1956726" cy="1362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034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EA0382-86E6-2B3B-EFE9-F80A7405A4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3299" y="950513"/>
            <a:ext cx="9368748" cy="2852737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96CD5F8-712B-0646-28B3-2F913E95EC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499361" y="209006"/>
            <a:ext cx="9462686" cy="6217920"/>
          </a:xfrm>
        </p:spPr>
        <p:txBody>
          <a:bodyPr numCol="2">
            <a:normAutofit fontScale="32500" lnSpcReduction="20000"/>
          </a:bodyPr>
          <a:lstStyle/>
          <a:p>
            <a:pPr indent="457200" algn="l">
              <a:lnSpc>
                <a:spcPct val="150000"/>
              </a:lnSpc>
              <a:spcAft>
                <a:spcPts val="0"/>
              </a:spcAft>
            </a:pPr>
            <a:r>
              <a:rPr lang="ru-RU" sz="6400" b="1" kern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</a:rPr>
              <a:t>Список литературы</a:t>
            </a:r>
          </a:p>
          <a:p>
            <a:pPr indent="457200" algn="l">
              <a:lnSpc>
                <a:spcPct val="120000"/>
              </a:lnSpc>
              <a:spcAft>
                <a:spcPts val="0"/>
              </a:spcAft>
            </a:pPr>
            <a:r>
              <a:rPr lang="ru-RU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1.Абдывалеев </a:t>
            </a:r>
            <a:r>
              <a:rPr lang="ru-RU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А.М.,Борисов</a:t>
            </a:r>
            <a:r>
              <a:rPr lang="ru-RU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И.М., Винникова К. и др.; Мой Южный </a:t>
            </a:r>
            <a:r>
              <a:rPr lang="ru-RU" sz="3200" b="1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Урал:легенды</a:t>
            </a:r>
            <a:r>
              <a:rPr lang="ru-RU" sz="32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и предания/ сост. Е.В. Змиенко,- Челябинск: Край Ра, 2022</a:t>
            </a:r>
          </a:p>
          <a:p>
            <a:pPr indent="457200" algn="l">
              <a:lnSpc>
                <a:spcPct val="120000"/>
              </a:lnSpc>
              <a:spcAft>
                <a:spcPts val="0"/>
              </a:spcAft>
            </a:pP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2.Бирюков В. П.,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Сементовский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В. Н. Тургояк: озеро-памятник природы и окрестности</a:t>
            </a:r>
            <a:r>
              <a:rPr lang="ru-RU" sz="32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1993</a:t>
            </a:r>
            <a:endParaRPr lang="ru-RU" sz="3200" b="1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457200" algn="l">
              <a:lnSpc>
                <a:spcPct val="120000"/>
              </a:lnSpc>
              <a:spcAft>
                <a:spcPts val="0"/>
              </a:spcAft>
            </a:pPr>
            <a:r>
              <a:rPr lang="ru-RU" sz="3200" b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.Большая энциклопедия: В 62 томах. Т. 52.- М.: ТЕРРА, 2006. – С. 355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4..Григорьев С. А.,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Меньшенин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Н. М. мегалитические сооружения острова Вера на озере Тургояк//Известия Челябинского научного центра, 2004. </a:t>
            </a:r>
            <a:r>
              <a:rPr lang="ru-RU" sz="3200" b="1" dirty="0" err="1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Вып</a:t>
            </a: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1, с. 208-213.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            5.  Геолого-краеведческая тропа выходного дня вдоль...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yungeo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yungeo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press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2019/ДДТ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Юность_Миасс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pdf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6. Животные озера Тургояк. Каких зверей и птиц можно...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goldenbeach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goldenbeach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kakih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zhivotnyh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ptits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mozhno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vstretit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vremya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otdyha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7. Индивидуальный проект.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multiurok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multiurok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files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individualnyi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proekt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informatsionno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poznavatelnyi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html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8.Кругляшова В.П. Предания и легенды Урала: Фольклорные</a:t>
            </a:r>
            <a:r>
              <a:rPr lang="ru-RU" sz="32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1A1A1A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рассказы / сост., вступ. сл. и коммент. В. П. Кругляшовой. –Свердловск: Средне-Уральское книжное издательство, 1991 – 288 с.</a:t>
            </a:r>
            <a:endParaRPr lang="ru-RU" sz="3200" b="1" dirty="0">
              <a:solidFill>
                <a:srgbClr val="1A1A1A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9. 25 Лучших Достопримечательностей в Тургояке...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dostoprimechatelnosti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dostoprimechatelnosti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online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rossiya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dostoprimechatelnosti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10. Озеро Тургояк: описание, где находится, история, легенды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bolshayastrana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bolshayastrana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dostoprimechatelnosti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chelyabinskaya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oblast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ozero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-467,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11. Подводный мир России: обитатели озера Тургояк - ВОДА...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--90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aafebcae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asf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--90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aafebcae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asf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9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xn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podvodnyy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mir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rossii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obitateli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ozera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12. Судьба Тургояка. Как на Южном Урале погибает...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novayagazeta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novayagazeta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/2020/03/02/84136-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sudba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13. Тургояк (озеро) — Википедия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wikipedia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org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wiki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/Тургояк_(озеро),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14. Тургояк - дальнейшее развитие туризма [Электронный ресурс] // 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nashural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- Режим доступа: 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https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nashural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ru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article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turgoyak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dalnejshee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razvitie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US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turizma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/, свободный. - </a:t>
            </a:r>
            <a:r>
              <a:rPr lang="ru-RU" sz="3200" b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Загл</a:t>
            </a:r>
            <a:r>
              <a:rPr lang="ru-RU" sz="32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с экрана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15.Щербакова А. А. Озеро Тургояк//Народный календарь, 2012 – Кострома, 2011 </a:t>
            </a:r>
            <a:endParaRPr lang="ru-RU" sz="3200" b="1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457200" algn="l">
              <a:lnSpc>
                <a:spcPct val="120000"/>
              </a:lnSpc>
              <a:spcAft>
                <a:spcPts val="800"/>
              </a:spcAft>
            </a:pPr>
            <a:r>
              <a:rPr lang="ru-RU" sz="3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14755189"/>
      </p:ext>
    </p:extLst>
  </p:cSld>
  <p:clrMapOvr>
    <a:masterClrMapping/>
  </p:clrMapOvr>
</p:sld>
</file>

<file path=ppt/theme/theme1.xml><?xml version="1.0" encoding="utf-8"?>
<a:theme xmlns:a="http://schemas.openxmlformats.org/drawingml/2006/main" name="Дел2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Дел1.potx" id="{F2501F67-8C59-4470-9A66-4FFF21388390}" vid="{FC61706C-55B9-4FE9-8E14-21F2F73A19CE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Дел2</Template>
  <TotalTime>389</TotalTime>
  <Words>1281</Words>
  <Application>Microsoft Office PowerPoint</Application>
  <PresentationFormat>Широкоэкранный</PresentationFormat>
  <Paragraphs>106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Arial Black</vt:lpstr>
      <vt:lpstr>Calibri</vt:lpstr>
      <vt:lpstr>Times New Roman</vt:lpstr>
      <vt:lpstr>Дел2</vt:lpstr>
      <vt:lpstr>       МОУ «Шумовская СОШ»  Информационно-познавательный проект   «Тургояк. История «уральского» Байкала»   Выполнил: Ксенофонтов Андрей-ученик 7 класса Руководитель: Баринова Любовь Николаевна-учитель начальных классов      село Шумово, 2024 год</vt:lpstr>
      <vt:lpstr>Актуальность: Озеро Тургояк называют младшим братом Байкала. В последнее время уменьшился интерес к культурному и природному наследию своего края</vt:lpstr>
      <vt:lpstr>        Цель проекта: </vt:lpstr>
      <vt:lpstr>Практическая значимость: заключается в том, что на мой взгляд, реализация данного проекта позволит повысить численность аудитории учеников в ознакомлении с историей и природными особенностями озера Тургояк Проектным продуктом будет- интерактивный журнал  «Озеро Тургояк»,  он поможет ученикам  узнать об уникальном природном объекте Южного Урала на уроках географии, краеведения и экологии</vt:lpstr>
      <vt:lpstr>  План выполнения проекта</vt:lpstr>
      <vt:lpstr>Сбор информации начал с интернет-ресурсов, посетил библиотеку, там библиотекарь помог мне найти книгу «Мой Южный Урал» . она мне помогла с легендами и преданиями об Тургояке   Я начал свою работу с  происхождения и история озера Тургояк,  легенд этого озера, затем познакомился с географическим положением   </vt:lpstr>
      <vt:lpstr>Очень познавательна для меня была информация о биоразнообразии Тургояка</vt:lpstr>
      <vt:lpstr>Сделал сравнительный анализ озер Тургояк и Байкал</vt:lpstr>
      <vt:lpstr>Познакомился с  экологическим  состоянием озера  Заинтересовался достопримечательностями  и археологическими находками вблизи озера.  </vt:lpstr>
      <vt:lpstr>Я завершил работу тем, что подготовил материалы для журнала </vt:lpstr>
      <vt:lpstr>         Заключение  Подводя итоги проекта "Тургояк. История «уральского» Байкала", можно сказать, что я достиг своей цели – ознакомился с историей и природными особенностями озера Тургояк. Собранную информацию поместил  в интерактивный журнал, чтобы показать ученикам школы  историю, природу и культурное наследие озера Тургояк.   В процессе проектной деятельности я так же узнал новую для себя информацию о природном памятнике Южного Урала.  У меня появилась мечта: обязательно увидеть это прекрасное озеро  своими  глазами.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Шаблон Деловой</dc:title>
  <dc:creator>Эрика</dc:creator>
  <cp:lastModifiedBy>Любовь Баринова</cp:lastModifiedBy>
  <cp:revision>28</cp:revision>
  <dcterms:created xsi:type="dcterms:W3CDTF">2020-10-12T05:52:33Z</dcterms:created>
  <dcterms:modified xsi:type="dcterms:W3CDTF">2024-03-11T04:17:47Z</dcterms:modified>
</cp:coreProperties>
</file>