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61" r:id="rId3"/>
    <p:sldId id="257" r:id="rId4"/>
    <p:sldId id="259" r:id="rId5"/>
    <p:sldId id="260" r:id="rId6"/>
    <p:sldId id="262" r:id="rId7"/>
    <p:sldId id="266" r:id="rId8"/>
    <p:sldId id="263" r:id="rId9"/>
    <p:sldId id="270" r:id="rId10"/>
    <p:sldId id="264" r:id="rId11"/>
    <p:sldId id="267" r:id="rId12"/>
    <p:sldId id="268" r:id="rId13"/>
    <p:sldId id="269" r:id="rId14"/>
    <p:sldId id="271" r:id="rId15"/>
    <p:sldId id="273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B871D9-2BA5-4AEE-867A-64C172807378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F2DD63-1948-40A4-84E3-DC6E4DFB7A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2325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F2DD63-1948-40A4-84E3-DC6E4DFB7AA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427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58A456-7CBC-4884-B567-EEB85D0F5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4854" y="567733"/>
            <a:ext cx="8919147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165157E-50CC-4E45-8968-57D68E48F5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4854" y="3047408"/>
            <a:ext cx="8919147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D749C91-6A61-4C86-9B00-7F8742265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EADDB-4476-4545-A49B-227514D906AD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C6BFAD6-F077-4C78-AE1A-F6CAC8DA8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13A9D6D-A747-4111-AD0B-67DA3CC88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15F76-B29A-4810-92B8-847B81970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9735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75031E-47F3-4DD1-8A77-DC4D87901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620B18-C3B8-44F5-B292-1267E2FD08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B19C3A-5C03-4CCC-B5A4-EF92B3218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EADDB-4476-4545-A49B-227514D906AD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2212FFE-FDF4-475C-86CD-110F2C5FD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4BD52C-D1D1-4BDD-A613-EB16C8F12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15F76-B29A-4810-92B8-847B81970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429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18DAD4-61BD-496C-BEBB-8E1048BD7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851" y="576263"/>
            <a:ext cx="9668657" cy="28527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41D0C06-CC33-46E2-AA24-E4B20BAD4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4851" y="3455988"/>
            <a:ext cx="9668657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50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7331AB5-ACBB-4EAE-9FB2-FDA8C5C02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EADDB-4476-4545-A49B-227514D906AD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F7BB453-0988-41B3-B093-AC22553AA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491CAD-F95B-4501-BA99-D4DF1D524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15F76-B29A-4810-92B8-847B81970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4538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3096D3-88B7-4C8A-8F86-E53CBED8C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1F95EEC-07C7-4316-860B-7D3F35970F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8579" y="1825625"/>
            <a:ext cx="5382718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EED983F-C53B-425E-A1FA-570BE1D806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01199" y="1825625"/>
            <a:ext cx="553137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0F3443A-EA6E-4D0A-A856-BF2E8A52C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EADDB-4476-4545-A49B-227514D906AD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1BDAEB2-CE53-4F3B-8B5F-4694F8ABE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6ECFF1B-E47B-4A37-B9C6-ED3F51FA4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15F76-B29A-4810-92B8-847B81970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991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96C524-9CFF-434D-9180-F4A0F108C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96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D12A0E-090B-40CF-ACF9-C9642CB604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996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850B3D2-E438-4201-8716-3290459C28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996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05DAFCE-3A2E-4E60-94AA-358BD079F8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0238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E9649B2-EE9F-4E03-B6B7-B17B470CDC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0238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53FFF77-AD5B-49F2-9EC9-23057E225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EADDB-4476-4545-A49B-227514D906AD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CF1DB13-457D-4DF6-9026-E7A92064D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AE5B1DC-9D7C-4EA2-BDC0-1372A36B4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15F76-B29A-4810-92B8-847B81970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127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565413-174F-4D4F-AFC3-6848540DE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F334618-EABB-4424-ACD8-60C108DAB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EADDB-4476-4545-A49B-227514D906AD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C89B88E-8B49-4BFC-AC96-63E0130BD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D559DCC-05C8-4511-9C27-F00ACECC9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15F76-B29A-4810-92B8-847B81970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5224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29FBB8E-F030-46E4-BA7D-692F639A9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EADDB-4476-4545-A49B-227514D906AD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BC5CC19-CEF2-4620-A875-60DFFFF03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DC2D8BE-628A-4CF4-9F7C-7268B5F28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15F76-B29A-4810-92B8-847B81970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5906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4BBD26-2326-41AF-8C05-13E0D1785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854931-500B-4B0D-91EE-DACDB72DE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90A09E-7E3A-4B75-9C7E-BF50EFC185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BF77F89-39E5-46BF-91CD-46789F28E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EADDB-4476-4545-A49B-227514D906AD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775C09F-68DB-42F5-87D6-3AF7A24BB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8941917-0A56-4F5D-86C8-AF49253A0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15F76-B29A-4810-92B8-847B81970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5082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815F93-9B03-48E1-92DE-8DB279F80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EC3781C-F64B-4DCB-AAC0-37ACDDBB98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EC8AA1A-D204-48E7-AB7B-09F6C2A5D4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192465F-B80A-49A6-85B3-A387AB0BA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EADDB-4476-4545-A49B-227514D906AD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FD1B2F-035D-48DC-BE5B-20A6BAA84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80D0E67-8783-4C27-B33E-E3E683DFD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15F76-B29A-4810-92B8-847B81970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1940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0F80D0-1040-4FA2-9A85-5B26F9714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43FB7B5-CDB6-4FA4-A294-9B66AB32E8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7416FF-D1A7-475F-BFFC-D5AACB1C7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EADDB-4476-4545-A49B-227514D906AD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D390257-EB1E-4A61-92DA-460833579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8B07AF5-EF15-41F2-A8E3-8B57B5FEA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15F76-B29A-4810-92B8-847B81970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0547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421A17A-1E1E-432E-9FAF-9BF9FB13DD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4D4C681-E9F2-403A-8164-84823F1C23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6E7454B-FD94-4559-BBEB-EC0111807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EADDB-4476-4545-A49B-227514D906AD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55DA28-85D6-4832-BD2A-A9C9B7739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4A9CA2-AF9E-4772-8762-359844AA9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15F76-B29A-4810-92B8-847B81970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2314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0C08EE-4963-4D32-8724-7C9B99BB8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594" y="365125"/>
            <a:ext cx="1106399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lood" dir="t"/>
            </a:scene3d>
            <a:sp3d extrusionH="57150" contourW="12700" prstMaterial="softEdge">
              <a:bevelT w="38100" h="38100"/>
              <a:contourClr>
                <a:srgbClr val="4C4A00"/>
              </a:contourClr>
            </a:sp3d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DCB1340-CE77-41F9-86C8-6091D95C0B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8594" y="1825625"/>
            <a:ext cx="1106399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9EF48D9-73A3-4709-848A-2F00FB93FC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BEADDB-4476-4545-A49B-227514D906AD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C9369BA-5EF8-4434-8B6E-CD45E74F7B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D64141-E6B1-408D-AD00-573C4FC1AC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315F76-B29A-4810-92B8-847B81970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8735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rgbClr val="797600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jp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A8C16E-C9AC-4C35-BF34-CA4FDE34F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4854" y="594360"/>
            <a:ext cx="9147746" cy="2944368"/>
          </a:xfrm>
        </p:spPr>
        <p:txBody>
          <a:bodyPr>
            <a:normAutofit/>
          </a:bodyPr>
          <a:lstStyle/>
          <a:p>
            <a:r>
              <a:rPr lang="ru-RU" altLang="ru-RU" sz="3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Исследовательский проект по психологии</a:t>
            </a:r>
            <a:br>
              <a:rPr lang="ru-RU" altLang="ru-RU" sz="3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«Оказание   помощи детям, попавшим в тяжелую жизненную ситуацию»</a:t>
            </a:r>
            <a:br>
              <a:rPr lang="ru-RU" altLang="ru-RU" sz="3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000" b="1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CC7CA29-E069-433B-A301-341366B90D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78608" y="3538728"/>
            <a:ext cx="6565393" cy="1063856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ru-RU" dirty="0"/>
              <a:t> </a:t>
            </a:r>
          </a:p>
          <a:p>
            <a:r>
              <a:rPr lang="ru-RU" dirty="0"/>
              <a:t>Выполнила педагог-психолог </a:t>
            </a:r>
          </a:p>
          <a:p>
            <a:r>
              <a:rPr lang="ru-RU" dirty="0"/>
              <a:t>МОУ «Шумовская СОШ»: Баринова Л.Н.</a:t>
            </a:r>
          </a:p>
        </p:txBody>
      </p:sp>
      <p:pic>
        <p:nvPicPr>
          <p:cNvPr id="5" name="Рисунок 4" descr="Изображение выглядит как дизайн&#10;&#10;Автоматически созданное описание с низким доверительным уровнем">
            <a:extLst>
              <a:ext uri="{FF2B5EF4-FFF2-40B4-BE49-F238E27FC236}">
                <a16:creationId xmlns:a16="http://schemas.microsoft.com/office/drawing/2014/main" id="{322610F6-007E-0530-EB7F-91658224E9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776" y="3429000"/>
            <a:ext cx="1353312" cy="1353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992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C0BE068-E58F-1794-CFBF-4E03AA471E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1531" y="576263"/>
            <a:ext cx="1353429" cy="135342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608414-9E1A-AD40-EEE4-DE9482E8F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C596B4-62A2-56E3-D0D6-30621E4913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67186" y="3455988"/>
            <a:ext cx="7026322" cy="2479863"/>
          </a:xfrm>
        </p:spPr>
        <p:txBody>
          <a:bodyPr>
            <a:normAutofit/>
          </a:bodyPr>
          <a:lstStyle/>
          <a:p>
            <a:pPr algn="l"/>
            <a:r>
              <a:rPr lang="ru-RU" sz="18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Детям всегда была и будет необходима повседневная опека взрослых, а на уровне государственной власти и местного самоуправления - социальная защита, т.к. уровень их психического, физического, умственного развития, а также небольшой жизненный опыт являются недостаточными условиями для самостоятельной жизни. Поэтому содержание детей, их защита и удовлетворение естественных потребностей являются важной обязанностью человека, всего общества и государства. </a:t>
            </a:r>
            <a:endParaRPr lang="ru-RU" sz="1800" b="1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 descr="Изображение выглядит как одежда, человек, Человеческое лицо, джинсы&#10;&#10;Автоматически созданное описание">
            <a:extLst>
              <a:ext uri="{FF2B5EF4-FFF2-40B4-BE49-F238E27FC236}">
                <a16:creationId xmlns:a16="http://schemas.microsoft.com/office/drawing/2014/main" id="{07A8FBB4-3283-F106-F059-68F8DFCA9A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0823" y="716136"/>
            <a:ext cx="4582160" cy="2572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398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E0311E8D-656E-48B0-AC36-4FE159F03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536" y="576263"/>
            <a:ext cx="9033972" cy="2852737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считаю, что выбранная мной тема довольно</a:t>
            </a:r>
            <a:r>
              <a:rPr lang="ru-RU" sz="240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актуальна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наши дни. К сожалению проблемы большинства российских семей – жилищно-бытовая неустроенность, безработица, низкий уровень материального достатка, дисгармония межличностных отношений – приводят к увеличению числа детей, относящихся к группе риска, и детей, оказавшихся в трудной жизненной ситуации.</a:t>
            </a:r>
            <a:br>
              <a:rPr lang="ru-RU" sz="2400" b="1" dirty="0"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6A08500-7F7B-4061-B239-B6540056E5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800" dirty="0">
              <a:effectLst/>
              <a:highlight>
                <a:srgbClr val="FFFFFF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2" name="Рисунок 1" descr="Изображение выглядит как дизайн&#10;&#10;Автоматически созданное описание с низким доверительным уровнем">
            <a:extLst>
              <a:ext uri="{FF2B5EF4-FFF2-40B4-BE49-F238E27FC236}">
                <a16:creationId xmlns:a16="http://schemas.microsoft.com/office/drawing/2014/main" id="{6835D42B-AAA5-8632-1E57-37D46CBCE3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92" y="4279519"/>
            <a:ext cx="1353312" cy="1353312"/>
          </a:xfrm>
          <a:prstGeom prst="rect">
            <a:avLst/>
          </a:prstGeom>
        </p:spPr>
      </p:pic>
      <p:pic>
        <p:nvPicPr>
          <p:cNvPr id="6" name="Рисунок 5" descr="Изображение выглядит как человек, одежда, Человеческое лицо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8CEDAC1C-4EB3-77BB-6782-1362EE7F8D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5416" y="3283969"/>
            <a:ext cx="3427243" cy="2421918"/>
          </a:xfrm>
          <a:prstGeom prst="rect">
            <a:avLst/>
          </a:prstGeom>
        </p:spPr>
      </p:pic>
      <p:pic>
        <p:nvPicPr>
          <p:cNvPr id="8" name="Рисунок 7" descr="Изображение выглядит как человек, Человеческое лицо, одежда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60339D98-162C-8103-D052-532C836462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747" y="3062892"/>
            <a:ext cx="3351902" cy="2969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27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3F7183-9164-589E-0A7F-A5C68B6CB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190" y="577516"/>
            <a:ext cx="5198104" cy="2614864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Aft>
                <a:spcPts val="750"/>
              </a:spcAft>
            </a:pPr>
            <a:r>
              <a:rPr lang="ru-RU" sz="2600" b="1" i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Объект исследования</a:t>
            </a:r>
            <a:r>
              <a:rPr lang="ru-RU" sz="26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 </a:t>
            </a:r>
            <a:r>
              <a:rPr lang="ru-RU" sz="2600" dirty="0"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дети, попавшие в трудную жизненную  ситуацию.</a:t>
            </a:r>
            <a:br>
              <a:rPr lang="ru-RU" sz="2600" dirty="0"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600" b="1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Предмет исследования</a:t>
            </a:r>
            <a:r>
              <a:rPr lang="ru-RU" sz="2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sz="260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оказание  помощи детям, попавшим в трудную жизненную ситуацию.</a:t>
            </a:r>
            <a:br>
              <a:rPr lang="ru-RU" sz="2600" dirty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6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3FF1660-3755-B3A3-1B6A-2378E318F1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4190" y="3192380"/>
            <a:ext cx="7058526" cy="2807368"/>
          </a:xfrm>
        </p:spPr>
        <p:txBody>
          <a:bodyPr>
            <a:noAutofit/>
          </a:bodyPr>
          <a:lstStyle/>
          <a:p>
            <a:pPr algn="l"/>
            <a:r>
              <a:rPr lang="ru-RU" sz="1800" b="1" dirty="0"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научной литературе </a:t>
            </a:r>
            <a:r>
              <a:rPr lang="ru-RU" sz="1800" b="1" dirty="0">
                <a:solidFill>
                  <a:srgbClr val="C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трудная жизненная ситуация </a:t>
            </a:r>
            <a:r>
              <a:rPr lang="ru-RU" sz="1800" b="1" dirty="0"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характеризуется как ситуация социальной нестабильности и определяется как кризисная, стрессогенная, переломная, экстремальная, неопределённая и критическая, что, безусловно, накладывает определённый отпечаток на психическое здоровье детей , а также на их самореализацию.</a:t>
            </a:r>
          </a:p>
          <a:p>
            <a:pPr algn="l"/>
            <a:r>
              <a:rPr lang="ru-RU" sz="1800" b="1" dirty="0">
                <a:solidFill>
                  <a:schemeClr val="accent6">
                    <a:lumMod val="75000"/>
                  </a:schemeClr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выдвинула</a:t>
            </a:r>
            <a:r>
              <a:rPr lang="ru-RU" sz="1800" b="1" i="1" dirty="0">
                <a:solidFill>
                  <a:schemeClr val="accent6">
                    <a:lumMod val="75000"/>
                  </a:schemeClr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 dirty="0">
                <a:solidFill>
                  <a:srgbClr val="C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гипотезу</a:t>
            </a:r>
            <a:r>
              <a:rPr lang="ru-RU" sz="1800" b="1" dirty="0">
                <a:solidFill>
                  <a:schemeClr val="accent6">
                    <a:lumMod val="75000"/>
                  </a:schemeClr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что оказание помощи  детям в трудной жизненной ситуации, способствует созданию  благоприятных условий для социальной адаптации ребенка в обществе, самостоятельной жизнедеятельности.</a:t>
            </a:r>
            <a:endParaRPr lang="ru-RU" sz="1800" b="1" dirty="0">
              <a:solidFill>
                <a:schemeClr val="accent6">
                  <a:lumMod val="75000"/>
                </a:schemeClr>
              </a:solidFill>
              <a:effectLst/>
              <a:highlight>
                <a:srgbClr val="FFFFFF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br>
              <a:rPr lang="ru-RU" sz="1800" b="1" dirty="0"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Рисунок 3" descr="Изображение выглядит как дизайн&#10;&#10;Автоматически созданное описание с низким доверительным уровнем">
            <a:extLst>
              <a:ext uri="{FF2B5EF4-FFF2-40B4-BE49-F238E27FC236}">
                <a16:creationId xmlns:a16="http://schemas.microsoft.com/office/drawing/2014/main" id="{5249724F-5F5F-B64E-7763-08B60CD184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97861"/>
            <a:ext cx="1150552" cy="1206418"/>
          </a:xfrm>
          <a:prstGeom prst="rect">
            <a:avLst/>
          </a:prstGeom>
        </p:spPr>
      </p:pic>
      <p:pic>
        <p:nvPicPr>
          <p:cNvPr id="6" name="Рисунок 5" descr="Изображение выглядит как человек, Человеческое лицо, ребенок, начинающий ходить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B83C577B-F770-1A1E-EBC2-9BB7DE9315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3075" y="795178"/>
            <a:ext cx="2438400" cy="217954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BDBB391-F1D2-3782-9CE9-31B465DCCB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3075" y="4596065"/>
            <a:ext cx="2624962" cy="1475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74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DE8364-F825-6091-133F-F37A78CED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106" y="233269"/>
            <a:ext cx="5759116" cy="1858470"/>
          </a:xfrm>
        </p:spPr>
        <p:txBody>
          <a:bodyPr>
            <a:normAutofit fontScale="90000"/>
          </a:bodyPr>
          <a:lstStyle/>
          <a:p>
            <a:b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работы: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выявить  проблемы детей,  попавшим в трудную жизненную ситуацию в МОУ «Шумовская СОШ» и разработать мероприятия по оказании помощи этим детям</a:t>
            </a:r>
            <a:endParaRPr lang="ru-RU" sz="24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332FBAE-70CB-BF7B-3ED3-AB38330CF8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4631" y="2091739"/>
            <a:ext cx="10055032" cy="4068430"/>
          </a:xfrm>
        </p:spPr>
        <p:txBody>
          <a:bodyPr>
            <a:normAutofit fontScale="70000" lnSpcReduction="20000"/>
          </a:bodyPr>
          <a:lstStyle/>
          <a:p>
            <a:pPr indent="450215" algn="l">
              <a:lnSpc>
                <a:spcPct val="150000"/>
              </a:lnSpc>
              <a:spcAft>
                <a:spcPts val="800"/>
              </a:spcAft>
            </a:pPr>
            <a:r>
              <a:rPr lang="ru-RU" sz="2900" b="1" i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Задачи:</a:t>
            </a:r>
          </a:p>
          <a:p>
            <a:pPr indent="450215" algn="l">
              <a:lnSpc>
                <a:spcPct val="150000"/>
              </a:lnSpc>
              <a:spcAft>
                <a:spcPts val="800"/>
              </a:spcAft>
            </a:pPr>
            <a:r>
              <a:rPr lang="ru-RU" sz="26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1.Изучить литературные сведения и правовые основы оказания помощи детям, попавшим в трудную жизненную ситуацию.</a:t>
            </a:r>
          </a:p>
          <a:p>
            <a:pPr indent="450215" algn="l">
              <a:lnSpc>
                <a:spcPct val="120000"/>
              </a:lnSpc>
              <a:spcAft>
                <a:spcPts val="800"/>
              </a:spcAft>
            </a:pPr>
            <a:r>
              <a:rPr lang="ru-RU" sz="26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2.Описать работу  с детьми, попавших в трудную жизненную ситуацию в  МОУ «Шумовская СОШ»</a:t>
            </a:r>
            <a:endParaRPr lang="ru-RU" sz="2600" b="1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l">
              <a:lnSpc>
                <a:spcPct val="120000"/>
              </a:lnSpc>
              <a:spcAft>
                <a:spcPts val="800"/>
              </a:spcAft>
            </a:pPr>
            <a:r>
              <a:rPr lang="ru-RU" sz="26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Выявить особенности поведения и психологического состояния детей, попавших в трудную жизненную ситуацию,       обучающихся в         Шумовской школе.</a:t>
            </a:r>
            <a:endParaRPr lang="ru-RU" sz="2600" b="1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20000"/>
              </a:lnSpc>
              <a:spcAft>
                <a:spcPts val="800"/>
              </a:spcAft>
              <a:buFont typeface="+mj-lt"/>
              <a:buAutoNum type="arabicPeriod" startAt="4"/>
            </a:pPr>
            <a:r>
              <a:rPr lang="ru-RU" sz="26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Разработать и апробировать мероприятия, направленные на коррекцию поведения и психологического состояния детей, попавших в трудную жизненную ситуацию. </a:t>
            </a:r>
            <a:endParaRPr lang="ru-RU" sz="2600" b="1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 descr="Изображение выглядит как дизайн&#10;&#10;Автоматически созданное описание с низким доверительным уровнем">
            <a:extLst>
              <a:ext uri="{FF2B5EF4-FFF2-40B4-BE49-F238E27FC236}">
                <a16:creationId xmlns:a16="http://schemas.microsoft.com/office/drawing/2014/main" id="{46418A05-277F-EFF5-3BE3-AC8A4628EE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6633" y="233268"/>
            <a:ext cx="1353312" cy="1353312"/>
          </a:xfrm>
          <a:prstGeom prst="rect">
            <a:avLst/>
          </a:prstGeom>
        </p:spPr>
      </p:pic>
      <p:pic>
        <p:nvPicPr>
          <p:cNvPr id="6" name="Рисунок 5" descr="Изображение выглядит как черно-белый, Человеческое лицо, человек, бровь&#10;&#10;Автоматически созданное описание">
            <a:extLst>
              <a:ext uri="{FF2B5EF4-FFF2-40B4-BE49-F238E27FC236}">
                <a16:creationId xmlns:a16="http://schemas.microsoft.com/office/drawing/2014/main" id="{9E0F4800-B668-DF70-D609-0557F3AA85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2943" y="484699"/>
            <a:ext cx="2446491" cy="1607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936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48ACD9-EDE0-585D-51AE-1655F5FF8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316" y="576263"/>
            <a:ext cx="9317436" cy="3787189"/>
          </a:xfrm>
        </p:spPr>
        <p:txBody>
          <a:bodyPr>
            <a:noAutofit/>
          </a:bodyPr>
          <a:lstStyle/>
          <a:p>
            <a:pPr indent="450215" algn="l">
              <a:lnSpc>
                <a:spcPct val="150000"/>
              </a:lnSpc>
              <a:spcAft>
                <a:spcPts val="800"/>
              </a:spcAft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работе использовались следующие </a:t>
            </a:r>
            <a:r>
              <a:rPr lang="ru-RU" sz="2200" b="1" i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методы исследования:</a:t>
            </a:r>
            <a:br>
              <a:rPr lang="ru-RU" sz="22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анализ литературы и нормативно-правовых документов</a:t>
            </a:r>
            <a:br>
              <a:rPr lang="ru-RU" sz="20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определение уровня тревожности (По </a:t>
            </a:r>
            <a:r>
              <a:rPr lang="ru-RU" sz="2000" b="1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Спилбергеру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</a:t>
            </a:r>
            <a:br>
              <a:rPr lang="ru-RU" sz="2000" b="1" dirty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выявление агрессивности и конфликтности (По Е.П. Ильину и П.П. Ковалеву);</a:t>
            </a:r>
            <a:br>
              <a:rPr lang="ru-RU" sz="2000" b="1" dirty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определение коммуникативных умений (По Ряховскому);</a:t>
            </a:r>
            <a:br>
              <a:rPr lang="ru-RU" sz="2000" b="1" dirty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наблюдение;</a:t>
            </a:r>
            <a:br>
              <a:rPr lang="ru-RU" sz="2000" b="1" dirty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-статистическая обработка материалов полученных результатов</a:t>
            </a:r>
            <a:endParaRPr lang="ru-RU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478187-8DE2-60B7-D44F-496CC362FE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6072" y="3455988"/>
            <a:ext cx="9317436" cy="150018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 descr="Изображение выглядит как дизайн, в помещении, пол, тахта&#10;&#10;Автоматически созданное описание со средним доверительным уровнем">
            <a:extLst>
              <a:ext uri="{FF2B5EF4-FFF2-40B4-BE49-F238E27FC236}">
                <a16:creationId xmlns:a16="http://schemas.microsoft.com/office/drawing/2014/main" id="{79283F8D-CE9D-292D-F583-4F2B3D7187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3582" y="4882795"/>
            <a:ext cx="2586170" cy="135342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679CF39-E123-7DD1-19DE-CE653127C0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223" y="4206081"/>
            <a:ext cx="1353429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965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11D790-4EB9-5095-4282-FC8C83BDE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0442" y="704279"/>
            <a:ext cx="7876674" cy="4388929"/>
          </a:xfrm>
        </p:spPr>
        <p:txBody>
          <a:bodyPr>
            <a:normAutofit fontScale="90000"/>
          </a:bodyPr>
          <a:lstStyle/>
          <a:p>
            <a:pPr algn="l">
              <a:lnSpc>
                <a:spcPct val="150000"/>
              </a:lnSpc>
              <a:spcAft>
                <a:spcPts val="750"/>
              </a:spcAft>
            </a:pPr>
            <a:r>
              <a:rPr lang="ru-RU" sz="1800" b="1" dirty="0">
                <a:solidFill>
                  <a:srgbClr val="C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Теоретическая значимость: возможность </a:t>
            </a:r>
            <a:r>
              <a:rPr lang="ru-RU" sz="1800" b="1" dirty="0"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изучения и систематизации, данных  для оказания помощи детям, попавшим  в трудную жизненной ситуации.</a:t>
            </a:r>
            <a:br>
              <a:rPr lang="ru-RU" sz="1800" b="1" dirty="0"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C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Практическая значимость: </a:t>
            </a:r>
            <a:r>
              <a:rPr lang="ru-RU" sz="1800" b="1" dirty="0"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определена возможностью использования результатов и выводов при индивидуально-профилактической работе с детьми в трудной жизненной ситуации. Собранная информация позволит подобрать индивидуальные методы и приемы профилактики для каждого ребенка в отдельности и вести индивидуальный профилактический план работы.</a:t>
            </a:r>
            <a:br>
              <a:rPr lang="ru-RU" sz="1800" b="1" dirty="0"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C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База исследования: МОУ </a:t>
            </a:r>
            <a:r>
              <a:rPr lang="ru-RU" sz="1800" b="1" dirty="0"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«Шумовская  СОШ» </a:t>
            </a:r>
            <a:r>
              <a:rPr lang="ru-RU" sz="1800" b="1" dirty="0" err="1"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с.Шумово</a:t>
            </a:r>
            <a:r>
              <a:rPr lang="ru-RU" sz="1800" b="1" dirty="0"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Красноармейского района</a:t>
            </a:r>
            <a:r>
              <a:rPr lang="ru-RU" sz="180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Челябинской области.</a:t>
            </a:r>
            <a:br>
              <a:rPr lang="ru-RU" sz="1800" dirty="0"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7CB8F61-6EF8-E887-A908-2F5001694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4851" y="4059936"/>
            <a:ext cx="9668657" cy="94183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031F1CB-EF5C-41D4-21B7-3F24A91F4B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543" y="4319438"/>
            <a:ext cx="1603949" cy="1596789"/>
          </a:xfrm>
          <a:prstGeom prst="rect">
            <a:avLst/>
          </a:prstGeom>
        </p:spPr>
      </p:pic>
      <p:pic>
        <p:nvPicPr>
          <p:cNvPr id="6" name="Рисунок 5" descr="Изображение выглядит как на открытом воздухе, небо, облако, дерево&#10;&#10;Автоматически созданное описание">
            <a:extLst>
              <a:ext uri="{FF2B5EF4-FFF2-40B4-BE49-F238E27FC236}">
                <a16:creationId xmlns:a16="http://schemas.microsoft.com/office/drawing/2014/main" id="{FB2134D0-EDF4-E94B-B02C-C5471F36DD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358" y="3778127"/>
            <a:ext cx="3207150" cy="213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2634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63CA1F1-A735-3266-FEC0-CB89F47644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818" y="4443797"/>
            <a:ext cx="1359526" cy="135342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47AAC3-EEB7-40AC-9BC7-6EA97C118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851" y="576264"/>
            <a:ext cx="9422069" cy="786262"/>
          </a:xfrm>
        </p:spPr>
        <p:txBody>
          <a:bodyPr>
            <a:normAutofit fontScale="90000"/>
          </a:bodyPr>
          <a:lstStyle/>
          <a:p>
            <a:r>
              <a:rPr lang="ru-RU" sz="2800" dirty="0"/>
              <a:t>В теоретической части проекта работала с информацией по следующим пунктам </a:t>
            </a:r>
            <a:endParaRPr lang="ru-RU" sz="31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0D60E88-E004-31C6-4E68-826B143B3F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09344" y="1947671"/>
            <a:ext cx="8284164" cy="3731233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6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1.1 Анализ понятия «трудная жизненная ситуация»</a:t>
            </a:r>
            <a:endParaRPr lang="ru-RU" sz="2600" b="1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6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1.2 Основные признаки, указывающие на неблагополучие ребенка</a:t>
            </a:r>
            <a:endParaRPr lang="ru-RU" sz="2600" b="1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6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1.3 Психологические особенности детей, оказавшихся в трудной жизненной ситуации</a:t>
            </a:r>
            <a:endParaRPr lang="ru-RU" sz="2600" b="1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6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1.4 Правовые основы оказания помощи детям, попавшим в трудную жизненную ситуацию</a:t>
            </a:r>
            <a:endParaRPr lang="ru-RU" sz="2600" b="1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6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1.5 Технологии и программы оказания помощи детям, попавшим  в трудной жизненной ситуации </a:t>
            </a:r>
            <a:endParaRPr lang="ru-RU" sz="2600" b="1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242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CDE5BA-A50E-0DD6-0567-475919CE2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5336" y="576263"/>
            <a:ext cx="7982712" cy="1581721"/>
          </a:xfrm>
        </p:spPr>
        <p:txBody>
          <a:bodyPr>
            <a:normAutofit/>
          </a:bodyPr>
          <a:lstStyle/>
          <a:p>
            <a:r>
              <a:rPr lang="ru-RU" sz="2800" dirty="0"/>
              <a:t>В этой части моего проекта выявила основные признаки, указывающие на неблагополучие ребенка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962497C-486C-BC54-1A1D-544B300BDC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05456" y="2295145"/>
            <a:ext cx="7388052" cy="2267712"/>
          </a:xfrm>
        </p:spPr>
        <p:txBody>
          <a:bodyPr>
            <a:normAutofit lnSpcReduction="10000"/>
          </a:bodyPr>
          <a:lstStyle/>
          <a:p>
            <a:pPr algn="l"/>
            <a:r>
              <a:rPr lang="ru-RU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1.Ребенок прекращает посещать занятия в учебном заведении. </a:t>
            </a:r>
          </a:p>
          <a:p>
            <a:pPr algn="l"/>
            <a:r>
              <a:rPr lang="ru-RU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2.Ребенок употребляет психоактивные вещества.</a:t>
            </a:r>
          </a:p>
          <a:p>
            <a:pPr algn="l"/>
            <a:r>
              <a:rPr lang="ru-RU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3.Уход ребенка из семьи.</a:t>
            </a:r>
          </a:p>
          <a:p>
            <a:pPr algn="l"/>
            <a:r>
              <a:rPr lang="ru-RU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4.Совершение ребенком правонарушения или преступления</a:t>
            </a:r>
            <a:endParaRPr lang="ru-RU" b="1" dirty="0"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9A0B9C8-15E2-2FB5-C33B-EA1F1990DE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045" y="4020254"/>
            <a:ext cx="1365622" cy="1359526"/>
          </a:xfrm>
          <a:prstGeom prst="rect">
            <a:avLst/>
          </a:prstGeom>
        </p:spPr>
      </p:pic>
      <p:pic>
        <p:nvPicPr>
          <p:cNvPr id="6" name="Рисунок 5" descr="Изображение выглядит как одежда, человек, Человеческое лицо, на открытом воздухе&#10;&#10;Автоматически созданное описание">
            <a:extLst>
              <a:ext uri="{FF2B5EF4-FFF2-40B4-BE49-F238E27FC236}">
                <a16:creationId xmlns:a16="http://schemas.microsoft.com/office/drawing/2014/main" id="{461BF7DF-C048-743C-79C4-24DF9912B8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652" y="4161091"/>
            <a:ext cx="2936033" cy="1846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40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C4C28B6-3321-2883-1FA0-F3C9580E9D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797" y="4471357"/>
            <a:ext cx="1359526" cy="135342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DDFEDF-B837-4C12-F7A4-4EC2399A0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851" y="576263"/>
            <a:ext cx="9403781" cy="1398841"/>
          </a:xfrm>
        </p:spPr>
        <p:txBody>
          <a:bodyPr>
            <a:normAutofit/>
          </a:bodyPr>
          <a:lstStyle/>
          <a:p>
            <a:r>
              <a:rPr lang="ru-RU" sz="2800" dirty="0"/>
              <a:t>В практической части работала по следующим пунктам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D809D64-7713-9176-0389-58DADAFC58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56815" y="2148839"/>
            <a:ext cx="7989289" cy="3241307"/>
          </a:xfrm>
        </p:spPr>
        <p:txBody>
          <a:bodyPr>
            <a:normAutofit fontScale="55000" lnSpcReduction="20000"/>
          </a:bodyPr>
          <a:lstStyle/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ru-RU" sz="29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2.1 Особенности организации помощи детям, попавшим в трудную жизненную ситуацию, в  МОУ «Шумовская СОШ»</a:t>
            </a:r>
            <a:endParaRPr lang="ru-RU" sz="2900" b="1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ru-RU" sz="29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2.2 Психологические и поведенческие особенности  обучающихся МОУ «Шумовская СОШ», попавших в трудную жизненную ситуацию</a:t>
            </a:r>
            <a:endParaRPr lang="ru-RU" sz="2900" b="1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ru-RU" sz="29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2.3 Результаты исследования психологических и поведенческих особенностей  детей в трудной жизненной ситуации МОУ «Шумовская СОШ»</a:t>
            </a:r>
            <a:endParaRPr lang="ru-RU" sz="2900" b="1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ru-RU" sz="29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2.4 Разработка мероприятий по оказанию помощи детям, попавшим в трудную жизненную ситуацию</a:t>
            </a:r>
            <a:endParaRPr lang="ru-RU" sz="2900" b="1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32717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74455E-5AE7-4D46-DC46-C6ED7BE6F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851" y="576263"/>
            <a:ext cx="9668657" cy="1481137"/>
          </a:xfrm>
        </p:spPr>
        <p:txBody>
          <a:bodyPr>
            <a:normAutofit/>
          </a:bodyPr>
          <a:lstStyle/>
          <a:p>
            <a:r>
              <a:rPr lang="ru-RU" sz="2800" dirty="0"/>
              <a:t>В этой части разработаны мероприятия по оказанию помощи детям, попавшим в трудную жизненную ситуацию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C6BE000-1BB8-2B25-9059-B8326ACD1C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26105" y="2518611"/>
            <a:ext cx="7567403" cy="3192377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ru-RU" sz="8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снижению уровня тревожности (</a:t>
            </a:r>
            <a:r>
              <a:rPr lang="ru-RU" sz="80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тест «Исследование тревожности» (опросник </a:t>
            </a:r>
            <a:r>
              <a:rPr lang="ru-RU" sz="8000" b="1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Спилбергера</a:t>
            </a:r>
            <a:r>
              <a:rPr lang="ru-RU" sz="80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)</a:t>
            </a:r>
            <a:endParaRPr lang="ru-RU" sz="8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8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8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агрессивности </a:t>
            </a:r>
            <a:r>
              <a:rPr lang="ru-RU" sz="80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«Личностная агрессивность и конфликтность» (Е. П. Ильина, П. А. Ковалева)</a:t>
            </a:r>
            <a:endParaRPr lang="ru-RU" sz="8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  <a:spcAft>
                <a:spcPts val="800"/>
              </a:spcAft>
            </a:pPr>
            <a:r>
              <a:rPr lang="ru-RU" sz="8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улучшению коммуникативных навыков</a:t>
            </a:r>
            <a:r>
              <a:rPr lang="ru-RU" sz="80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(тест коммуникативных умений (Ряховского)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ru-RU" sz="80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8000" b="1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AC8819-42E6-30A7-60E7-AE837CC94B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21" y="4120838"/>
            <a:ext cx="1365622" cy="1359526"/>
          </a:xfrm>
          <a:prstGeom prst="rect">
            <a:avLst/>
          </a:prstGeom>
        </p:spPr>
      </p:pic>
      <p:pic>
        <p:nvPicPr>
          <p:cNvPr id="6" name="Рисунок 5" descr="Изображение выглядит как ребенок, начинающий ходить, Человеческое лицо, ребенок, игра&#10;&#10;Автоматически созданное описание">
            <a:extLst>
              <a:ext uri="{FF2B5EF4-FFF2-40B4-BE49-F238E27FC236}">
                <a16:creationId xmlns:a16="http://schemas.microsoft.com/office/drawing/2014/main" id="{FEBC078A-E888-9F01-DCEC-1D6B2DDA33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762" y="4667059"/>
            <a:ext cx="2225040" cy="1482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9185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697B61-CABE-4E29-AED0-BABB5465C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851" y="576263"/>
            <a:ext cx="9668657" cy="1170241"/>
          </a:xfrm>
        </p:spPr>
        <p:txBody>
          <a:bodyPr/>
          <a:lstStyle/>
          <a:p>
            <a:r>
              <a:rPr lang="ru-RU" dirty="0"/>
              <a:t>Заключение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E1D6581-A024-70A5-A7F2-4E0229E7CC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21408" y="1984248"/>
            <a:ext cx="7251192" cy="3383280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ru-RU" sz="1800" b="1" dirty="0"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Подводя итог всему вышесказанному, можно сделать вывод о том,</a:t>
            </a:r>
            <a:r>
              <a:rPr lang="ru-RU" sz="1800" b="1" dirty="0"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что проблема детей, оказавшихся в трудной жизненной ситуации, на данный момент является довольно актуальной. В связи с этим появляется необходимость особого отношения к таким детям, а также необходимость проведения мероприятий по коррекции их психологического состояния и поведения,</a:t>
            </a:r>
            <a:r>
              <a:rPr lang="ru-RU" sz="1800" b="1" dirty="0"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социально-педагогическое сопровождение детей, попавших в трудную жизненную ситуацию, является важным компонентом процесса педагогической поддержки. Необходимо создавать условия для успешной социальной адаптации, оказывать необходимую социально-педагогическую помощь, которая будет способствовать более успешной подготовке к организации самостоятельной жизнедеятельности. Это система взаимодействия социального педагога, психолога, классного руководителя, педагогов дополнительного образования и других специалистов с ребенком и его семьей в процессе построения индивидуальной траектории его выхода из проблемной ситуации, формирования стиля совладеющего поведения. Результатом такого взаимодействия становится успешная социализация ребенка и его интеграции в общество.</a:t>
            </a:r>
            <a:endParaRPr lang="ru-RU" sz="1800" b="1" dirty="0">
              <a:solidFill>
                <a:schemeClr val="accent6">
                  <a:lumMod val="50000"/>
                </a:schemeClr>
              </a:solidFill>
              <a:effectLst/>
              <a:highlight>
                <a:srgbClr val="FFFFFF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13419EA-6D81-9B9D-9A5F-50BF41C078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610" y="4008002"/>
            <a:ext cx="1365622" cy="1359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1947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3052FA-DFEC-78E4-519C-E852362C4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8492" y="3858214"/>
            <a:ext cx="8410234" cy="2847386"/>
          </a:xfrm>
        </p:spPr>
        <p:txBody>
          <a:bodyPr>
            <a:normAutofit fontScale="90000"/>
          </a:bodyPr>
          <a:lstStyle/>
          <a:p>
            <a:pPr algn="l">
              <a:lnSpc>
                <a:spcPct val="115000"/>
              </a:lnSpc>
              <a:spcAft>
                <a:spcPts val="750"/>
              </a:spcAft>
            </a:pPr>
            <a:b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9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основании проделанной работы можно сделать следующие </a:t>
            </a:r>
            <a:r>
              <a:rPr lang="ru-RU" sz="1900" b="1" i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выводы</a:t>
            </a:r>
            <a:r>
              <a:rPr lang="ru-RU" sz="19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br>
              <a:rPr lang="ru-RU" sz="1900" b="1" dirty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9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1.Изучены литературные сведения и правовые основы оказания помощи детям, попавшим в трудную жизненную ситуацию.</a:t>
            </a:r>
            <a:br>
              <a:rPr lang="ru-RU" sz="1900" b="1" dirty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9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Выявлены характерные особенности психологического состояния и поведения детей, попавших в трудную жизненную ситуацию  </a:t>
            </a:r>
            <a:br>
              <a:rPr lang="ru-RU" sz="1900" b="1" dirty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9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-у большинства обучающихся  школы отмечается высокий уровень личностной (64%) и ситуативной тревожности (72%);</a:t>
            </a:r>
            <a:br>
              <a:rPr lang="ru-RU" sz="1900" b="1" dirty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9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показатели позитивной и негативной агрессивности у школьников достоверно выше;</a:t>
            </a:r>
            <a:br>
              <a:rPr lang="ru-RU" sz="1900" b="1" dirty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9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- 68 % детей этой категории   школы имеют низкий уровень коммуникативных навыков.</a:t>
            </a:r>
            <a:br>
              <a:rPr lang="ru-RU" sz="1900" b="1" dirty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9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3.Разработаны и апробированы мероприятия, направленные на коррекцию поведения и психологического состояния детей, попавших в трудную жизненную ситуацию. </a:t>
            </a:r>
            <a:br>
              <a:rPr lang="ru-RU" sz="19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900" b="1" kern="0" dirty="0"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Таким образом, </a:t>
            </a:r>
            <a:r>
              <a:rPr lang="ru-RU" sz="2200" b="1" kern="0" dirty="0">
                <a:solidFill>
                  <a:srgbClr val="C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можно сделать вывод, что цели и задачи в исследовательском проекты  были достигнуты. На будущее ставлю приоритетной дальнейшее изучение данной проблемы.</a:t>
            </a:r>
            <a:br>
              <a:rPr lang="ru-RU" sz="2200" b="1" kern="100" dirty="0">
                <a:solidFill>
                  <a:srgbClr val="C00000"/>
                </a:solidFill>
                <a:effectLst/>
                <a:highlight>
                  <a:srgbClr val="FFFFFF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2200" b="1" kern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Гипотеза, поставленная в работе, полностью подтвердилась. </a:t>
            </a:r>
            <a:br>
              <a:rPr lang="ru-RU" sz="22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200" b="1" dirty="0">
              <a:solidFill>
                <a:srgbClr val="C00000"/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2635B7C-791D-40C9-EFF8-EAB00D5CD2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4851" y="5541263"/>
            <a:ext cx="9668657" cy="210311"/>
          </a:xfrm>
        </p:spPr>
        <p:txBody>
          <a:bodyPr>
            <a:normAutofit fontScale="47500" lnSpcReduction="20000"/>
          </a:bodyPr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659BBE6-9BC8-2066-231C-BFE99390A8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1" y="4253424"/>
            <a:ext cx="1165037" cy="1159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157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FB9079-EAD5-22CC-C6DE-376769332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253" y="256674"/>
            <a:ext cx="8273255" cy="1443789"/>
          </a:xfrm>
        </p:spPr>
        <p:txBody>
          <a:bodyPr numCol="1">
            <a:normAutofit/>
          </a:bodyPr>
          <a:lstStyle/>
          <a:p>
            <a:pPr algn="l"/>
            <a:r>
              <a:rPr lang="ru-RU" sz="3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БИБЛИОГРАФИЧЕСКИЙ СПИСОК</a:t>
            </a:r>
            <a:br>
              <a:rPr lang="ru-RU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572DD9-CF4B-B95E-0285-D5D85C13A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5432" y="1171072"/>
            <a:ext cx="9577135" cy="4652211"/>
          </a:xfrm>
        </p:spPr>
        <p:txBody>
          <a:bodyPr numCol="3">
            <a:normAutofit fontScale="25000" lnSpcReduction="20000"/>
          </a:bodyPr>
          <a:lstStyle/>
          <a:p>
            <a:pPr indent="450215" algn="just">
              <a:lnSpc>
                <a:spcPct val="150000"/>
              </a:lnSpc>
              <a:spcAft>
                <a:spcPts val="80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1.Алгоритм работы с детьми в кризисе для педагогов [Электронный ресурс] //  - Режим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доступа: , свободный. - </a:t>
            </a:r>
            <a:r>
              <a:rPr lang="ru-RU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Загл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 экрана</a:t>
            </a:r>
            <a:endParaRPr lang="ru-RU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Детский психолог – какие есть методы работы с детьми ... [Электронный ресурс] // 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psychodemia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Режим доступа: 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psychodemia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blog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psychologist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work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childrenfive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effective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methods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свободный. - </a:t>
            </a:r>
            <a:r>
              <a:rPr lang="ru-RU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Загл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 экрана</a:t>
            </a:r>
            <a:endParaRPr lang="ru-RU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3. Если Ваш ребенок переживает ситуацию кризиса … ... [Электронный ресурс] // 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centerlado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Режим доступа: 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centerlado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uploadedfiles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files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bukleti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buklet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krizisnye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sostoyaniya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pdf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свободный. - </a:t>
            </a:r>
            <a:r>
              <a:rPr lang="ru-RU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Загл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 экрана</a:t>
            </a:r>
            <a:endParaRPr lang="ru-RU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Как помочь ребенку справиться с эмоциями [Электронный ресурс] // 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tren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kot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Режим доступа: 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tren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kot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stati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detskoy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psihologii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kak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pomoch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rebenku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spravit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sya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emotsiyami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/, свободный. - </a:t>
            </a:r>
            <a:r>
              <a:rPr lang="ru-RU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Загл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 экрана</a:t>
            </a:r>
            <a:endParaRPr lang="ru-RU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80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Как реагировать на эмоциональный кризис ребенка [Электронный ресурс] // 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autismjournal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help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Режим доступа: 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autismjournal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help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articles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kak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reagirovat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emotsionalnyy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krizis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rebenka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свободный. - </a:t>
            </a:r>
            <a:r>
              <a:rPr lang="ru-RU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Загл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 экрана</a:t>
            </a:r>
            <a:endParaRPr lang="ru-RU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6. Кризис трех лет: особенности проявления, советы ... [Электронный ресурс] // 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psy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Режим доступа: 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psy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feed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/6163, свободный. - </a:t>
            </a:r>
            <a:r>
              <a:rPr lang="ru-RU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Загл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 экрана</a:t>
            </a:r>
            <a:endParaRPr lang="ru-RU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80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 Кризисные периоды и состояния детей и подростков и ... [Электронный ресурс] // 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minsk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edu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Режим доступа: 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minsk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edu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pluginfile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/26572/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forum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post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/7660/кризисные периоды и состояния детей и подростков и пути их преодоления.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pdf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свободный. - </a:t>
            </a:r>
            <a:r>
              <a:rPr lang="ru-RU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Загл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 экрана</a:t>
            </a:r>
            <a:endParaRPr lang="ru-RU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80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 Кризис 7 лет. Рекомендации для родителей [Электронный ресурс] // 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ds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-250-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volgograd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nubex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Режим доступа: 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ds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-250-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volgograd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nubex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/6489/6582/, свободный. - </a:t>
            </a:r>
            <a:r>
              <a:rPr lang="ru-RU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Загл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 экрана</a:t>
            </a:r>
            <a:endParaRPr lang="ru-RU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80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 Общая характеристика кризисов детского развития [Электронный ресурс] // 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www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kgau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Режим доступа: 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www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kgau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distance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mf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_01/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psi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ped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_07_05.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свободный. - </a:t>
            </a:r>
            <a:r>
              <a:rPr lang="ru-RU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Загл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 экрана</a:t>
            </a:r>
            <a:endParaRPr lang="ru-RU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80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11. Общие рекомендации по оказанию психологической ... [Электронный ресурс] // 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mir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pravo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Режим доступа: 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mir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pravo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edu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okazanie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pomoshchi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detyam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podrostkam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nakhodyashchimsya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krizisnom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sostoyanii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obshchie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rekomendatsii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okazaniyu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psikhologicheskoy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pomoshchi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podrostkam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/, свободный. - </a:t>
            </a:r>
            <a:r>
              <a:rPr lang="ru-RU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Загл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 экрана</a:t>
            </a:r>
            <a:endParaRPr lang="ru-RU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80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12. Оказание психологической помощи детям, подросткам и ... [Электронный ресурс] //  - Режим доступа: , свободный. - </a:t>
            </a:r>
            <a:r>
              <a:rPr lang="ru-RU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Загл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 экрана</a:t>
            </a:r>
            <a:endParaRPr lang="ru-RU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80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13. Особенности ценностных ориентаций подростков ... [Электронный ресурс] // 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cyberleninka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Режим доступа: 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cyberleninka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article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osobennosti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tsennostnyh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orientatsiy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podrostkov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prozhivayuschih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detskih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domah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razlichnogo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tipa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свободный. - </a:t>
            </a:r>
            <a:r>
              <a:rPr lang="ru-RU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Загл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 экрана</a:t>
            </a:r>
            <a:endParaRPr lang="ru-RU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80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14. Памятка для родителей Кризисные ситуации в жизни ... [Электронный ресурс] // 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sch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1158.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mskobr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Режим доступа: 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sch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1158.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mskobr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attach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files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upload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users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files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/61547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47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ec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pdf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свободный. - </a:t>
            </a:r>
            <a:r>
              <a:rPr lang="ru-RU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Загл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 экрана</a:t>
            </a:r>
            <a:endParaRPr lang="ru-RU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80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15. Половая специфика обращения российских подростков ... [Электронный ресурс] // 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cyberleninka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Режим доступа: 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cyberleninka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article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polovaya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spetsifika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obrascheniya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rossiyskih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podrostkov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professionalnoy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psihologicheskoy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pomoschyu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свободный. - </a:t>
            </a:r>
            <a:r>
              <a:rPr lang="ru-RU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Загл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 экрана</a:t>
            </a:r>
            <a:endParaRPr lang="ru-RU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80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16. Психологическая помощь ребенку в кризисных ситуациях [Электронный ресурс] // 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frcopeca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Режим доступа: 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frcopeca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wp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uploads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/2022/08/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kniga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psihologicheskaja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pomoshh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rebenku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krizisnyh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situacijah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pdf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свободный. - </a:t>
            </a:r>
            <a:r>
              <a:rPr lang="ru-RU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Загл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 экрана</a:t>
            </a:r>
            <a:endParaRPr lang="ru-RU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17. Психологическая помощь детям - ЭКЗИСТЕНЦИЯ [Электронный ресурс] // 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existence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centre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Режим доступа: 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existence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centre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psihologicheskaya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pomoshch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detyam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/, свободный. - </a:t>
            </a:r>
            <a:r>
              <a:rPr lang="ru-RU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Загл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 экрана</a:t>
            </a:r>
            <a:endParaRPr lang="ru-RU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18. Психологическое сопровождение травматического ... [Электронный ресурс] // 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psyjournals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Режим доступа: 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psyjournals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nonserialpublications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bezopasnost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obrazovania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contents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bogomyagkova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свободный. - </a:t>
            </a:r>
            <a:r>
              <a:rPr lang="ru-RU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Загл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 экрана</a:t>
            </a:r>
            <a:endParaRPr lang="ru-RU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80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19. «Способы преодоления психологического кризиса» [Электронный ресурс] // 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admmegion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Режим доступа: 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admmegion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/369535/?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sphrase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id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=8696408&amp;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pagen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_2=3, свободный. - </a:t>
            </a:r>
            <a:r>
              <a:rPr lang="ru-RU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Загл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 экрана</a:t>
            </a:r>
            <a:endParaRPr lang="ru-RU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20. Что нужно знать об обращении к психологу (для подростков) [Электронный ресурс] //  - Режим доступа: , свободный. - </a:t>
            </a:r>
            <a:r>
              <a:rPr lang="ru-RU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Загл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 экрана</a:t>
            </a:r>
            <a:endParaRPr lang="ru-RU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21. 10 моральных ценностей, которым вы должны научить ... [Электронный ресурс] // 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cherepovets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kupimama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Режим доступа: 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cherepovets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kupimama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blog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/10_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moralnykh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tsennostey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kotorym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vy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dolzhny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nauchit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svoikh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detey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/, свободный. - </a:t>
            </a:r>
            <a:r>
              <a:rPr lang="ru-RU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Загл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 экрана</a:t>
            </a:r>
            <a:endParaRPr lang="ru-RU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80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22. ЭКСТРЕННАЯ ПСИХОЛОГИЧЕСКАЯ ПОМОЩЬ ДЕТЯМ И ... [Электронный ресурс] // 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childhelpline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Режим доступа: 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childhelpline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/2013/08/экстренная-психологическая-помощь-д/, свободный. - </a:t>
            </a:r>
            <a:r>
              <a:rPr lang="ru-RU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Загл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 экрана</a:t>
            </a:r>
          </a:p>
          <a:p>
            <a:pPr indent="457200">
              <a:lnSpc>
                <a:spcPct val="150000"/>
              </a:lnSpc>
              <a:spcAft>
                <a:spcPts val="800"/>
              </a:spcAft>
            </a:pPr>
            <a:r>
              <a:rPr lang="ru-RU" sz="8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Спасибо за внимание!</a:t>
            </a:r>
            <a:endParaRPr lang="ru-RU" sz="8000" b="1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06158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A8C16E-C9AC-4C35-BF34-CA4FDE34F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4854" y="594360"/>
            <a:ext cx="9147746" cy="2944368"/>
          </a:xfrm>
        </p:spPr>
        <p:txBody>
          <a:bodyPr>
            <a:normAutofit/>
          </a:bodyPr>
          <a:lstStyle/>
          <a:p>
            <a:r>
              <a:rPr lang="ru-RU" altLang="ru-RU" sz="3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Исследовательский проект по психологии</a:t>
            </a:r>
            <a:br>
              <a:rPr lang="ru-RU" altLang="ru-RU" sz="3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«Оказание   помощи детям, попавшим в тяжелую жизненную ситуацию»</a:t>
            </a:r>
            <a:br>
              <a:rPr lang="ru-RU" altLang="ru-RU" sz="3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000" b="1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CC7CA29-E069-433B-A301-341366B90D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4854" y="3538728"/>
            <a:ext cx="8919147" cy="1063856"/>
          </a:xfrm>
        </p:spPr>
        <p:txBody>
          <a:bodyPr/>
          <a:lstStyle/>
          <a:p>
            <a:pPr algn="r"/>
            <a:r>
              <a:rPr lang="ru-RU" dirty="0"/>
              <a:t> </a:t>
            </a:r>
          </a:p>
          <a:p>
            <a:r>
              <a:rPr lang="ru-RU" dirty="0"/>
              <a:t>Выполнила студентка </a:t>
            </a:r>
          </a:p>
        </p:txBody>
      </p:sp>
      <p:pic>
        <p:nvPicPr>
          <p:cNvPr id="5" name="Рисунок 4" descr="Изображение выглядит как дизайн&#10;&#10;Автоматически созданное описание с низким доверительным уровнем">
            <a:extLst>
              <a:ext uri="{FF2B5EF4-FFF2-40B4-BE49-F238E27FC236}">
                <a16:creationId xmlns:a16="http://schemas.microsoft.com/office/drawing/2014/main" id="{322610F6-007E-0530-EB7F-91658224E9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776" y="3429000"/>
            <a:ext cx="1353312" cy="1353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365965"/>
      </p:ext>
    </p:extLst>
  </p:cSld>
  <p:clrMapOvr>
    <a:masterClrMapping/>
  </p:clrMapOvr>
</p:sld>
</file>

<file path=ppt/theme/theme1.xml><?xml version="1.0" encoding="utf-8"?>
<a:theme xmlns:a="http://schemas.openxmlformats.org/drawingml/2006/main" name="Дел4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Дел3.potx" id="{22902A74-607E-48B8-9BA7-2E668978E6E9}" vid="{B5779A88-AE88-4CFF-8E5C-744CC7D283D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Дел4</Template>
  <TotalTime>217</TotalTime>
  <Words>2114</Words>
  <Application>Microsoft Office PowerPoint</Application>
  <PresentationFormat>Широкоэкранный</PresentationFormat>
  <Paragraphs>76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Aptos</vt:lpstr>
      <vt:lpstr>Arial</vt:lpstr>
      <vt:lpstr>Arial Black</vt:lpstr>
      <vt:lpstr>Calibri</vt:lpstr>
      <vt:lpstr>Times New Roman</vt:lpstr>
      <vt:lpstr>Дел4</vt:lpstr>
      <vt:lpstr>Исследовательский проект по психологии «Оказание   помощи детям, попавшим в тяжелую жизненную ситуацию»  </vt:lpstr>
      <vt:lpstr>Презентация PowerPoint</vt:lpstr>
      <vt:lpstr>Я считаю, что выбранная мной тема довольно актуальна в наши дни. К сожалению проблемы большинства российских семей – жилищно-бытовая неустроенность, безработица, низкий уровень материального достатка, дисгармония межличностных отношений – приводят к увеличению числа детей, относящихся к группе риска, и детей, оказавшихся в трудной жизненной ситуации. </vt:lpstr>
      <vt:lpstr>Объект исследования -  дети, попавшие в трудную жизненную  ситуацию. Предмет исследования – оказание  помощи детям, попавшим в трудную жизненную ситуацию. </vt:lpstr>
      <vt:lpstr>   Цель работы: выявить  проблемы детей,  попавшим в трудную жизненную ситуацию в МОУ «Шумовская СОШ» и разработать мероприятия по оказании помощи этим детям</vt:lpstr>
      <vt:lpstr>В работе использовались следующие методы исследования: - анализ литературы и нормативно-правовых документов - определение уровня тревожности (По Спилбергеру); - выявление агрессивности и конфликтности (По Е.П. Ильину и П.П. Ковалеву); - определение коммуникативных умений (По Ряховскому); - наблюдение; -статистическая обработка материалов полученных результатов</vt:lpstr>
      <vt:lpstr>Теоретическая значимость: возможность изучения и систематизации, данных  для оказания помощи детям, попавшим  в трудную жизненной ситуации. Практическая значимость: определена возможностью использования результатов и выводов при индивидуально-профилактической работе с детьми в трудной жизненной ситуации. Собранная информация позволит подобрать индивидуальные методы и приемы профилактики для каждого ребенка в отдельности и вести индивидуальный профилактический план работы. База исследования: МОУ «Шумовская  СОШ» с.Шумово, Красноармейского района, Челябинской области. </vt:lpstr>
      <vt:lpstr>В теоретической части проекта работала с информацией по следующим пунктам </vt:lpstr>
      <vt:lpstr>В этой части моего проекта выявила основные признаки, указывающие на неблагополучие ребенка</vt:lpstr>
      <vt:lpstr>В практической части работала по следующим пунктам</vt:lpstr>
      <vt:lpstr>В этой части разработаны мероприятия по оказанию помощи детям, попавшим в трудную жизненную ситуацию</vt:lpstr>
      <vt:lpstr>Заключение</vt:lpstr>
      <vt:lpstr>  На основании проделанной работы можно сделать следующие выводы:     1.Изучены литературные сведения и правовые основы оказания помощи детям, попавшим в трудную жизненную ситуацию. 2. Выявлены характерные особенности психологического состояния и поведения детей, попавших в трудную жизненную ситуацию   -у большинства обучающихся  школы отмечается высокий уровень личностной (64%) и ситуативной тревожности (72%); - показатели позитивной и негативной агрессивности у школьников достоверно выше; - 68 % детей этой категории   школы имеют низкий уровень коммуникативных навыков.  3.Разработаны и апробированы мероприятия, направленные на коррекцию поведения и психологического состояния детей, попавших в трудную жизненную ситуацию.  Таким образом, можно сделать вывод, что цели и задачи в исследовательском проекты  были достигнуты. На будущее ставлю приоритетной дальнейшее изучение данной проблемы. Гипотеза, поставленная в работе, полностью подтвердилась.  </vt:lpstr>
      <vt:lpstr>БИБЛИОГРАФИЧЕСКИЙ СПИСОК </vt:lpstr>
      <vt:lpstr>Исследовательский проект по психологии «Оказание   помощи детям, попавшим в тяжелую жизненную ситуацию»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Деловой</dc:title>
  <dc:creator>Эрика</dc:creator>
  <cp:lastModifiedBy>365 ProPlus</cp:lastModifiedBy>
  <cp:revision>13</cp:revision>
  <dcterms:created xsi:type="dcterms:W3CDTF">2020-10-12T05:52:33Z</dcterms:created>
  <dcterms:modified xsi:type="dcterms:W3CDTF">2024-07-10T06:48:11Z</dcterms:modified>
</cp:coreProperties>
</file>