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6283" autoAdjust="0"/>
  </p:normalViewPr>
  <p:slideViewPr>
    <p:cSldViewPr snapToGrid="0" snapToObjects="1">
      <p:cViewPr varScale="1">
        <p:scale>
          <a:sx n="104" d="100"/>
          <a:sy n="104" d="100"/>
        </p:scale>
        <p:origin x="75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2CED611-A044-754D-BB40-9A267C2916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20CF6A-6FD0-1D42-873A-08352AAA21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F9354D-602F-6245-916B-A0DAE9B31A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BB7EAC-DA88-BD47-AFB8-D0150227B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DDCCC-3A1F-3B45-9B6C-B60A1BBB3C57}" type="datetimeFigureOut">
              <a:rPr lang="en-UA" smtClean="0"/>
              <a:t>07/18/2024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2358D6-F48E-B149-8E19-B6738D789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E364D5-D5C7-6647-94E5-2914BD9BB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25530-B8DC-D546-8C9C-9D1006171A29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001479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0F430-3A48-D245-9D66-9E2AC170E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C697B-61BE-F64E-9753-9EBD8D2721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C23F1-11A0-9741-A71A-A5DBEB708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DDCCC-3A1F-3B45-9B6C-B60A1BBB3C57}" type="datetimeFigureOut">
              <a:rPr lang="en-UA" smtClean="0"/>
              <a:t>07/18/2024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5577B-4832-1B47-AC0E-6C2A03610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C4DCD3-3681-B14D-9659-38CEA08DE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25530-B8DC-D546-8C9C-9D1006171A29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274597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A25F3-FFDB-A543-8A3A-81C2EBC1F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DF5382-7DC3-CF45-85E8-E28E4D64B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698CA-E35F-E345-B1B5-7F63D28F5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DDCCC-3A1F-3B45-9B6C-B60A1BBB3C57}" type="datetimeFigureOut">
              <a:rPr lang="en-UA" smtClean="0"/>
              <a:t>07/18/2024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FDD76D-514B-6E4E-A8FF-879123FA1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CA71A-5644-2A43-8548-FFA54400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25530-B8DC-D546-8C9C-9D1006171A29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652561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3AB38-064E-B14E-A779-FAB6F1F8D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18715-5B3C-714A-BAA6-B70B7E0817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D2E32F-3ED2-A542-A596-7D7B4E08C3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C5BAE0-84EB-8844-A971-AE3E61712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DDCCC-3A1F-3B45-9B6C-B60A1BBB3C57}" type="datetimeFigureOut">
              <a:rPr lang="en-UA" smtClean="0"/>
              <a:t>07/18/2024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38E549-48E8-7847-AAA4-091A0BDA8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7304F6-24E1-784B-BDF4-E751515FD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25530-B8DC-D546-8C9C-9D1006171A29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311846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E1A0F-81BB-8E41-87C2-721D1E96B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E5C638-F67E-D34E-89BC-7DF36F703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DA9347-1542-DC4B-88CC-D787999217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28B820-E8EB-D647-B809-D9F1650D52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0D5EE2-A960-C447-8071-022D1B913A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0CEE70-92CE-5D42-8DA0-6D8FDCD6C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DDCCC-3A1F-3B45-9B6C-B60A1BBB3C57}" type="datetimeFigureOut">
              <a:rPr lang="en-UA" smtClean="0"/>
              <a:t>07/18/2024</a:t>
            </a:fld>
            <a:endParaRPr lang="en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358C07-BE1A-9647-9202-BFC0EAABA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EF69FF-CF12-774A-8FAD-A8EA55BDB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25530-B8DC-D546-8C9C-9D1006171A29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344732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B6E21-C1B2-FA48-9D8D-CEF788069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8E49DF-B6FB-1F49-B5BE-087D4C810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DDCCC-3A1F-3B45-9B6C-B60A1BBB3C57}" type="datetimeFigureOut">
              <a:rPr lang="en-UA" smtClean="0"/>
              <a:t>07/18/2024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7B30C9-2909-AC43-9E33-ECE24B4A0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088FE-398D-8E48-8177-8F508BC59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25530-B8DC-D546-8C9C-9D1006171A29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038072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7D02D4-4104-074C-85E2-8689552C3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DDCCC-3A1F-3B45-9B6C-B60A1BBB3C57}" type="datetimeFigureOut">
              <a:rPr lang="en-UA" smtClean="0"/>
              <a:t>07/18/2024</a:t>
            </a:fld>
            <a:endParaRPr lang="en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DDBA6C-02C5-8E4D-BB10-EA31BFA6F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6F5539-1BAE-A943-B580-893B4860B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25530-B8DC-D546-8C9C-9D1006171A29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303157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61F57-3DD7-6043-B6D3-665A1DEF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65123-003D-4246-9DCE-634E57643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5CF585-C727-AC42-B5C4-7DDD9B1835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888053-F8C3-A649-8148-CFB4A0D0E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DDCCC-3A1F-3B45-9B6C-B60A1BBB3C57}" type="datetimeFigureOut">
              <a:rPr lang="en-UA" smtClean="0"/>
              <a:t>07/18/2024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178CF3-2DA7-8C4E-91D2-6D361AD2E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835623-4C97-3D4E-8C0E-98A6BDEFF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25530-B8DC-D546-8C9C-9D1006171A29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960030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12BBE-4291-3349-9BB8-1C0D67EF4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6BC1E8-1F12-E547-8DA3-DB83301643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20F42D-A180-6340-963C-8D564D9B0E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DEBBD8-2EE4-C147-BA59-408693563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DDCCC-3A1F-3B45-9B6C-B60A1BBB3C57}" type="datetimeFigureOut">
              <a:rPr lang="en-UA" smtClean="0"/>
              <a:t>07/18/2024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48B94D-6DEE-5745-97B0-5A0AFAAC2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69B33F-3128-1847-B1D4-6380429B4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25530-B8DC-D546-8C9C-9D1006171A29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941461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8C74E-AA01-5E44-ABD4-81EF21C83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1F23F5-56B8-3F4D-8C40-51A010F560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DBE879-F624-4D4B-B21F-F47611C05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DDCCC-3A1F-3B45-9B6C-B60A1BBB3C57}" type="datetimeFigureOut">
              <a:rPr lang="en-UA" smtClean="0"/>
              <a:t>07/18/2024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D836E-C180-AF4E-B869-10AA4457D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91E84F-F988-994C-87C3-F846A7D14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25530-B8DC-D546-8C9C-9D1006171A29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232794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77E5BE-2745-6640-9415-2B81D51B33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6D3F7A-0A4B-FC41-8CBA-1BECD252AE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B5D3B-35C4-524D-A567-EB801F903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DDCCC-3A1F-3B45-9B6C-B60A1BBB3C57}" type="datetimeFigureOut">
              <a:rPr lang="en-UA" smtClean="0"/>
              <a:t>07/18/2024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3CD58-1B6A-6647-86DE-6C2017800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F2CF2D-B123-0A44-9AB9-654CCD48A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25530-B8DC-D546-8C9C-9D1006171A29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99219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978DCCF-A484-5147-A17D-6B95905FC0A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620EFF-280D-C845-9AB1-C6E1903C6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1508" y="365125"/>
            <a:ext cx="8962292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E72392-BAB2-8446-94B3-5FA9EFB791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8BDDA1-9EB5-1B4C-831C-527461EFBB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DDCCC-3A1F-3B45-9B6C-B60A1BBB3C57}" type="datetimeFigureOut">
              <a:rPr lang="en-UA" smtClean="0"/>
              <a:t>07/18/2024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C94B39-B9FE-924A-B947-AA24AFB933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36D544-DA64-8641-A26C-F87A89990E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25530-B8DC-D546-8C9C-9D1006171A29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229997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663E3-4FF7-4242-94E6-3B0C6984F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577" y="407411"/>
            <a:ext cx="10515600" cy="37397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7200" dirty="0">
                <a:latin typeface="Seravek" panose="020B0503040000020004" pitchFamily="34" charset="0"/>
              </a:rPr>
              <a:t>КЕГЭ</a:t>
            </a:r>
            <a:r>
              <a:rPr lang="en-US" sz="7200" dirty="0">
                <a:latin typeface="Seravek" panose="020B0503040000020004" pitchFamily="34" charset="0"/>
              </a:rPr>
              <a:t>’2024</a:t>
            </a:r>
            <a:br>
              <a:rPr lang="ru-RU" sz="7200" dirty="0">
                <a:latin typeface="Seravek" panose="020B0503040000020004" pitchFamily="34" charset="0"/>
              </a:rPr>
            </a:br>
            <a:r>
              <a:rPr lang="ru-RU" sz="7200" dirty="0">
                <a:latin typeface="Seravek" panose="020B0503040000020004" pitchFamily="34" charset="0"/>
              </a:rPr>
              <a:t>№ 6</a:t>
            </a:r>
            <a:br>
              <a:rPr lang="ru-RU" sz="7200" dirty="0">
                <a:latin typeface="Seravek" panose="020B0503040000020004" pitchFamily="34" charset="0"/>
              </a:rPr>
            </a:br>
            <a:r>
              <a:rPr lang="ru-RU" sz="7200" dirty="0">
                <a:latin typeface="Seravek" panose="020B0503040000020004" pitchFamily="34" charset="0"/>
              </a:rPr>
              <a:t> </a:t>
            </a:r>
            <a:r>
              <a:rPr lang="ru-RU" sz="5400" b="1" i="0" u="none" strike="noStrike" dirty="0">
                <a:effectLst/>
                <a:latin typeface="+mn-lt"/>
              </a:rPr>
              <a:t>Определение результатов работы простейших алгоритмов</a:t>
            </a:r>
            <a:endParaRPr lang="en-UA" sz="7200" b="1" dirty="0">
              <a:latin typeface="+mn-lt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A055D8-E70E-1080-881D-9BD67B81D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1344" y="4589463"/>
            <a:ext cx="5316105" cy="1500187"/>
          </a:xfrm>
        </p:spPr>
        <p:txBody>
          <a:bodyPr/>
          <a:lstStyle/>
          <a:p>
            <a:pPr algn="r"/>
            <a:r>
              <a:rPr lang="ru-RU" dirty="0"/>
              <a:t>Крюкова Наталья Юрьевна</a:t>
            </a:r>
          </a:p>
          <a:p>
            <a:pPr algn="r"/>
            <a:r>
              <a:rPr lang="ru-RU" dirty="0"/>
              <a:t>МОУ Ликино-Дулёвский лицей</a:t>
            </a:r>
          </a:p>
        </p:txBody>
      </p:sp>
    </p:spTree>
    <p:extLst>
      <p:ext uri="{BB962C8B-B14F-4D97-AF65-F5344CB8AC3E}">
        <p14:creationId xmlns:p14="http://schemas.microsoft.com/office/powerpoint/2010/main" val="2243633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1B7FC5-0C03-93E3-40A8-39EA95E2D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5201" y="347370"/>
            <a:ext cx="5101245" cy="779463"/>
          </a:xfrm>
        </p:spPr>
        <p:txBody>
          <a:bodyPr/>
          <a:lstStyle/>
          <a:p>
            <a:r>
              <a:rPr lang="ru-RU" b="1" dirty="0"/>
              <a:t>Что проверяется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F43602-5966-5CF2-D916-EDD818B94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178" y="1277753"/>
            <a:ext cx="10515600" cy="123717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/>
              <a:t>Определение возможных результатов работы простейших алгоритмов управления исполнителями и вычислительных алгоритмов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41A6CCE-FEF1-47F6-4253-5F0E4AF98170}"/>
              </a:ext>
            </a:extLst>
          </p:cNvPr>
          <p:cNvSpPr txBox="1">
            <a:spLocks/>
          </p:cNvSpPr>
          <p:nvPr/>
        </p:nvSpPr>
        <p:spPr>
          <a:xfrm>
            <a:off x="3865200" y="2482416"/>
            <a:ext cx="5101245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Что необходимо знать: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D31A167F-F7D5-E1F5-3ACA-D882B4EEDF46}"/>
              </a:ext>
            </a:extLst>
          </p:cNvPr>
          <p:cNvSpPr txBox="1">
            <a:spLocks/>
          </p:cNvSpPr>
          <p:nvPr/>
        </p:nvSpPr>
        <p:spPr>
          <a:xfrm>
            <a:off x="542441" y="3580108"/>
            <a:ext cx="11158779" cy="306866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ru-RU" dirty="0"/>
              <a:t>Формулы для вычисления суммы арифметической прогрессии</a:t>
            </a:r>
          </a:p>
          <a:p>
            <a:pPr>
              <a:buFontTx/>
              <a:buChar char="-"/>
            </a:pPr>
            <a:r>
              <a:rPr lang="ru-RU" dirty="0"/>
              <a:t>Формулы для вычисления расстояния между двумя точками по их координатам</a:t>
            </a:r>
          </a:p>
          <a:p>
            <a:pPr>
              <a:buFontTx/>
              <a:buChar char="-"/>
            </a:pPr>
            <a:r>
              <a:rPr lang="ru-RU" dirty="0"/>
              <a:t>Формулы для вычисления площади различных фигур</a:t>
            </a:r>
          </a:p>
          <a:p>
            <a:pPr>
              <a:buFontTx/>
              <a:buChar char="-"/>
            </a:pPr>
            <a:r>
              <a:rPr lang="ru-RU" dirty="0"/>
              <a:t>Базовую геометрию</a:t>
            </a:r>
          </a:p>
          <a:p>
            <a:pPr>
              <a:buFontTx/>
              <a:buChar char="-"/>
            </a:pPr>
            <a:r>
              <a:rPr lang="ru-RU" dirty="0"/>
              <a:t>Формулу Пика</a:t>
            </a:r>
          </a:p>
          <a:p>
            <a:pPr>
              <a:buFontTx/>
              <a:buChar char="-"/>
            </a:pPr>
            <a:r>
              <a:rPr lang="ru-RU" dirty="0"/>
              <a:t>Что сумма внутренних углов правильного многоугольника с </a:t>
            </a:r>
            <a:r>
              <a:rPr lang="en-US" dirty="0"/>
              <a:t>n</a:t>
            </a:r>
            <a:r>
              <a:rPr lang="ru-RU" dirty="0"/>
              <a:t> сторонами равна (</a:t>
            </a:r>
            <a:r>
              <a:rPr lang="en-US" dirty="0"/>
              <a:t>n-2)*180</a:t>
            </a:r>
            <a:endParaRPr lang="ru-RU" dirty="0"/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4254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26DB609-F22E-84F4-07F3-93AE73B9B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2647" y="83127"/>
            <a:ext cx="8962292" cy="779463"/>
          </a:xfrm>
        </p:spPr>
        <p:txBody>
          <a:bodyPr/>
          <a:lstStyle/>
          <a:p>
            <a:r>
              <a:rPr lang="ru-RU" b="1" dirty="0"/>
              <a:t>Что нужно контролировать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AA70527-4E66-BB6E-2C01-262C2DD50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242" y="975254"/>
            <a:ext cx="10515600" cy="5544079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1800" dirty="0"/>
              <a:t>Импорт библиотеки (</a:t>
            </a:r>
            <a:r>
              <a:rPr lang="en-US" sz="1800" dirty="0"/>
              <a:t>from turtle import*)</a:t>
            </a:r>
          </a:p>
          <a:p>
            <a:pPr>
              <a:buFontTx/>
              <a:buChar char="-"/>
            </a:pPr>
            <a:r>
              <a:rPr lang="ru-RU" sz="1800" dirty="0"/>
              <a:t>Установить направление – по умолчанию черепашка смотрит вправо (вдоль оси абсцисс). В заданиях же обычно черепашка смотрит вверх (вдоль оси ординат). Необходимо написать перед основным алгоритмом команду – </a:t>
            </a:r>
            <a:r>
              <a:rPr lang="en-US" sz="1800" dirty="0" err="1"/>
              <a:t>lt</a:t>
            </a:r>
            <a:r>
              <a:rPr lang="en-US" sz="1800" dirty="0"/>
              <a:t>(90)</a:t>
            </a:r>
          </a:p>
          <a:p>
            <a:pPr>
              <a:buFontTx/>
              <a:buChar char="-"/>
            </a:pPr>
            <a:r>
              <a:rPr lang="ru-RU" sz="1800" dirty="0"/>
              <a:t>Следить за состоянием хвоста – обычно в задачах хвост опущен, также как и в </a:t>
            </a:r>
            <a:r>
              <a:rPr lang="en-US" sz="1800" dirty="0"/>
              <a:t>Python</a:t>
            </a:r>
            <a:r>
              <a:rPr lang="ru-RU" sz="1800" dirty="0"/>
              <a:t> по умолчанию – </a:t>
            </a:r>
            <a:r>
              <a:rPr lang="en-US" sz="1800" dirty="0"/>
              <a:t>up() </a:t>
            </a:r>
            <a:r>
              <a:rPr lang="ru-RU" sz="1800" dirty="0"/>
              <a:t>или </a:t>
            </a:r>
            <a:r>
              <a:rPr lang="en-US" sz="1800" dirty="0"/>
              <a:t>down()</a:t>
            </a:r>
            <a:endParaRPr lang="ru-RU" sz="1800" dirty="0"/>
          </a:p>
          <a:p>
            <a:pPr>
              <a:buFontTx/>
              <a:buChar char="-"/>
            </a:pPr>
            <a:r>
              <a:rPr lang="ru-RU" sz="1800" dirty="0"/>
              <a:t>Масштаб – черепашка рисует по пикселям. Рассмотреть целочисленные точки без увеличения нереально. Поэтому необходимо увеличивать масштаб, умножая все перемещения на одинаковый коэффициент. После чего вывести эти точки в окне, также перемещая черепашку на этот  коэффициент. Например, если черепашка движется на 90 вперед, затем поворачивается направо на 90 градусов и проходит еще на 20 вперед, то:</a:t>
            </a:r>
          </a:p>
          <a:p>
            <a:pPr marL="0" indent="0">
              <a:buNone/>
            </a:pPr>
            <a:r>
              <a:rPr lang="en-US" sz="1800" dirty="0"/>
              <a:t>k=30</a:t>
            </a:r>
          </a:p>
          <a:p>
            <a:pPr marL="0" indent="0">
              <a:buNone/>
            </a:pPr>
            <a:r>
              <a:rPr lang="en-US" sz="1800" dirty="0" err="1"/>
              <a:t>fd</a:t>
            </a:r>
            <a:r>
              <a:rPr lang="en-US" sz="1800" dirty="0"/>
              <a:t>(90*k)</a:t>
            </a:r>
          </a:p>
          <a:p>
            <a:pPr marL="0" indent="0">
              <a:buNone/>
            </a:pPr>
            <a:r>
              <a:rPr lang="en-US" sz="1800" dirty="0" err="1"/>
              <a:t>lt</a:t>
            </a:r>
            <a:r>
              <a:rPr lang="en-US" sz="1800" dirty="0"/>
              <a:t>(90)</a:t>
            </a:r>
          </a:p>
          <a:p>
            <a:pPr marL="0" indent="0">
              <a:buNone/>
            </a:pPr>
            <a:r>
              <a:rPr lang="en-US" sz="1800" dirty="0" err="1"/>
              <a:t>fd</a:t>
            </a:r>
            <a:r>
              <a:rPr lang="en-US" sz="1800" dirty="0"/>
              <a:t>(2*k)</a:t>
            </a:r>
            <a:endParaRPr lang="ru-RU" sz="1800" dirty="0"/>
          </a:p>
          <a:p>
            <a:pPr>
              <a:buFontTx/>
              <a:buChar char="-"/>
            </a:pPr>
            <a:r>
              <a:rPr lang="ru-RU" sz="1800" dirty="0"/>
              <a:t>Размер окна – рисунок может выйти за пределы окна. Чтобы прокручивать рисунок, можно увеличить размер полотна с помощью команды </a:t>
            </a:r>
            <a:r>
              <a:rPr lang="en-US" sz="1800" dirty="0" err="1"/>
              <a:t>screensize</a:t>
            </a:r>
            <a:r>
              <a:rPr lang="en-US" sz="1800" dirty="0"/>
              <a:t>(</a:t>
            </a:r>
            <a:r>
              <a:rPr lang="en-US" sz="1800" dirty="0" err="1"/>
              <a:t>x,y</a:t>
            </a:r>
            <a:r>
              <a:rPr lang="en-US" sz="1800" dirty="0"/>
              <a:t>)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635884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03B89C-EEA7-1C09-5365-4A9A742B9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6687" y="194946"/>
            <a:ext cx="8105313" cy="6862438"/>
          </a:xfrm>
        </p:spPr>
        <p:txBody>
          <a:bodyPr>
            <a:noAutofit/>
          </a:bodyPr>
          <a:lstStyle/>
          <a:p>
            <a:pPr algn="l"/>
            <a:r>
              <a:rPr lang="en-US" sz="2000" dirty="0" err="1">
                <a:solidFill>
                  <a:srgbClr val="000000"/>
                </a:solidFill>
                <a:latin typeface="-apple-system"/>
              </a:rPr>
              <a:t>screensize</a:t>
            </a:r>
            <a:r>
              <a:rPr lang="en-US" sz="2000" dirty="0">
                <a:solidFill>
                  <a:srgbClr val="000000"/>
                </a:solidFill>
                <a:latin typeface="-apple-system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-apple-system"/>
              </a:rPr>
              <a:t>x,y</a:t>
            </a:r>
            <a:r>
              <a:rPr lang="en-US" sz="2000" dirty="0">
                <a:solidFill>
                  <a:srgbClr val="000000"/>
                </a:solidFill>
                <a:latin typeface="-apple-system"/>
              </a:rPr>
              <a:t>) – </a:t>
            </a:r>
            <a:r>
              <a:rPr lang="ru-RU" sz="2000" dirty="0">
                <a:solidFill>
                  <a:srgbClr val="000000"/>
                </a:solidFill>
                <a:latin typeface="-apple-system"/>
              </a:rPr>
              <a:t>размеры окна</a:t>
            </a:r>
            <a:br>
              <a:rPr lang="en-US" sz="2000" dirty="0">
                <a:solidFill>
                  <a:srgbClr val="000000"/>
                </a:solidFill>
                <a:latin typeface="-apple-system"/>
              </a:rPr>
            </a:br>
            <a:r>
              <a:rPr lang="en-US" sz="2000" dirty="0">
                <a:solidFill>
                  <a:srgbClr val="000000"/>
                </a:solidFill>
                <a:latin typeface="-apple-system"/>
              </a:rPr>
              <a:t>tracer() – </a:t>
            </a:r>
            <a:r>
              <a:rPr lang="ru-RU" sz="2000" dirty="0">
                <a:solidFill>
                  <a:srgbClr val="000000"/>
                </a:solidFill>
                <a:latin typeface="-apple-system"/>
              </a:rPr>
              <a:t>включение/</a:t>
            </a:r>
            <a:r>
              <a:rPr lang="ru-RU" sz="2000">
                <a:solidFill>
                  <a:srgbClr val="000000"/>
                </a:solidFill>
                <a:latin typeface="-apple-system"/>
              </a:rPr>
              <a:t>отключение анимации </a:t>
            </a:r>
            <a:r>
              <a:rPr lang="ru-RU" sz="2000" dirty="0">
                <a:solidFill>
                  <a:srgbClr val="000000"/>
                </a:solidFill>
                <a:latin typeface="-apple-system"/>
              </a:rPr>
              <a:t>пера</a:t>
            </a:r>
            <a:br>
              <a:rPr lang="en-US" sz="2000" dirty="0">
                <a:solidFill>
                  <a:srgbClr val="000000"/>
                </a:solidFill>
                <a:latin typeface="-apple-system"/>
              </a:rPr>
            </a:br>
            <a:r>
              <a:rPr lang="ru-RU" sz="2000" dirty="0" err="1">
                <a:solidFill>
                  <a:srgbClr val="000000"/>
                </a:solidFill>
                <a:latin typeface="-apple-system"/>
              </a:rPr>
              <a:t>forward</a:t>
            </a:r>
            <a:r>
              <a:rPr lang="ru-RU" sz="2000" dirty="0">
                <a:solidFill>
                  <a:srgbClr val="000000"/>
                </a:solidFill>
                <a:latin typeface="-apple-system"/>
              </a:rPr>
              <a:t>(Количество шагов) — движение вперёд 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-apple-system"/>
              </a:rPr>
              <a:t>на заданное количество шагов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;</a:t>
            </a:r>
            <a:b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ru-RU" sz="2000" b="0" i="0" dirty="0" err="1">
                <a:solidFill>
                  <a:srgbClr val="000000"/>
                </a:solidFill>
                <a:effectLst/>
                <a:latin typeface="-apple-system"/>
              </a:rPr>
              <a:t>backward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(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-apple-system"/>
              </a:rPr>
              <a:t>Количество шагов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) — 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-apple-system"/>
              </a:rPr>
              <a:t>движение назад на заданное количество шагов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;</a:t>
            </a:r>
            <a:b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ru-RU" sz="2000" b="0" i="0" dirty="0" err="1">
                <a:solidFill>
                  <a:srgbClr val="000000"/>
                </a:solidFill>
                <a:effectLst/>
                <a:latin typeface="-apple-system"/>
              </a:rPr>
              <a:t>right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(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-apple-system"/>
              </a:rPr>
              <a:t>Угол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) — 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-apple-system"/>
              </a:rPr>
              <a:t>поворот направо на заданный угол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;</a:t>
            </a:r>
            <a:b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ru-RU" sz="2000" b="0" i="0" dirty="0" err="1">
                <a:solidFill>
                  <a:srgbClr val="000000"/>
                </a:solidFill>
                <a:effectLst/>
                <a:latin typeface="-apple-system"/>
              </a:rPr>
              <a:t>left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(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-apple-system"/>
              </a:rPr>
              <a:t>Угол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) — 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-apple-system"/>
              </a:rPr>
              <a:t>поворот налево на заданный угол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;</a:t>
            </a:r>
            <a:b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ru-RU" sz="2000" b="0" i="0" dirty="0" err="1">
                <a:solidFill>
                  <a:srgbClr val="000000"/>
                </a:solidFill>
                <a:effectLst/>
                <a:latin typeface="-apple-system"/>
              </a:rPr>
              <a:t>color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(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-apple-system"/>
              </a:rPr>
              <a:t>Цвет пера, Цвет заливки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) — 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-apple-system"/>
              </a:rPr>
              <a:t>устанавливает цвет пера и заливки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;</a:t>
            </a:r>
            <a:b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ru-RU" sz="2000" b="0" i="0" dirty="0" err="1">
                <a:solidFill>
                  <a:srgbClr val="000000"/>
                </a:solidFill>
                <a:effectLst/>
                <a:latin typeface="-apple-system"/>
              </a:rPr>
              <a:t>goto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(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-apple-system"/>
              </a:rPr>
              <a:t>X, Y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) — 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-apple-system"/>
              </a:rPr>
              <a:t>перемещается на точку с координатами X, Y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;</a:t>
            </a:r>
            <a:b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ru-RU" sz="2000" b="0" i="0" dirty="0" err="1">
                <a:solidFill>
                  <a:srgbClr val="000000"/>
                </a:solidFill>
                <a:effectLst/>
                <a:latin typeface="-apple-system"/>
              </a:rPr>
              <a:t>dot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(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-apple-system"/>
              </a:rPr>
              <a:t>Размер, Цвет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) — 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-apple-system"/>
              </a:rPr>
              <a:t>рисует точку в текущей позиции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;</a:t>
            </a:r>
            <a:b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ru-RU" sz="2000" b="0" i="0" dirty="0" err="1">
                <a:solidFill>
                  <a:srgbClr val="000000"/>
                </a:solidFill>
                <a:effectLst/>
                <a:latin typeface="-apple-system"/>
              </a:rPr>
              <a:t>speed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(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-apple-system"/>
              </a:rPr>
              <a:t>Скорость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) — 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-apple-system"/>
              </a:rPr>
              <a:t>устанавливает скорость перемещения главного героя (от 0 до 10)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;</a:t>
            </a:r>
            <a:b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ru-RU" sz="2000" b="0" i="0" dirty="0" err="1">
                <a:solidFill>
                  <a:srgbClr val="000000"/>
                </a:solidFill>
                <a:effectLst/>
                <a:latin typeface="-apple-system"/>
              </a:rPr>
              <a:t>xcor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() — 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-apple-system"/>
              </a:rPr>
              <a:t>возвращает текущую координату по X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;</a:t>
            </a:r>
            <a:b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ru-RU" sz="2000" b="0" i="0" dirty="0" err="1">
                <a:solidFill>
                  <a:srgbClr val="000000"/>
                </a:solidFill>
                <a:effectLst/>
                <a:latin typeface="-apple-system"/>
              </a:rPr>
              <a:t>ycor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() — 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-apple-system"/>
              </a:rPr>
              <a:t>возвра</a:t>
            </a:r>
            <a:r>
              <a:rPr lang="ru-RU" sz="2000" i="1" dirty="0">
                <a:solidFill>
                  <a:srgbClr val="000000"/>
                </a:solidFill>
                <a:latin typeface="-apple-system"/>
              </a:rPr>
              <a:t>щ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-apple-system"/>
              </a:rPr>
              <a:t>ает текущую координату по Y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;</a:t>
            </a:r>
            <a:b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ru-RU" sz="2000" b="0" i="0" dirty="0" err="1">
                <a:solidFill>
                  <a:srgbClr val="000000"/>
                </a:solidFill>
                <a:effectLst/>
                <a:latin typeface="-apple-system"/>
              </a:rPr>
              <a:t>up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() — 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-apple-system"/>
              </a:rPr>
              <a:t>поднимает “перо” (другими словами, перестаёт оставлять за собой след)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;</a:t>
            </a:r>
            <a:b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ru-RU" sz="2000" b="0" i="0" dirty="0" err="1">
                <a:solidFill>
                  <a:srgbClr val="000000"/>
                </a:solidFill>
                <a:effectLst/>
                <a:latin typeface="-apple-system"/>
              </a:rPr>
              <a:t>down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() — 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-apple-system"/>
              </a:rPr>
              <a:t>опускает “перо” (другими словами, начинает оставлять за собой след)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;</a:t>
            </a:r>
            <a:b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ru-RU" sz="2000" b="0" i="0" dirty="0" err="1">
                <a:solidFill>
                  <a:srgbClr val="000000"/>
                </a:solidFill>
                <a:effectLst/>
                <a:latin typeface="-apple-system"/>
              </a:rPr>
              <a:t>begin_fill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() — 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-apple-system"/>
              </a:rPr>
              <a:t>начинает заливку контура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;</a:t>
            </a:r>
            <a:b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ru-RU" sz="2000" b="0" i="0" dirty="0" err="1">
                <a:solidFill>
                  <a:srgbClr val="000000"/>
                </a:solidFill>
                <a:effectLst/>
                <a:latin typeface="-apple-system"/>
              </a:rPr>
              <a:t>end_fill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() — 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-apple-system"/>
              </a:rPr>
              <a:t>прекращает заливку контура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;</a:t>
            </a:r>
            <a:b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</a:br>
            <a:r>
              <a:rPr lang="ru-RU" sz="2000" b="0" i="0" dirty="0" err="1">
                <a:solidFill>
                  <a:srgbClr val="000000"/>
                </a:solidFill>
                <a:effectLst/>
                <a:latin typeface="-apple-system"/>
              </a:rPr>
              <a:t>done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() — </a:t>
            </a:r>
            <a:r>
              <a:rPr lang="ru-RU" sz="2000" b="0" i="1" dirty="0">
                <a:solidFill>
                  <a:srgbClr val="000000"/>
                </a:solidFill>
                <a:effectLst/>
                <a:latin typeface="-apple-system"/>
              </a:rPr>
              <a:t>завершает работу программы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  <a:t>.</a:t>
            </a:r>
            <a:br>
              <a:rPr lang="ru-RU" sz="2000" b="0" i="0" dirty="0">
                <a:solidFill>
                  <a:srgbClr val="000000"/>
                </a:solidFill>
                <a:effectLst/>
                <a:latin typeface="-apple-system"/>
              </a:rPr>
            </a:br>
            <a:endParaRPr lang="ru-UA" sz="24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E6EF43-DFA1-3F91-8A7C-7F859BEC2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988" y="2876072"/>
            <a:ext cx="2825750" cy="1500187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Основные команды</a:t>
            </a:r>
            <a:r>
              <a:rPr lang="en-US" b="1" dirty="0">
                <a:solidFill>
                  <a:schemeClr val="tx1"/>
                </a:solidFill>
              </a:rPr>
              <a:t> Python</a:t>
            </a:r>
            <a:r>
              <a:rPr lang="ru-RU" b="1" dirty="0">
                <a:solidFill>
                  <a:schemeClr val="tx1"/>
                </a:solidFill>
              </a:rPr>
              <a:t> для решение задание № 6</a:t>
            </a:r>
          </a:p>
        </p:txBody>
      </p:sp>
    </p:spTree>
    <p:extLst>
      <p:ext uri="{BB962C8B-B14F-4D97-AF65-F5344CB8AC3E}">
        <p14:creationId xmlns:p14="http://schemas.microsoft.com/office/powerpoint/2010/main" val="3832580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AA4EA8-FE54-DD09-A686-5C89E3273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0999" y="1"/>
            <a:ext cx="6571001" cy="397075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C59C067-B7A4-D4C5-49E1-AEA7F0D5A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38687"/>
            <a:ext cx="2788698" cy="36515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A21B6D-673B-7309-D5AC-EF510C956966}"/>
              </a:ext>
            </a:extLst>
          </p:cNvPr>
          <p:cNvSpPr txBox="1"/>
          <p:nvPr/>
        </p:nvSpPr>
        <p:spPr>
          <a:xfrm>
            <a:off x="3223703" y="662952"/>
            <a:ext cx="2951826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from turtle import *</a:t>
            </a:r>
          </a:p>
          <a:p>
            <a:r>
              <a:rPr lang="en-US" dirty="0"/>
              <a:t>tracer (0)</a:t>
            </a:r>
          </a:p>
          <a:p>
            <a:r>
              <a:rPr lang="en-US" dirty="0" err="1"/>
              <a:t>screensize</a:t>
            </a:r>
            <a:r>
              <a:rPr lang="en-US" dirty="0"/>
              <a:t> (3000,3000)</a:t>
            </a:r>
          </a:p>
          <a:p>
            <a:r>
              <a:rPr lang="en-US" dirty="0"/>
              <a:t>k = 30</a:t>
            </a:r>
          </a:p>
          <a:p>
            <a:r>
              <a:rPr lang="en-US" dirty="0"/>
              <a:t>left (90)</a:t>
            </a:r>
          </a:p>
          <a:p>
            <a:r>
              <a:rPr lang="en-US" dirty="0"/>
              <a:t>right (315)</a:t>
            </a:r>
          </a:p>
          <a:p>
            <a:r>
              <a:rPr lang="en-US" dirty="0"/>
              <a:t>for </a:t>
            </a:r>
            <a:r>
              <a:rPr lang="en-US" dirty="0" err="1"/>
              <a:t>i</a:t>
            </a:r>
            <a:r>
              <a:rPr lang="en-US" dirty="0"/>
              <a:t> in range (7):</a:t>
            </a:r>
          </a:p>
          <a:p>
            <a:r>
              <a:rPr lang="en-US" dirty="0"/>
              <a:t>    forward (16*k)</a:t>
            </a:r>
          </a:p>
          <a:p>
            <a:r>
              <a:rPr lang="en-US" dirty="0"/>
              <a:t>    right (45)</a:t>
            </a:r>
          </a:p>
          <a:p>
            <a:r>
              <a:rPr lang="en-US" dirty="0"/>
              <a:t>    forward (8*k)</a:t>
            </a:r>
          </a:p>
          <a:p>
            <a:r>
              <a:rPr lang="en-US" dirty="0"/>
              <a:t>    right (135)</a:t>
            </a:r>
          </a:p>
          <a:p>
            <a:r>
              <a:rPr lang="en-US" dirty="0"/>
              <a:t>up ()</a:t>
            </a:r>
          </a:p>
          <a:p>
            <a:r>
              <a:rPr lang="en-US" dirty="0"/>
              <a:t>for x in range (-50,50):</a:t>
            </a:r>
          </a:p>
          <a:p>
            <a:r>
              <a:rPr lang="en-US" dirty="0"/>
              <a:t>    for y in range (-50,50):</a:t>
            </a:r>
          </a:p>
          <a:p>
            <a:r>
              <a:rPr lang="en-US" dirty="0"/>
              <a:t>        </a:t>
            </a:r>
            <a:r>
              <a:rPr lang="en-US" dirty="0" err="1"/>
              <a:t>goto</a:t>
            </a:r>
            <a:r>
              <a:rPr lang="en-US" dirty="0"/>
              <a:t> (x*</a:t>
            </a:r>
            <a:r>
              <a:rPr lang="en-US" dirty="0" err="1"/>
              <a:t>k,y</a:t>
            </a:r>
            <a:r>
              <a:rPr lang="en-US" dirty="0"/>
              <a:t>*k)</a:t>
            </a:r>
          </a:p>
          <a:p>
            <a:r>
              <a:rPr lang="en-US" dirty="0"/>
              <a:t>        dot (5)   </a:t>
            </a:r>
          </a:p>
          <a:p>
            <a:r>
              <a:rPr lang="en-US" dirty="0"/>
              <a:t>done ()</a:t>
            </a:r>
          </a:p>
        </p:txBody>
      </p:sp>
    </p:spTree>
    <p:extLst>
      <p:ext uri="{BB962C8B-B14F-4D97-AF65-F5344CB8AC3E}">
        <p14:creationId xmlns:p14="http://schemas.microsoft.com/office/powerpoint/2010/main" val="1075721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3959B4-7966-16FB-B842-CBAEBEF4A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955946" cy="51627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C62E8-97DD-EED2-D515-DEE696B16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5246" y="4363560"/>
            <a:ext cx="2494440" cy="249444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23DC9A2-D8F5-6846-6FC9-A804B2946D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5245" y="0"/>
            <a:ext cx="2345577" cy="430679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A014487-CDD6-F5DC-DC50-C81C5B9745CE}"/>
              </a:ext>
            </a:extLst>
          </p:cNvPr>
          <p:cNvSpPr txBox="1"/>
          <p:nvPr/>
        </p:nvSpPr>
        <p:spPr>
          <a:xfrm>
            <a:off x="8580613" y="58846"/>
            <a:ext cx="3058012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from turtle import *</a:t>
            </a:r>
          </a:p>
          <a:p>
            <a:r>
              <a:rPr lang="en-US" sz="1600" dirty="0"/>
              <a:t>tracer (0)</a:t>
            </a:r>
          </a:p>
          <a:p>
            <a:r>
              <a:rPr lang="en-US" sz="1600" dirty="0" err="1"/>
              <a:t>screensize</a:t>
            </a:r>
            <a:r>
              <a:rPr lang="en-US" sz="1600" dirty="0"/>
              <a:t> (3000,3000)</a:t>
            </a:r>
          </a:p>
          <a:p>
            <a:r>
              <a:rPr lang="en-US" sz="1600" dirty="0"/>
              <a:t>k = 20</a:t>
            </a:r>
          </a:p>
          <a:p>
            <a:r>
              <a:rPr lang="en-US" sz="1600" dirty="0"/>
              <a:t>left (90)</a:t>
            </a:r>
          </a:p>
          <a:p>
            <a:r>
              <a:rPr lang="en-US" sz="1600" dirty="0"/>
              <a:t>for </a:t>
            </a:r>
            <a:r>
              <a:rPr lang="en-US" sz="1600" dirty="0" err="1"/>
              <a:t>i</a:t>
            </a:r>
            <a:r>
              <a:rPr lang="en-US" sz="1600" dirty="0"/>
              <a:t> in range (2):</a:t>
            </a:r>
          </a:p>
          <a:p>
            <a:r>
              <a:rPr lang="en-US" sz="1600" dirty="0"/>
              <a:t>    forward (8*k)</a:t>
            </a:r>
          </a:p>
          <a:p>
            <a:r>
              <a:rPr lang="en-US" sz="1600" dirty="0"/>
              <a:t>    right (90)</a:t>
            </a:r>
          </a:p>
          <a:p>
            <a:r>
              <a:rPr lang="en-US" sz="1600" dirty="0"/>
              <a:t>    forward (18*k)</a:t>
            </a:r>
          </a:p>
          <a:p>
            <a:r>
              <a:rPr lang="en-US" sz="1600" dirty="0"/>
              <a:t>    right (90)</a:t>
            </a:r>
          </a:p>
          <a:p>
            <a:r>
              <a:rPr lang="en-US" sz="1600" dirty="0"/>
              <a:t>up ()</a:t>
            </a:r>
          </a:p>
          <a:p>
            <a:r>
              <a:rPr lang="en-US" sz="1600" dirty="0" err="1"/>
              <a:t>fd</a:t>
            </a:r>
            <a:r>
              <a:rPr lang="en-US" sz="1600" dirty="0"/>
              <a:t> (4*k)</a:t>
            </a:r>
          </a:p>
          <a:p>
            <a:r>
              <a:rPr lang="en-US" sz="1600" dirty="0"/>
              <a:t>rt (90)</a:t>
            </a:r>
          </a:p>
          <a:p>
            <a:r>
              <a:rPr lang="en-US" sz="1600" dirty="0" err="1"/>
              <a:t>fd</a:t>
            </a:r>
            <a:r>
              <a:rPr lang="en-US" sz="1600" dirty="0"/>
              <a:t> (10*k)</a:t>
            </a:r>
          </a:p>
          <a:p>
            <a:r>
              <a:rPr lang="en-US" sz="1600" dirty="0" err="1"/>
              <a:t>lt</a:t>
            </a:r>
            <a:r>
              <a:rPr lang="en-US" sz="1600" dirty="0"/>
              <a:t> (90)</a:t>
            </a:r>
          </a:p>
          <a:p>
            <a:r>
              <a:rPr lang="en-US" sz="1600" dirty="0"/>
              <a:t>down ()</a:t>
            </a:r>
          </a:p>
          <a:p>
            <a:r>
              <a:rPr lang="en-US" sz="1600" dirty="0"/>
              <a:t>for </a:t>
            </a:r>
            <a:r>
              <a:rPr lang="en-US" sz="1600" dirty="0" err="1"/>
              <a:t>i</a:t>
            </a:r>
            <a:r>
              <a:rPr lang="en-US" sz="1600" dirty="0"/>
              <a:t> in range (2):</a:t>
            </a:r>
          </a:p>
          <a:p>
            <a:r>
              <a:rPr lang="en-US" sz="1600" dirty="0"/>
              <a:t>    forward (17*k)</a:t>
            </a:r>
          </a:p>
          <a:p>
            <a:r>
              <a:rPr lang="en-US" sz="1600" dirty="0"/>
              <a:t>    right (90)</a:t>
            </a:r>
          </a:p>
          <a:p>
            <a:r>
              <a:rPr lang="en-US" sz="1600" dirty="0"/>
              <a:t>    forward (7*k)</a:t>
            </a:r>
          </a:p>
          <a:p>
            <a:r>
              <a:rPr lang="en-US" sz="1600" dirty="0"/>
              <a:t>    right (90)</a:t>
            </a:r>
          </a:p>
          <a:p>
            <a:r>
              <a:rPr lang="en-US" sz="1600" dirty="0"/>
              <a:t>up ()</a:t>
            </a:r>
          </a:p>
          <a:p>
            <a:r>
              <a:rPr lang="en-US" sz="1600" dirty="0"/>
              <a:t>for x in range (-50,50):</a:t>
            </a:r>
          </a:p>
          <a:p>
            <a:r>
              <a:rPr lang="en-US" sz="1600" dirty="0"/>
              <a:t>    for y in range (-50,50):</a:t>
            </a:r>
          </a:p>
          <a:p>
            <a:r>
              <a:rPr lang="en-US" sz="1600" dirty="0"/>
              <a:t>        </a:t>
            </a:r>
            <a:r>
              <a:rPr lang="en-US" sz="1600" dirty="0" err="1"/>
              <a:t>goto</a:t>
            </a:r>
            <a:r>
              <a:rPr lang="en-US" sz="1600" dirty="0"/>
              <a:t> (x*</a:t>
            </a:r>
            <a:r>
              <a:rPr lang="en-US" sz="1600" dirty="0" err="1"/>
              <a:t>k,y</a:t>
            </a:r>
            <a:r>
              <a:rPr lang="en-US" sz="1600" dirty="0"/>
              <a:t>*k)</a:t>
            </a:r>
          </a:p>
          <a:p>
            <a:r>
              <a:rPr lang="en-US" sz="1600" dirty="0"/>
              <a:t>        dot (5)   </a:t>
            </a:r>
          </a:p>
          <a:p>
            <a:r>
              <a:rPr lang="en-US" sz="1600" dirty="0"/>
              <a:t>done ()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71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841A8F2-F07B-A447-18E4-5FF93E1AB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8750" cy="3429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F1E3AF4-C41A-E46F-181C-908CC4025B3C}"/>
              </a:ext>
            </a:extLst>
          </p:cNvPr>
          <p:cNvSpPr txBox="1"/>
          <p:nvPr/>
        </p:nvSpPr>
        <p:spPr>
          <a:xfrm>
            <a:off x="7938856" y="142795"/>
            <a:ext cx="326933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from turtle import *</a:t>
            </a:r>
          </a:p>
          <a:p>
            <a:r>
              <a:rPr lang="en-US" dirty="0"/>
              <a:t>tracer (0)</a:t>
            </a:r>
          </a:p>
          <a:p>
            <a:r>
              <a:rPr lang="en-US" dirty="0" err="1"/>
              <a:t>screensize</a:t>
            </a:r>
            <a:r>
              <a:rPr lang="en-US" dirty="0"/>
              <a:t> (3000,3000)</a:t>
            </a:r>
          </a:p>
          <a:p>
            <a:r>
              <a:rPr lang="en-US" dirty="0"/>
              <a:t>k = 30</a:t>
            </a:r>
          </a:p>
          <a:p>
            <a:r>
              <a:rPr lang="en-US" dirty="0"/>
              <a:t>left (90)</a:t>
            </a:r>
          </a:p>
          <a:p>
            <a:r>
              <a:rPr lang="en-US" dirty="0"/>
              <a:t>for </a:t>
            </a:r>
            <a:r>
              <a:rPr lang="en-US" dirty="0" err="1"/>
              <a:t>i</a:t>
            </a:r>
            <a:r>
              <a:rPr lang="en-US" dirty="0"/>
              <a:t> in range (7):</a:t>
            </a:r>
          </a:p>
          <a:p>
            <a:r>
              <a:rPr lang="en-US" dirty="0"/>
              <a:t>    right (90)</a:t>
            </a:r>
          </a:p>
          <a:p>
            <a:r>
              <a:rPr lang="en-US" dirty="0"/>
              <a:t>    forward (4*k)</a:t>
            </a:r>
          </a:p>
          <a:p>
            <a:r>
              <a:rPr lang="en-US" dirty="0"/>
              <a:t>    for j in range (2):</a:t>
            </a:r>
          </a:p>
          <a:p>
            <a:r>
              <a:rPr lang="en-US" dirty="0"/>
              <a:t>        left (90)</a:t>
            </a:r>
          </a:p>
          <a:p>
            <a:r>
              <a:rPr lang="en-US" dirty="0"/>
              <a:t>        forward (4*k)</a:t>
            </a:r>
          </a:p>
          <a:p>
            <a:r>
              <a:rPr lang="en-US" dirty="0"/>
              <a:t>up ()</a:t>
            </a:r>
          </a:p>
          <a:p>
            <a:r>
              <a:rPr lang="en-US" dirty="0"/>
              <a:t>for x in range (-50,50):</a:t>
            </a:r>
          </a:p>
          <a:p>
            <a:r>
              <a:rPr lang="en-US" dirty="0"/>
              <a:t>    for y in range (-50,50):</a:t>
            </a:r>
          </a:p>
          <a:p>
            <a:r>
              <a:rPr lang="en-US" dirty="0"/>
              <a:t>        </a:t>
            </a:r>
            <a:r>
              <a:rPr lang="en-US" dirty="0" err="1"/>
              <a:t>goto</a:t>
            </a:r>
            <a:r>
              <a:rPr lang="en-US" dirty="0"/>
              <a:t> (x*</a:t>
            </a:r>
            <a:r>
              <a:rPr lang="en-US" dirty="0" err="1"/>
              <a:t>k,y</a:t>
            </a:r>
            <a:r>
              <a:rPr lang="en-US" dirty="0"/>
              <a:t>*k)</a:t>
            </a:r>
          </a:p>
          <a:p>
            <a:r>
              <a:rPr lang="en-US" dirty="0"/>
              <a:t>        dot (5)   </a:t>
            </a:r>
          </a:p>
          <a:p>
            <a:r>
              <a:rPr lang="en-US" dirty="0"/>
              <a:t>update()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E978C0E-2230-8C16-C34C-40C0E58FD6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842" y="3550043"/>
            <a:ext cx="3096427" cy="264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537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E9949E-C283-C0DD-6FF9-957BC7504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2801" y="2280781"/>
            <a:ext cx="4692154" cy="395582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63B7F14-8DD9-DCC0-4AB4-BE342EFE5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5657"/>
            <a:ext cx="12192000" cy="22964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34B87E1-BBF9-EFFD-014F-936D986EF58A}"/>
              </a:ext>
            </a:extLst>
          </p:cNvPr>
          <p:cNvSpPr txBox="1"/>
          <p:nvPr/>
        </p:nvSpPr>
        <p:spPr>
          <a:xfrm>
            <a:off x="155207" y="2388092"/>
            <a:ext cx="3451194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from turtle import *</a:t>
            </a:r>
          </a:p>
          <a:p>
            <a:r>
              <a:rPr lang="en-US" sz="1400" dirty="0" err="1"/>
              <a:t>screensize</a:t>
            </a:r>
            <a:r>
              <a:rPr lang="en-US" sz="1400" dirty="0"/>
              <a:t>(3000, 3000)</a:t>
            </a:r>
          </a:p>
          <a:p>
            <a:r>
              <a:rPr lang="en-US" sz="1400" dirty="0"/>
              <a:t>tracer(0)</a:t>
            </a:r>
          </a:p>
          <a:p>
            <a:r>
              <a:rPr lang="en-US" sz="1400" dirty="0"/>
              <a:t>left(90)</a:t>
            </a:r>
          </a:p>
          <a:p>
            <a:r>
              <a:rPr lang="en-US" sz="1400" dirty="0"/>
              <a:t>k = 30</a:t>
            </a:r>
          </a:p>
          <a:p>
            <a:r>
              <a:rPr lang="en-US" sz="1400" dirty="0"/>
              <a:t>x = 3</a:t>
            </a:r>
          </a:p>
          <a:p>
            <a:r>
              <a:rPr lang="en-US" sz="1400" dirty="0"/>
              <a:t>for _ in range(4):</a:t>
            </a:r>
          </a:p>
          <a:p>
            <a:r>
              <a:rPr lang="en-US" sz="1400" dirty="0"/>
              <a:t>    </a:t>
            </a:r>
            <a:r>
              <a:rPr lang="en-US" sz="1400" dirty="0" err="1"/>
              <a:t>fd</a:t>
            </a:r>
            <a:r>
              <a:rPr lang="en-US" sz="1400" dirty="0"/>
              <a:t>(x*k)</a:t>
            </a:r>
          </a:p>
          <a:p>
            <a:r>
              <a:rPr lang="en-US" sz="1400" dirty="0"/>
              <a:t>    rt(90)</a:t>
            </a:r>
          </a:p>
          <a:p>
            <a:r>
              <a:rPr lang="en-US" sz="1400" dirty="0"/>
              <a:t>    </a:t>
            </a:r>
            <a:r>
              <a:rPr lang="en-US" sz="1400" dirty="0" err="1"/>
              <a:t>fd</a:t>
            </a:r>
            <a:r>
              <a:rPr lang="en-US" sz="1400" dirty="0"/>
              <a:t>(x*k)</a:t>
            </a:r>
          </a:p>
          <a:p>
            <a:r>
              <a:rPr lang="en-US" sz="1400" dirty="0"/>
              <a:t>    </a:t>
            </a:r>
            <a:r>
              <a:rPr lang="en-US" sz="1400" dirty="0" err="1"/>
              <a:t>lt</a:t>
            </a:r>
            <a:r>
              <a:rPr lang="en-US" sz="1400" dirty="0"/>
              <a:t>(90)</a:t>
            </a:r>
          </a:p>
          <a:p>
            <a:r>
              <a:rPr lang="en-US" sz="1400" dirty="0"/>
              <a:t>    </a:t>
            </a:r>
            <a:r>
              <a:rPr lang="en-US" sz="1400" dirty="0" err="1"/>
              <a:t>fd</a:t>
            </a:r>
            <a:r>
              <a:rPr lang="en-US" sz="1400" dirty="0"/>
              <a:t>(x*k)</a:t>
            </a:r>
          </a:p>
          <a:p>
            <a:r>
              <a:rPr lang="en-US" sz="1400" dirty="0"/>
              <a:t>    rt(90)</a:t>
            </a:r>
          </a:p>
          <a:p>
            <a:r>
              <a:rPr lang="en-US" sz="1400" dirty="0" err="1"/>
              <a:t>pu</a:t>
            </a:r>
            <a:r>
              <a:rPr lang="en-US" sz="1400" dirty="0"/>
              <a:t>()</a:t>
            </a:r>
          </a:p>
          <a:p>
            <a:r>
              <a:rPr lang="en-US" sz="1400" dirty="0"/>
              <a:t>for x in range(-k, k):</a:t>
            </a:r>
          </a:p>
          <a:p>
            <a:r>
              <a:rPr lang="en-US" sz="1400" dirty="0"/>
              <a:t>    for y in range(-k, k):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goto</a:t>
            </a:r>
            <a:r>
              <a:rPr lang="en-US" sz="1400" dirty="0"/>
              <a:t>(x*k, y*k)</a:t>
            </a:r>
          </a:p>
          <a:p>
            <a:r>
              <a:rPr lang="en-US" sz="1400" dirty="0"/>
              <a:t>        dot(3)</a:t>
            </a:r>
          </a:p>
          <a:p>
            <a:r>
              <a:rPr lang="en-US" sz="1400" dirty="0"/>
              <a:t>done()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DAE481-79DC-83A2-4494-65035EE44C6C}"/>
              </a:ext>
            </a:extLst>
          </p:cNvPr>
          <p:cNvSpPr txBox="1"/>
          <p:nvPr/>
        </p:nvSpPr>
        <p:spPr>
          <a:xfrm>
            <a:off x="2312851" y="2369416"/>
            <a:ext cx="287414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for x in range (1,1000):</a:t>
            </a:r>
          </a:p>
          <a:p>
            <a:r>
              <a:rPr lang="en-US" sz="1400" dirty="0"/>
              <a:t>    if (5*(x-1)**2 + (x-1)*4)&gt;20000:</a:t>
            </a:r>
          </a:p>
          <a:p>
            <a:r>
              <a:rPr lang="en-US" sz="1400" dirty="0"/>
              <a:t>        print (x)</a:t>
            </a:r>
          </a:p>
          <a:p>
            <a:r>
              <a:rPr lang="en-US" sz="1400" dirty="0"/>
              <a:t>        break</a:t>
            </a:r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9E04558-52FD-A5C8-2B9B-234CD84B72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5105" y="2976655"/>
            <a:ext cx="3009900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203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D51311F-8C60-2146-8762-8036E06A5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28128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99B2D6-3F60-D8B9-8CC0-15F540F87B65}"/>
              </a:ext>
            </a:extLst>
          </p:cNvPr>
          <p:cNvSpPr txBox="1"/>
          <p:nvPr/>
        </p:nvSpPr>
        <p:spPr>
          <a:xfrm>
            <a:off x="82117" y="2812898"/>
            <a:ext cx="1897603" cy="4262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from turtle import *</a:t>
            </a:r>
          </a:p>
          <a:p>
            <a:r>
              <a:rPr lang="en-US" sz="1100" dirty="0" err="1"/>
              <a:t>screensize</a:t>
            </a:r>
            <a:r>
              <a:rPr lang="en-US" sz="1100" dirty="0"/>
              <a:t>(3000, 3000)</a:t>
            </a:r>
          </a:p>
          <a:p>
            <a:r>
              <a:rPr lang="en-US" sz="1100" dirty="0"/>
              <a:t>tracer(0)</a:t>
            </a:r>
          </a:p>
          <a:p>
            <a:r>
              <a:rPr lang="en-US" sz="1100" dirty="0"/>
              <a:t>left(90)</a:t>
            </a:r>
          </a:p>
          <a:p>
            <a:r>
              <a:rPr lang="en-US" sz="1100" dirty="0"/>
              <a:t>k = 30</a:t>
            </a:r>
          </a:p>
          <a:p>
            <a:r>
              <a:rPr lang="en-US" sz="1100" dirty="0"/>
              <a:t>x = 3</a:t>
            </a:r>
          </a:p>
          <a:p>
            <a:r>
              <a:rPr lang="en-US" sz="1100" dirty="0"/>
              <a:t>for _ in range(2):</a:t>
            </a:r>
          </a:p>
          <a:p>
            <a:r>
              <a:rPr lang="en-US" sz="1100" dirty="0"/>
              <a:t>    </a:t>
            </a:r>
            <a:r>
              <a:rPr lang="en-US" sz="1100" dirty="0" err="1"/>
              <a:t>fd</a:t>
            </a:r>
            <a:r>
              <a:rPr lang="en-US" sz="1100" dirty="0"/>
              <a:t>(3*x*k)</a:t>
            </a:r>
          </a:p>
          <a:p>
            <a:r>
              <a:rPr lang="en-US" sz="1100" dirty="0"/>
              <a:t>    rt(90)</a:t>
            </a:r>
          </a:p>
          <a:p>
            <a:r>
              <a:rPr lang="en-US" sz="1100" dirty="0"/>
              <a:t>    </a:t>
            </a:r>
            <a:r>
              <a:rPr lang="en-US" sz="1100" dirty="0" err="1"/>
              <a:t>fd</a:t>
            </a:r>
            <a:r>
              <a:rPr lang="en-US" sz="1100" dirty="0"/>
              <a:t>(x*k)</a:t>
            </a:r>
          </a:p>
          <a:p>
            <a:r>
              <a:rPr lang="en-US" sz="1100" dirty="0"/>
              <a:t>    rt(90)</a:t>
            </a:r>
          </a:p>
          <a:p>
            <a:r>
              <a:rPr lang="en-US" sz="1100" dirty="0"/>
              <a:t>    for _ in range (2):</a:t>
            </a:r>
          </a:p>
          <a:p>
            <a:r>
              <a:rPr lang="en-US" sz="1100" dirty="0"/>
              <a:t>        </a:t>
            </a:r>
            <a:r>
              <a:rPr lang="en-US" sz="1100" dirty="0" err="1"/>
              <a:t>fd</a:t>
            </a:r>
            <a:r>
              <a:rPr lang="en-US" sz="1100" dirty="0"/>
              <a:t> (x*k)</a:t>
            </a:r>
          </a:p>
          <a:p>
            <a:r>
              <a:rPr lang="en-US" sz="1100" dirty="0"/>
              <a:t>        </a:t>
            </a:r>
            <a:r>
              <a:rPr lang="en-US" sz="1100" dirty="0" err="1"/>
              <a:t>lt</a:t>
            </a:r>
            <a:r>
              <a:rPr lang="en-US" sz="1100" dirty="0"/>
              <a:t> (90)</a:t>
            </a:r>
          </a:p>
          <a:p>
            <a:r>
              <a:rPr lang="en-US" sz="1100" dirty="0"/>
              <a:t>    for _ in range (2):</a:t>
            </a:r>
          </a:p>
          <a:p>
            <a:r>
              <a:rPr lang="en-US" sz="1100" dirty="0"/>
              <a:t>        </a:t>
            </a:r>
            <a:r>
              <a:rPr lang="en-US" sz="1100" dirty="0" err="1"/>
              <a:t>fd</a:t>
            </a:r>
            <a:r>
              <a:rPr lang="en-US" sz="1100" dirty="0"/>
              <a:t> (x*k)</a:t>
            </a:r>
          </a:p>
          <a:p>
            <a:r>
              <a:rPr lang="en-US" sz="1100" dirty="0"/>
              <a:t>        rt (90)</a:t>
            </a:r>
          </a:p>
          <a:p>
            <a:r>
              <a:rPr lang="en-US" sz="1100" dirty="0"/>
              <a:t>up()</a:t>
            </a:r>
          </a:p>
          <a:p>
            <a:r>
              <a:rPr lang="en-US" sz="1100" dirty="0"/>
              <a:t>for x in range(-k, k):</a:t>
            </a:r>
          </a:p>
          <a:p>
            <a:r>
              <a:rPr lang="en-US" sz="1100" dirty="0"/>
              <a:t>    for y in range(-k, k):</a:t>
            </a:r>
          </a:p>
          <a:p>
            <a:r>
              <a:rPr lang="en-US" sz="1100" dirty="0"/>
              <a:t>        </a:t>
            </a:r>
            <a:r>
              <a:rPr lang="en-US" sz="1100" dirty="0" err="1"/>
              <a:t>goto</a:t>
            </a:r>
            <a:r>
              <a:rPr lang="en-US" sz="1100" dirty="0"/>
              <a:t>(x*k, y*k)</a:t>
            </a:r>
          </a:p>
          <a:p>
            <a:r>
              <a:rPr lang="en-US" sz="1100" dirty="0"/>
              <a:t>        dot(5)</a:t>
            </a:r>
          </a:p>
          <a:p>
            <a:r>
              <a:rPr lang="en-US" sz="1100" dirty="0"/>
              <a:t>done()</a:t>
            </a:r>
          </a:p>
          <a:p>
            <a:endParaRPr lang="en-US" sz="16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C37106A-2317-2C3A-5042-2F08DC5D8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1697" y="2812898"/>
            <a:ext cx="3865300" cy="303953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3B5DCF9-EA86-E6DA-A37C-18B197B57F32}"/>
              </a:ext>
            </a:extLst>
          </p:cNvPr>
          <p:cNvSpPr txBox="1"/>
          <p:nvPr/>
        </p:nvSpPr>
        <p:spPr>
          <a:xfrm>
            <a:off x="1716719" y="2937587"/>
            <a:ext cx="26610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for x in range (1,1000):</a:t>
            </a:r>
          </a:p>
          <a:p>
            <a:r>
              <a:rPr lang="en-US" sz="1200" dirty="0"/>
              <a:t>    if ((7*(x-1)**2)+(6*(x-1)))&gt;200000:</a:t>
            </a:r>
          </a:p>
          <a:p>
            <a:r>
              <a:rPr lang="en-US" sz="1200" dirty="0"/>
              <a:t>        print (x)</a:t>
            </a:r>
          </a:p>
          <a:p>
            <a:r>
              <a:rPr lang="en-US" sz="1200" dirty="0"/>
              <a:t>        break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1355054-6BF1-3ACC-D34A-1630D0BF93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5093" y="2809784"/>
            <a:ext cx="2570638" cy="353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5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60FECD-1444-BEFF-C689-CE0C74539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312023" cy="377042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81DEDBE-7571-7E6D-18DD-66831FC4C0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031" y="0"/>
            <a:ext cx="3591896" cy="40912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E3BCD2-4964-C7ED-E829-40AAFBD0FF7C}"/>
              </a:ext>
            </a:extLst>
          </p:cNvPr>
          <p:cNvSpPr txBox="1"/>
          <p:nvPr/>
        </p:nvSpPr>
        <p:spPr>
          <a:xfrm>
            <a:off x="6312023" y="61066"/>
            <a:ext cx="210400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from turtle import *</a:t>
            </a:r>
          </a:p>
          <a:p>
            <a:r>
              <a:rPr lang="en-US" sz="1200" dirty="0" err="1"/>
              <a:t>screensize</a:t>
            </a:r>
            <a:r>
              <a:rPr lang="en-US" sz="1200" dirty="0"/>
              <a:t>(3000, 3000)</a:t>
            </a:r>
          </a:p>
          <a:p>
            <a:r>
              <a:rPr lang="en-US" sz="1200" dirty="0"/>
              <a:t>tracer(0)</a:t>
            </a:r>
          </a:p>
          <a:p>
            <a:r>
              <a:rPr lang="en-US" sz="1200" dirty="0"/>
              <a:t>left(90)</a:t>
            </a:r>
          </a:p>
          <a:p>
            <a:r>
              <a:rPr lang="en-US" sz="1200" dirty="0" err="1"/>
              <a:t>pu</a:t>
            </a:r>
            <a:r>
              <a:rPr lang="en-US" sz="1200" dirty="0"/>
              <a:t>()</a:t>
            </a:r>
          </a:p>
          <a:p>
            <a:r>
              <a:rPr lang="en-US" sz="1200" dirty="0"/>
              <a:t>k = 30</a:t>
            </a:r>
          </a:p>
          <a:p>
            <a:r>
              <a:rPr lang="en-US" sz="1200" dirty="0"/>
              <a:t>for _ in range(3):</a:t>
            </a:r>
          </a:p>
          <a:p>
            <a:r>
              <a:rPr lang="en-US" sz="1200" dirty="0"/>
              <a:t>    pd()</a:t>
            </a:r>
          </a:p>
          <a:p>
            <a:r>
              <a:rPr lang="en-US" sz="1200" dirty="0"/>
              <a:t>    for _ in range (2):</a:t>
            </a:r>
          </a:p>
          <a:p>
            <a:r>
              <a:rPr lang="en-US" sz="1200" dirty="0"/>
              <a:t>        </a:t>
            </a:r>
            <a:r>
              <a:rPr lang="en-US" sz="1200" dirty="0" err="1"/>
              <a:t>fd</a:t>
            </a:r>
            <a:r>
              <a:rPr lang="en-US" sz="1200" dirty="0"/>
              <a:t> (10*k)</a:t>
            </a:r>
          </a:p>
          <a:p>
            <a:r>
              <a:rPr lang="en-US" sz="1200" dirty="0"/>
              <a:t>        rt (90)</a:t>
            </a:r>
          </a:p>
          <a:p>
            <a:r>
              <a:rPr lang="en-US" sz="1200" dirty="0"/>
              <a:t>        </a:t>
            </a:r>
            <a:r>
              <a:rPr lang="en-US" sz="1200" dirty="0" err="1"/>
              <a:t>fd</a:t>
            </a:r>
            <a:r>
              <a:rPr lang="en-US" sz="1200" dirty="0"/>
              <a:t> (10*k)</a:t>
            </a:r>
          </a:p>
          <a:p>
            <a:r>
              <a:rPr lang="en-US" sz="1200" dirty="0"/>
              <a:t>        rt (90)</a:t>
            </a:r>
          </a:p>
          <a:p>
            <a:r>
              <a:rPr lang="en-US" sz="1200" dirty="0"/>
              <a:t>    </a:t>
            </a:r>
            <a:r>
              <a:rPr lang="en-US" sz="1200" dirty="0" err="1"/>
              <a:t>pu</a:t>
            </a:r>
            <a:r>
              <a:rPr lang="en-US" sz="1200" dirty="0"/>
              <a:t>()</a:t>
            </a:r>
          </a:p>
          <a:p>
            <a:r>
              <a:rPr lang="en-US" sz="1200" dirty="0"/>
              <a:t>    </a:t>
            </a:r>
            <a:r>
              <a:rPr lang="en-US" sz="1200" dirty="0" err="1"/>
              <a:t>fd</a:t>
            </a:r>
            <a:r>
              <a:rPr lang="en-US" sz="1200" dirty="0"/>
              <a:t> (10*k)</a:t>
            </a:r>
          </a:p>
          <a:p>
            <a:r>
              <a:rPr lang="en-US" sz="1200" dirty="0"/>
              <a:t>    rt (90)</a:t>
            </a:r>
          </a:p>
          <a:p>
            <a:r>
              <a:rPr lang="en-US" sz="1200" dirty="0"/>
              <a:t>    </a:t>
            </a:r>
            <a:r>
              <a:rPr lang="en-US" sz="1200" dirty="0" err="1"/>
              <a:t>fd</a:t>
            </a:r>
            <a:r>
              <a:rPr lang="en-US" sz="1200" dirty="0"/>
              <a:t> (5*k)</a:t>
            </a:r>
          </a:p>
          <a:p>
            <a:r>
              <a:rPr lang="en-US" sz="1200" dirty="0"/>
              <a:t>    </a:t>
            </a:r>
            <a:r>
              <a:rPr lang="en-US" sz="1200" dirty="0" err="1"/>
              <a:t>lt</a:t>
            </a:r>
            <a:r>
              <a:rPr lang="en-US" sz="1200" dirty="0"/>
              <a:t> (90)</a:t>
            </a:r>
          </a:p>
          <a:p>
            <a:r>
              <a:rPr lang="en-US" sz="1200" dirty="0" err="1"/>
              <a:t>pu</a:t>
            </a:r>
            <a:r>
              <a:rPr lang="en-US" sz="1200" dirty="0"/>
              <a:t>()</a:t>
            </a:r>
          </a:p>
          <a:p>
            <a:r>
              <a:rPr lang="en-US" sz="1200" dirty="0"/>
              <a:t>for x in range(-k, k):</a:t>
            </a:r>
          </a:p>
          <a:p>
            <a:r>
              <a:rPr lang="en-US" sz="1200" dirty="0"/>
              <a:t>    for y in range(-k, k):</a:t>
            </a:r>
          </a:p>
          <a:p>
            <a:r>
              <a:rPr lang="en-US" sz="1200" dirty="0"/>
              <a:t>        </a:t>
            </a:r>
            <a:r>
              <a:rPr lang="en-US" sz="1200" dirty="0" err="1"/>
              <a:t>goto</a:t>
            </a:r>
            <a:r>
              <a:rPr lang="en-US" sz="1200" dirty="0"/>
              <a:t>(x*k, y*k)</a:t>
            </a:r>
          </a:p>
          <a:p>
            <a:r>
              <a:rPr lang="en-US" sz="1200" dirty="0"/>
              <a:t>        dot(5)</a:t>
            </a:r>
          </a:p>
          <a:p>
            <a:r>
              <a:rPr lang="en-US" sz="1200" dirty="0"/>
              <a:t>done()</a:t>
            </a:r>
          </a:p>
        </p:txBody>
      </p:sp>
    </p:spTree>
    <p:extLst>
      <p:ext uri="{BB962C8B-B14F-4D97-AF65-F5344CB8AC3E}">
        <p14:creationId xmlns:p14="http://schemas.microsoft.com/office/powerpoint/2010/main" val="1392886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1237</Words>
  <Application>Microsoft Office PowerPoint</Application>
  <PresentationFormat>Широкоэкранный</PresentationFormat>
  <Paragraphs>159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-apple-system</vt:lpstr>
      <vt:lpstr>Arial</vt:lpstr>
      <vt:lpstr>Calibri</vt:lpstr>
      <vt:lpstr>Calibri Light</vt:lpstr>
      <vt:lpstr>Seravek</vt:lpstr>
      <vt:lpstr>Office Theme</vt:lpstr>
      <vt:lpstr>КЕГЭ’2024 № 6  Определение результатов работы простейших алгоритмов</vt:lpstr>
      <vt:lpstr>Что проверяется</vt:lpstr>
      <vt:lpstr>Что нужно контролировать</vt:lpstr>
      <vt:lpstr>screensize(x,y) – размеры окна tracer() – включение/отключение анимации пера forward(Количество шагов) — движение вперёд на заданное количество шагов; backward(Количество шагов) — движение назад на заданное количество шагов; right(Угол) — поворот направо на заданный угол; left(Угол) — поворот налево на заданный угол; color(Цвет пера, Цвет заливки) — устанавливает цвет пера и заливки; goto(X, Y) — перемещается на точку с координатами X, Y; dot(Размер, Цвет) — рисует точку в текущей позиции; speed(Скорость) — устанавливает скорость перемещения главного героя (от 0 до 10); xcor() — возвращает текущую координату по X; ycor() — возвращает текущую координату по Y; up() — поднимает “перо” (другими словами, перестаёт оставлять за собой след); down() — опускает “перо” (другими словами, начинает оставлять за собой след); begin_fill() — начинает заливку контура; end_fill() — прекращает заливку контура; done() — завершает работу программы.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User</cp:lastModifiedBy>
  <cp:revision>26</cp:revision>
  <dcterms:created xsi:type="dcterms:W3CDTF">2023-07-27T11:19:03Z</dcterms:created>
  <dcterms:modified xsi:type="dcterms:W3CDTF">2024-07-18T19:42:12Z</dcterms:modified>
</cp:coreProperties>
</file>