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68" r:id="rId4"/>
    <p:sldId id="261" r:id="rId5"/>
    <p:sldId id="273" r:id="rId6"/>
    <p:sldId id="275" r:id="rId7"/>
    <p:sldId id="263" r:id="rId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1258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9D2063-02CD-4F04-96DE-2165BDF86D5C}" type="datetimeFigureOut">
              <a:rPr lang="ru-RU"/>
              <a:pPr>
                <a:defRPr/>
              </a:pPr>
              <a:t>03.11.2019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45B15A-96D3-42BF-8C1D-E094CD2D95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179512" y="188640"/>
            <a:ext cx="8784976" cy="6480720"/>
          </a:xfrm>
          <a:prstGeom prst="rect">
            <a:avLst/>
          </a:prstGeom>
          <a:solidFill>
            <a:schemeClr val="bg1">
              <a:alpha val="63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EDAC75-B945-44B5-B5C5-8D01694C086B}" type="datetimeFigureOut">
              <a:rPr lang="ru-RU"/>
              <a:pPr>
                <a:defRPr/>
              </a:pPr>
              <a:t>03.11.2019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7935E5-9C5A-4B32-BB68-C4F3CB2476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23F21-FDBD-4A01-A78B-90207A5E0825}" type="datetimeFigureOut">
              <a:rPr lang="ru-RU"/>
              <a:pPr>
                <a:defRPr/>
              </a:pPr>
              <a:t>03.11.2019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55B55C-23F6-48DC-B9FE-5DAE2978C7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08BF07-5308-4BA4-80BC-8E040F1F26EC}" type="datetimeFigureOut">
              <a:rPr lang="ru-RU"/>
              <a:pPr>
                <a:defRPr/>
              </a:pPr>
              <a:t>03.11.2019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1B648F-D3AB-46DD-A68B-41CE451FCB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A3B779-B67A-4280-BE34-812B019DE8C2}" type="datetimeFigureOut">
              <a:rPr lang="ru-RU"/>
              <a:pPr>
                <a:defRPr/>
              </a:pPr>
              <a:t>03.11.2019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1F1220-15C0-4AA5-9AAE-AE8E5B8253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648365-D768-4B08-AC8C-B24147AD09E7}" type="datetimeFigureOut">
              <a:rPr lang="ru-RU"/>
              <a:pPr>
                <a:defRPr/>
              </a:pPr>
              <a:t>03.11.2019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0C86C6-B248-43D3-AE0E-7FDADD8EBA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303CFC-C917-4758-BEB2-DE285CFA8E2B}" type="datetimeFigureOut">
              <a:rPr lang="ru-RU"/>
              <a:pPr>
                <a:defRPr/>
              </a:pPr>
              <a:t>03.11.2019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8F8B52-9439-4690-92BE-62E2A54E3A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9F7477-662B-4BF8-9725-E865A7732F91}" type="datetimeFigureOut">
              <a:rPr lang="ru-RU"/>
              <a:pPr>
                <a:defRPr/>
              </a:pPr>
              <a:t>03.11.2019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2A07FB-7630-4580-BD07-B92A85057D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5E3088-9504-45B5-871D-B320482F2473}" type="datetimeFigureOut">
              <a:rPr lang="ru-RU"/>
              <a:pPr>
                <a:defRPr/>
              </a:pPr>
              <a:t>03.11.2019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24B143-87E1-4307-B6A2-7DA8DAF5F8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C3AD02-9A68-4F76-AB26-29273583A6BF}" type="datetimeFigureOut">
              <a:rPr lang="ru-RU"/>
              <a:pPr>
                <a:defRPr/>
              </a:pPr>
              <a:t>03.11.2019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594B7F-3C24-4A96-85E8-CDCE963319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01ED09-6CDB-494C-842A-457A3F299F74}" type="datetimeFigureOut">
              <a:rPr lang="ru-RU"/>
              <a:pPr>
                <a:defRPr/>
              </a:pPr>
              <a:t>03.11.2019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F3249E-9BB4-494C-B4AC-00EB5B1D75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F3EF1E3-6211-411D-A4E5-8646A98E56B3}" type="datetimeFigureOut">
              <a:rPr lang="ru-RU"/>
              <a:pPr>
                <a:defRPr/>
              </a:pPr>
              <a:t>03.11.2019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B176979-8B84-490D-968E-ED0ED0166E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179512" y="188640"/>
            <a:ext cx="8784976" cy="648072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313" name="Rectangle 1"/>
          <p:cNvSpPr>
            <a:spLocks noChangeArrowheads="1"/>
          </p:cNvSpPr>
          <p:nvPr userDrawn="1"/>
        </p:nvSpPr>
        <p:spPr bwMode="auto">
          <a:xfrm>
            <a:off x="0" y="6642100"/>
            <a:ext cx="12461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sz="8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FokinaLida.75@mail.ru</a:t>
            </a:r>
            <a:endParaRPr lang="en-US" sz="800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43607" y="413663"/>
            <a:ext cx="7021461" cy="17543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rPr>
              <a:t>«Память и похвала князю русскому </a:t>
            </a:r>
            <a:r>
              <a:rPr lang="ru-RU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rPr>
              <a:t>Владимиру»</a:t>
            </a:r>
            <a:endParaRPr lang="ru-RU" sz="5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56176" y="5157192"/>
            <a:ext cx="275373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Автор : </a:t>
            </a:r>
            <a:r>
              <a:rPr lang="ru-RU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Петренко Лариса Евгеньевна, </a:t>
            </a:r>
            <a:endParaRPr lang="ru-RU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учитель </a:t>
            </a:r>
            <a:r>
              <a:rPr lang="ru-RU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истории</a:t>
            </a:r>
            <a:endParaRPr lang="ru-RU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МБОУ УСОШ № 4 </a:t>
            </a:r>
            <a:endParaRPr lang="en-US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г. Удомля Тверская область</a:t>
            </a:r>
            <a:endParaRPr lang="ru-RU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2288" y="2167989"/>
            <a:ext cx="3164098" cy="33896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3968" y="544547"/>
            <a:ext cx="439248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rgbClr val="7030A0"/>
                </a:solidFill>
                <a:latin typeface="Monotype Corsiva" panose="03010101010201010101" pitchFamily="66" charset="0"/>
              </a:rPr>
              <a:t>Год рождения Владимира неизвестен. Его отец Святослав родился в 942, а старший сын Владимира </a:t>
            </a:r>
            <a:r>
              <a:rPr lang="ru-RU" sz="2200" b="1" dirty="0" err="1">
                <a:solidFill>
                  <a:srgbClr val="7030A0"/>
                </a:solidFill>
                <a:latin typeface="Monotype Corsiva" panose="03010101010201010101" pitchFamily="66" charset="0"/>
              </a:rPr>
              <a:t>Вышеслав</a:t>
            </a:r>
            <a:r>
              <a:rPr lang="ru-RU" sz="2200" b="1" dirty="0">
                <a:solidFill>
                  <a:srgbClr val="7030A0"/>
                </a:solidFill>
                <a:latin typeface="Monotype Corsiva" panose="03010101010201010101" pitchFamily="66" charset="0"/>
              </a:rPr>
              <a:t> </a:t>
            </a:r>
            <a:r>
              <a:rPr lang="ru-RU" sz="2200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-около </a:t>
            </a:r>
            <a:r>
              <a:rPr lang="ru-RU" sz="2200" b="1" dirty="0">
                <a:solidFill>
                  <a:srgbClr val="7030A0"/>
                </a:solidFill>
                <a:latin typeface="Monotype Corsiva" panose="03010101010201010101" pitchFamily="66" charset="0"/>
              </a:rPr>
              <a:t>977, </a:t>
            </a:r>
            <a:r>
              <a:rPr lang="ru-RU" sz="2200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потому историки </a:t>
            </a:r>
            <a:r>
              <a:rPr lang="ru-RU" sz="2200" b="1" dirty="0">
                <a:solidFill>
                  <a:srgbClr val="7030A0"/>
                </a:solidFill>
                <a:latin typeface="Monotype Corsiva" panose="03010101010201010101" pitchFamily="66" charset="0"/>
              </a:rPr>
              <a:t>выводят год рождения Владимира </a:t>
            </a:r>
            <a:r>
              <a:rPr lang="ru-RU" sz="2200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-960-й </a:t>
            </a:r>
            <a:r>
              <a:rPr lang="ru-RU" sz="2200" b="1" dirty="0">
                <a:solidFill>
                  <a:srgbClr val="7030A0"/>
                </a:solidFill>
                <a:latin typeface="Monotype Corsiva" panose="03010101010201010101" pitchFamily="66" charset="0"/>
              </a:rPr>
              <a:t>с точностью до нескольких лет. </a:t>
            </a:r>
          </a:p>
        </p:txBody>
      </p:sp>
      <p:pic>
        <p:nvPicPr>
          <p:cNvPr id="3074" name="Picture 2" descr="E:\кв 2\Сергей%20Ефошкин_%20Мать%20с%20сыном_%20Малуша%20прощается%20с%20Владимиром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3" y="544547"/>
            <a:ext cx="3111735" cy="2812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140969"/>
            <a:ext cx="3105131" cy="3045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27582" y="3997742"/>
            <a:ext cx="4104458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rgbClr val="7030A0"/>
                </a:solidFill>
                <a:latin typeface="Monotype Corsiva" panose="03010101010201010101" pitchFamily="66" charset="0"/>
              </a:rPr>
              <a:t>Как сообщают поздние источники XVI века </a:t>
            </a:r>
            <a:r>
              <a:rPr lang="ru-RU" sz="2200" b="1" dirty="0" err="1">
                <a:solidFill>
                  <a:srgbClr val="7030A0"/>
                </a:solidFill>
                <a:latin typeface="Monotype Corsiva" panose="03010101010201010101" pitchFamily="66" charset="0"/>
              </a:rPr>
              <a:t>Никоновская</a:t>
            </a:r>
            <a:r>
              <a:rPr lang="ru-RU" sz="2200" b="1" dirty="0">
                <a:solidFill>
                  <a:srgbClr val="7030A0"/>
                </a:solidFill>
                <a:latin typeface="Monotype Corsiva" panose="03010101010201010101" pitchFamily="66" charset="0"/>
              </a:rPr>
              <a:t> и Устюжская летописи, Владимир </a:t>
            </a:r>
            <a:r>
              <a:rPr lang="ru-RU" sz="2200" b="1" dirty="0" err="1">
                <a:solidFill>
                  <a:srgbClr val="7030A0"/>
                </a:solidFill>
                <a:latin typeface="Monotype Corsiva" panose="03010101010201010101" pitchFamily="66" charset="0"/>
              </a:rPr>
              <a:t>Святославич</a:t>
            </a:r>
            <a:r>
              <a:rPr lang="ru-RU" sz="2200" b="1" dirty="0">
                <a:solidFill>
                  <a:srgbClr val="7030A0"/>
                </a:solidFill>
                <a:latin typeface="Monotype Corsiva" panose="03010101010201010101" pitchFamily="66" charset="0"/>
              </a:rPr>
              <a:t> родился в селе </a:t>
            </a:r>
            <a:r>
              <a:rPr lang="ru-RU" sz="2200" b="1" dirty="0" err="1">
                <a:solidFill>
                  <a:srgbClr val="7030A0"/>
                </a:solidFill>
                <a:latin typeface="Monotype Corsiva" panose="03010101010201010101" pitchFamily="66" charset="0"/>
              </a:rPr>
              <a:t>Будутине</a:t>
            </a:r>
            <a:r>
              <a:rPr lang="ru-RU" sz="2200" b="1" dirty="0">
                <a:solidFill>
                  <a:srgbClr val="7030A0"/>
                </a:solidFill>
                <a:latin typeface="Monotype Corsiva" panose="03010101010201010101" pitchFamily="66" charset="0"/>
              </a:rPr>
              <a:t> под </a:t>
            </a:r>
            <a:r>
              <a:rPr lang="ru-RU" sz="2200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городом Псковом</a:t>
            </a:r>
            <a:r>
              <a:rPr lang="ru-RU" sz="2200" b="1" dirty="0">
                <a:solidFill>
                  <a:srgbClr val="7030A0"/>
                </a:solidFill>
                <a:latin typeface="Monotype Corsiva" panose="03010101010201010101" pitchFamily="66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848219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340572"/>
            <a:ext cx="5544616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rgbClr val="7030A0"/>
                </a:solidFill>
                <a:latin typeface="Monotype Corsiva" panose="03010101010201010101" pitchFamily="66" charset="0"/>
              </a:rPr>
              <a:t>О дальнейшей судьбе его матери </a:t>
            </a:r>
            <a:r>
              <a:rPr lang="ru-RU" sz="2200" b="1" dirty="0" err="1">
                <a:solidFill>
                  <a:srgbClr val="7030A0"/>
                </a:solidFill>
                <a:latin typeface="Monotype Corsiva" panose="03010101010201010101" pitchFamily="66" charset="0"/>
              </a:rPr>
              <a:t>Малуши</a:t>
            </a:r>
            <a:r>
              <a:rPr lang="ru-RU" sz="2200" b="1" dirty="0">
                <a:solidFill>
                  <a:srgbClr val="7030A0"/>
                </a:solidFill>
                <a:latin typeface="Monotype Corsiva" panose="03010101010201010101" pitchFamily="66" charset="0"/>
              </a:rPr>
              <a:t> летописи не сообщают, а малолетний Владимир вернулся в Киев, где находился под присмотром княгини Ольги. Позднее воспитанием его занимался дядя по матери воевода Добрыня, так как по обычаям Руси воспитанием наследников  занимались члены старшей дружины.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84"/>
          <a:stretch/>
        </p:blipFill>
        <p:spPr bwMode="auto">
          <a:xfrm>
            <a:off x="5940152" y="332656"/>
            <a:ext cx="2794182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3356992"/>
            <a:ext cx="2736303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22694" y="3041571"/>
            <a:ext cx="5688632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rgbClr val="7030A0"/>
                </a:solidFill>
                <a:latin typeface="Monotype Corsiva" panose="03010101010201010101" pitchFamily="66" charset="0"/>
              </a:rPr>
              <a:t>В 977 году разгорелась междоусобная </a:t>
            </a:r>
            <a:r>
              <a:rPr lang="ru-RU" sz="2200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война. Добрыня</a:t>
            </a:r>
            <a:r>
              <a:rPr lang="ru-RU" sz="2200" b="1" dirty="0">
                <a:solidFill>
                  <a:srgbClr val="7030A0"/>
                </a:solidFill>
                <a:latin typeface="Monotype Corsiva" panose="03010101010201010101" pitchFamily="66" charset="0"/>
              </a:rPr>
              <a:t>, чтобы спасти своего юного </a:t>
            </a:r>
            <a:r>
              <a:rPr lang="ru-RU" sz="2200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племянника бежал </a:t>
            </a:r>
            <a:r>
              <a:rPr lang="ru-RU" sz="2200" b="1" dirty="0">
                <a:solidFill>
                  <a:srgbClr val="7030A0"/>
                </a:solidFill>
                <a:latin typeface="Monotype Corsiva" panose="03010101010201010101" pitchFamily="66" charset="0"/>
              </a:rPr>
              <a:t>с ним за море к королю </a:t>
            </a:r>
            <a:r>
              <a:rPr lang="ru-RU" sz="2200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Норвегии. Владимир </a:t>
            </a:r>
            <a:r>
              <a:rPr lang="ru-RU" sz="2200" b="1" dirty="0">
                <a:solidFill>
                  <a:srgbClr val="7030A0"/>
                </a:solidFill>
                <a:latin typeface="Monotype Corsiva" panose="03010101010201010101" pitchFamily="66" charset="0"/>
              </a:rPr>
              <a:t>в Скандинавии набрал </a:t>
            </a:r>
            <a:r>
              <a:rPr lang="ru-RU" sz="2200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варяжское войско, захватил Полоцк. Затем </a:t>
            </a:r>
            <a:r>
              <a:rPr lang="ru-RU" sz="2200" b="1" dirty="0">
                <a:solidFill>
                  <a:srgbClr val="7030A0"/>
                </a:solidFill>
                <a:latin typeface="Monotype Corsiva" panose="03010101010201010101" pitchFamily="66" charset="0"/>
              </a:rPr>
              <a:t>расправился с Ярополком и в 980 году воцарился на киевском престоле. Князь обладал сильным характером, большим умом, неукротимой отцовской волей. </a:t>
            </a:r>
            <a:r>
              <a:rPr lang="ru-RU" sz="2200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При </a:t>
            </a:r>
            <a:r>
              <a:rPr lang="ru-RU" sz="2200" b="1" dirty="0">
                <a:solidFill>
                  <a:srgbClr val="7030A0"/>
                </a:solidFill>
                <a:latin typeface="Monotype Corsiva" panose="03010101010201010101" pitchFamily="66" charset="0"/>
              </a:rPr>
              <a:t>нем все славянские племена стали составлять одно целое - Русскую </a:t>
            </a:r>
            <a:r>
              <a:rPr lang="ru-RU" sz="2200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Землю. </a:t>
            </a:r>
            <a:endParaRPr lang="ru-RU" sz="2200" b="1" dirty="0">
              <a:solidFill>
                <a:srgbClr val="7030A0"/>
              </a:solidFill>
              <a:latin typeface="Monotype Corsiva" panose="03010101010201010101" pitchFamily="66" charset="0"/>
            </a:endParaRPr>
          </a:p>
          <a:p>
            <a:endParaRPr lang="ru-RU" sz="2200" b="1" dirty="0">
              <a:solidFill>
                <a:srgbClr val="7030A0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1630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3566" y="620688"/>
            <a:ext cx="784887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Обосновавшись </a:t>
            </a:r>
            <a:r>
              <a:rPr lang="ru-RU" sz="2200" b="1" dirty="0">
                <a:solidFill>
                  <a:srgbClr val="7030A0"/>
                </a:solidFill>
                <a:latin typeface="Monotype Corsiva" panose="03010101010201010101" pitchFamily="66" charset="0"/>
              </a:rPr>
              <a:t>в Киеве, Владимир приступил к строительству оборонительных </a:t>
            </a:r>
            <a:r>
              <a:rPr lang="ru-RU" sz="2200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сооружений </a:t>
            </a:r>
            <a:r>
              <a:rPr lang="ru-RU" sz="2200" b="1" dirty="0">
                <a:solidFill>
                  <a:srgbClr val="7030A0"/>
                </a:solidFill>
                <a:latin typeface="Monotype Corsiva" panose="03010101010201010101" pitchFamily="66" charset="0"/>
              </a:rPr>
              <a:t>на востоке от него, подтверждая этим, что он собирается пребывать в столице постоянно и </a:t>
            </a:r>
            <a:r>
              <a:rPr lang="ru-RU" sz="2200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защищать </a:t>
            </a:r>
            <a:r>
              <a:rPr lang="ru-RU" sz="2200" b="1" dirty="0">
                <a:solidFill>
                  <a:srgbClr val="7030A0"/>
                </a:solidFill>
                <a:latin typeface="Monotype Corsiva" panose="03010101010201010101" pitchFamily="66" charset="0"/>
              </a:rPr>
              <a:t>ее от кочевников. </a:t>
            </a:r>
            <a:r>
              <a:rPr lang="ru-RU" sz="2200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Воздвиг </a:t>
            </a:r>
            <a:r>
              <a:rPr lang="ru-RU" sz="2200" b="1" dirty="0">
                <a:solidFill>
                  <a:srgbClr val="7030A0"/>
                </a:solidFill>
                <a:latin typeface="Monotype Corsiva" panose="03010101010201010101" pitchFamily="66" charset="0"/>
              </a:rPr>
              <a:t>в Киеве </a:t>
            </a:r>
            <a:r>
              <a:rPr lang="ru-RU" sz="2200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пантеон </a:t>
            </a:r>
            <a:r>
              <a:rPr lang="ru-RU" sz="2200" b="1" dirty="0">
                <a:solidFill>
                  <a:srgbClr val="7030A0"/>
                </a:solidFill>
                <a:latin typeface="Monotype Corsiva" panose="03010101010201010101" pitchFamily="66" charset="0"/>
              </a:rPr>
              <a:t>с идолами шести главных богов славянского </a:t>
            </a:r>
            <a:r>
              <a:rPr lang="ru-RU" sz="2200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язычества. Возглавлял </a:t>
            </a:r>
            <a:r>
              <a:rPr lang="ru-RU" sz="2200" b="1" dirty="0">
                <a:solidFill>
                  <a:srgbClr val="7030A0"/>
                </a:solidFill>
                <a:latin typeface="Monotype Corsiva" panose="03010101010201010101" pitchFamily="66" charset="0"/>
              </a:rPr>
              <a:t>эту группу великокняжеский бог </a:t>
            </a:r>
            <a:r>
              <a:rPr lang="ru-RU" sz="2200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Перун, он имел </a:t>
            </a:r>
            <a:r>
              <a:rPr lang="ru-RU" sz="2200" b="1" dirty="0">
                <a:solidFill>
                  <a:srgbClr val="7030A0"/>
                </a:solidFill>
                <a:latin typeface="Monotype Corsiva" panose="03010101010201010101" pitchFamily="66" charset="0"/>
              </a:rPr>
              <a:t>общеславянский, объединяющий характер. Но </a:t>
            </a:r>
            <a:r>
              <a:rPr lang="ru-RU" sz="2200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языческая </a:t>
            </a:r>
            <a:r>
              <a:rPr lang="ru-RU" sz="2200" b="1" dirty="0">
                <a:solidFill>
                  <a:srgbClr val="7030A0"/>
                </a:solidFill>
                <a:latin typeface="Monotype Corsiva" panose="03010101010201010101" pitchFamily="66" charset="0"/>
              </a:rPr>
              <a:t>религия предполагала старый образ жизни. Она сдерживала формирование новых отношений. Нужны были новые обычаи. Киевская Русь не могла стать в один ряд с передовыми странами Европы и Востока.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700" y="4365104"/>
            <a:ext cx="7490605" cy="2080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319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2910" y="3214686"/>
            <a:ext cx="814393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solidFill>
                  <a:srgbClr val="7030A0"/>
                </a:solidFill>
                <a:latin typeface="Monotype Corsiva" pitchFamily="66" charset="0"/>
              </a:rPr>
              <a:t>Владимир изучал все вероисповедания. В результате князь выбрал греческую веру. Византийский вариант христианства отвечал нуждам рождающегося феодального общества и соответствовал замыслам Владимира. По мысли князя, Русь превращалась бы в дружественное Византии, но вполне независимое государство.</a:t>
            </a:r>
            <a:r>
              <a:rPr lang="ru-RU" sz="2200" b="1" i="1" dirty="0" smtClean="0">
                <a:solidFill>
                  <a:srgbClr val="7030A0"/>
                </a:solidFill>
                <a:latin typeface="Monotype Corsiva" pitchFamily="66" charset="0"/>
              </a:rPr>
              <a:t> Владимир решил крестить Русь по византийскому обряду, поскольку торговые, политические и религиозные связи Руси с Византией были наиболее прочными и давними, а сама Византийская империя была тогда одной из самых развитых и культурных стран мира.</a:t>
            </a:r>
            <a:endParaRPr lang="ru-RU" sz="2200" b="1" dirty="0">
              <a:solidFill>
                <a:srgbClr val="7030A0"/>
              </a:solidFill>
              <a:latin typeface="Monotype Corsiva" pitchFamily="66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477017"/>
            <a:ext cx="7366000" cy="2710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438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95536" y="263442"/>
            <a:ext cx="5400600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solidFill>
                  <a:srgbClr val="7030A0"/>
                </a:solidFill>
                <a:latin typeface="Monotype Corsiva" pitchFamily="66" charset="0"/>
              </a:rPr>
              <a:t>Владимир </a:t>
            </a:r>
            <a:r>
              <a:rPr lang="ru-RU" sz="2200" b="1" dirty="0">
                <a:solidFill>
                  <a:srgbClr val="7030A0"/>
                </a:solidFill>
                <a:latin typeface="Monotype Corsiva" pitchFamily="66" charset="0"/>
              </a:rPr>
              <a:t>выбрал самое подходящее время. Византия </a:t>
            </a:r>
            <a:r>
              <a:rPr lang="ru-RU" sz="2200" b="1" dirty="0" smtClean="0">
                <a:solidFill>
                  <a:srgbClr val="7030A0"/>
                </a:solidFill>
                <a:latin typeface="Monotype Corsiva" pitchFamily="66" charset="0"/>
              </a:rPr>
              <a:t>ослабела, начались </a:t>
            </a:r>
            <a:r>
              <a:rPr lang="ru-RU" sz="2200" b="1" dirty="0">
                <a:solidFill>
                  <a:srgbClr val="7030A0"/>
                </a:solidFill>
                <a:latin typeface="Monotype Corsiva" pitchFamily="66" charset="0"/>
              </a:rPr>
              <a:t>мятежи. Владимир пообещал прислать на помощь русское войско. Но за это потребовал, чтобы византийский император отдал в жены свою сестру, принцессу Анну, что </a:t>
            </a:r>
            <a:r>
              <a:rPr lang="ru-RU" sz="2200" b="1" dirty="0" smtClean="0">
                <a:solidFill>
                  <a:srgbClr val="7030A0"/>
                </a:solidFill>
                <a:latin typeface="Monotype Corsiva" pitchFamily="66" charset="0"/>
              </a:rPr>
              <a:t>возвысило </a:t>
            </a:r>
            <a:r>
              <a:rPr lang="ru-RU" sz="2200" b="1" dirty="0">
                <a:solidFill>
                  <a:srgbClr val="7030A0"/>
                </a:solidFill>
                <a:latin typeface="Monotype Corsiva" pitchFamily="66" charset="0"/>
              </a:rPr>
              <a:t>бы авторитет русского </a:t>
            </a:r>
            <a:r>
              <a:rPr lang="ru-RU" sz="2200" b="1" dirty="0" smtClean="0">
                <a:solidFill>
                  <a:srgbClr val="7030A0"/>
                </a:solidFill>
                <a:latin typeface="Monotype Corsiva" pitchFamily="66" charset="0"/>
              </a:rPr>
              <a:t>правителя. Владимир женился на принцессе Анне в Херсонесе и принял крещение. Вместе с князем крестилась и его дружина. В 988 г. на холме в Киеве были опрокинуты языческие идолы. Язычники плакали, видя низвержение своего кумир. А на следующее утро Владимир приказал всем киевлянам явиться к реке и принять крещение. Там над зашедшими в воду людьми священники совершили обряд крещения</a:t>
            </a:r>
            <a:r>
              <a:rPr lang="ru-RU" sz="2200" b="1" dirty="0">
                <a:solidFill>
                  <a:srgbClr val="7030A0"/>
                </a:solidFill>
                <a:latin typeface="Monotype Corsiva" pitchFamily="66" charset="0"/>
              </a:rPr>
              <a:t>. Это </a:t>
            </a:r>
            <a:r>
              <a:rPr lang="ru-RU" sz="2200" b="1" dirty="0" smtClean="0">
                <a:solidFill>
                  <a:srgbClr val="7030A0"/>
                </a:solidFill>
                <a:latin typeface="Monotype Corsiva" pitchFamily="66" charset="0"/>
              </a:rPr>
              <a:t>событие потомки </a:t>
            </a:r>
            <a:r>
              <a:rPr lang="ru-RU" sz="2200" b="1" dirty="0">
                <a:solidFill>
                  <a:srgbClr val="7030A0"/>
                </a:solidFill>
                <a:latin typeface="Monotype Corsiva" pitchFamily="66" charset="0"/>
              </a:rPr>
              <a:t>стали называть Крещением Руси.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8990" y="384164"/>
            <a:ext cx="2785872" cy="207264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8990" y="4424733"/>
            <a:ext cx="2785872" cy="207264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8990" y="2535512"/>
            <a:ext cx="2785872" cy="1810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319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85720" y="214290"/>
            <a:ext cx="565443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solidFill>
                  <a:srgbClr val="7030A0"/>
                </a:solidFill>
                <a:latin typeface="Monotype Corsiva" pitchFamily="66" charset="0"/>
              </a:rPr>
              <a:t>После крещения в государстве получило </a:t>
            </a:r>
          </a:p>
          <a:p>
            <a:r>
              <a:rPr lang="ru-RU" sz="2200" b="1" dirty="0" smtClean="0">
                <a:solidFill>
                  <a:srgbClr val="7030A0"/>
                </a:solidFill>
                <a:latin typeface="Monotype Corsiva" pitchFamily="66" charset="0"/>
              </a:rPr>
              <a:t>распространение образование, начали создаваться учебные заведения, строиться и украшаться храмы. Добрая память о Владимире сохранилась в русском народе, который дал князю ласковое прозвище — Владимир </a:t>
            </a:r>
            <a:r>
              <a:rPr lang="en-US" sz="2200" b="1" dirty="0" smtClean="0">
                <a:solidFill>
                  <a:srgbClr val="7030A0"/>
                </a:solidFill>
                <a:latin typeface="Monotype Corsiva" pitchFamily="66" charset="0"/>
              </a:rPr>
              <a:t> </a:t>
            </a:r>
            <a:r>
              <a:rPr lang="ru-RU" sz="2200" b="1" dirty="0" smtClean="0">
                <a:solidFill>
                  <a:srgbClr val="7030A0"/>
                </a:solidFill>
                <a:latin typeface="Monotype Corsiva" pitchFamily="66" charset="0"/>
              </a:rPr>
              <a:t>Красное Солнышко. Князь своими деяниями укрепил древнерусское государство, основал новые города, дал русскому народу христианскую веру и культуру . В XIII веке Русская православная церковь причислила Владимира клику святых как равноапостольного .При Екатерине II в честь «крестителя Руси» был учрежден орден Св.Владимира.</a:t>
            </a:r>
          </a:p>
          <a:p>
            <a:endParaRPr lang="ru-RU" sz="2200" b="1" dirty="0">
              <a:solidFill>
                <a:srgbClr val="7030A0"/>
              </a:solidFill>
              <a:latin typeface="Monotype Corsiva" pitchFamily="66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329409"/>
            <a:ext cx="2920562" cy="432372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5816" y="4653136"/>
            <a:ext cx="2371550" cy="53039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6536" y="4943844"/>
            <a:ext cx="5889246" cy="76816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34952" y="5474242"/>
            <a:ext cx="5133277" cy="49381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34952" y="5712007"/>
            <a:ext cx="4950381" cy="49381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171379">
            <a:off x="5312475" y="5885759"/>
            <a:ext cx="3785944" cy="64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319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1213</TotalTime>
  <Words>452</Words>
  <Application>Microsoft Office PowerPoint</Application>
  <PresentationFormat>Экран (4:3)</PresentationFormat>
  <Paragraphs>14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Monotype Corsiva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Компас</dc:creator>
  <cp:lastModifiedBy>Пользователь Windows</cp:lastModifiedBy>
  <cp:revision>58</cp:revision>
  <dcterms:created xsi:type="dcterms:W3CDTF">2013-07-10T15:00:56Z</dcterms:created>
  <dcterms:modified xsi:type="dcterms:W3CDTF">2019-11-03T19:26:35Z</dcterms:modified>
</cp:coreProperties>
</file>