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76" r:id="rId2"/>
    <p:sldId id="256" r:id="rId3"/>
    <p:sldId id="269" r:id="rId4"/>
    <p:sldId id="274" r:id="rId5"/>
    <p:sldId id="257" r:id="rId6"/>
    <p:sldId id="258" r:id="rId7"/>
    <p:sldId id="259" r:id="rId8"/>
    <p:sldId id="260" r:id="rId9"/>
    <p:sldId id="261" r:id="rId10"/>
    <p:sldId id="273" r:id="rId11"/>
    <p:sldId id="263" r:id="rId12"/>
    <p:sldId id="275" r:id="rId13"/>
    <p:sldId id="266" r:id="rId14"/>
    <p:sldId id="267" r:id="rId15"/>
    <p:sldId id="268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63" autoAdjust="0"/>
  </p:normalViewPr>
  <p:slideViewPr>
    <p:cSldViewPr>
      <p:cViewPr varScale="1">
        <p:scale>
          <a:sx n="97" d="100"/>
          <a:sy n="97" d="100"/>
        </p:scale>
        <p:origin x="3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B4E28-16DD-447C-B094-BB58B011F8CC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6ECF9-01C7-4DB2-8536-7AA402D5CD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248A1-FBA6-49CF-A5EC-B1FEF7452ED7}" type="datetimeFigureOut">
              <a:rPr lang="ru-RU" smtClean="0"/>
              <a:pPr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CF18D-CDE2-487C-980F-C7D131EEB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Презентация к уроку- проекту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        по Русскому языку в 4 классе</a:t>
            </a:r>
          </a:p>
          <a:p>
            <a:pPr marL="0" indent="0" algn="ctr">
              <a:buNone/>
            </a:pPr>
            <a:r>
              <a:rPr lang="ru-RU" sz="2400" dirty="0" smtClean="0"/>
              <a:t>        по теме «Тайна имени своего»  </a:t>
            </a:r>
          </a:p>
          <a:p>
            <a:pPr marL="0" indent="0">
              <a:buNone/>
            </a:pPr>
            <a:r>
              <a:rPr lang="ru-RU" sz="2000" dirty="0" smtClean="0"/>
              <a:t>УМК «Школа России»</a:t>
            </a:r>
          </a:p>
          <a:p>
            <a:pPr marL="0" indent="0">
              <a:buNone/>
            </a:pPr>
            <a:r>
              <a:rPr lang="ru-RU" sz="2000" dirty="0" smtClean="0"/>
              <a:t>ГКОУ «Школа- интернат Костромской области для детей с тяжёлыми нарушениями речи и для детей с нарушениями опорно-двигательного аппарата»</a:t>
            </a:r>
          </a:p>
          <a:p>
            <a:pPr marL="0" indent="0">
              <a:buNone/>
            </a:pPr>
            <a:r>
              <a:rPr lang="ru-RU" sz="2000" dirty="0" smtClean="0"/>
              <a:t>Учитель начальных классов: </a:t>
            </a:r>
            <a:r>
              <a:rPr lang="ru-RU" sz="2000" dirty="0" err="1" smtClean="0"/>
              <a:t>Кутненко</a:t>
            </a:r>
            <a:r>
              <a:rPr lang="ru-RU" sz="2000" dirty="0" smtClean="0"/>
              <a:t> Н.В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3366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2428892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Что принадлежит только тебе, а употребляется чаще другими?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3000372"/>
            <a:ext cx="5072098" cy="171451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Подсказка: </a:t>
            </a:r>
          </a:p>
          <a:p>
            <a:r>
              <a:rPr lang="ru-RU" sz="3600" dirty="0" smtClean="0">
                <a:solidFill>
                  <a:schemeClr val="tx1"/>
                </a:solidFill>
              </a:rPr>
              <a:t>карандаш </a:t>
            </a:r>
            <a:endParaRPr lang="ru-RU" sz="3600" dirty="0">
              <a:solidFill>
                <a:schemeClr val="tx1"/>
              </a:solidFill>
            </a:endParaRPr>
          </a:p>
          <a:p>
            <a:r>
              <a:rPr lang="ru-RU" sz="3600" dirty="0" smtClean="0">
                <a:solidFill>
                  <a:schemeClr val="tx1"/>
                </a:solidFill>
              </a:rPr>
              <a:t>имя 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Тайна имени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43050"/>
            <a:ext cx="6257940" cy="3971940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«Имена, имена, имена –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В нашей речи звучат неслучайно: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Как загадочна эта страна –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Так и имя – загадка и тайна»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                             А.Бобров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22666"/>
            <a:ext cx="7560839" cy="56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4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 своё имя особенно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3686172" cy="68579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радостно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218" name="Picture 2" descr="Школьные факторы риска, снижающие уровень здоровья школьников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928802"/>
            <a:ext cx="5246592" cy="3500462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500034" y="1785926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медленно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00034" y="2285992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громко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28596" y="2714620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быстро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3286124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весело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28596" y="3786190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тихо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428596" y="4286256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напевно</a:t>
            </a: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428596" y="4786322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удивленно</a:t>
            </a: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500034" y="5357826"/>
            <a:ext cx="3686172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нежно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FF00"/>
                </a:solidFill>
              </a:rPr>
              <a:t>Скороговорки</a:t>
            </a:r>
            <a:endParaRPr lang="ru-RU" sz="80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1.В грязи у Сани увязли сани.</a:t>
            </a:r>
          </a:p>
          <a:p>
            <a:pPr>
              <a:buNone/>
            </a:pPr>
            <a:r>
              <a:rPr lang="ru-RU" dirty="0"/>
              <a:t>2. Саша любит сушки, а Соня – ватрушки.</a:t>
            </a:r>
          </a:p>
          <a:p>
            <a:pPr>
              <a:buNone/>
            </a:pPr>
            <a:r>
              <a:rPr lang="ru-RU" dirty="0"/>
              <a:t>3. Прохор и  Пахом едут верхом.</a:t>
            </a:r>
          </a:p>
          <a:p>
            <a:pPr>
              <a:buNone/>
            </a:pPr>
            <a:r>
              <a:rPr lang="ru-RU" dirty="0"/>
              <a:t>4. Лара у Вали играла на рояле.</a:t>
            </a:r>
          </a:p>
          <a:p>
            <a:pPr>
              <a:buNone/>
            </a:pPr>
            <a:r>
              <a:rPr lang="ru-RU" dirty="0"/>
              <a:t>5. Мама Милу мыла с </a:t>
            </a:r>
            <a:r>
              <a:rPr lang="ru-RU" dirty="0" smtClean="0"/>
              <a:t>мылом.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Мила </a:t>
            </a:r>
            <a:r>
              <a:rPr lang="ru-RU" dirty="0"/>
              <a:t>мыло не любила.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Происхождение и употребление имён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изучает специальный раздел науки о языке антропонимика (греч.: </a:t>
            </a:r>
            <a:r>
              <a:rPr lang="ru-RU" dirty="0" err="1" smtClean="0"/>
              <a:t>антропос</a:t>
            </a:r>
            <a:r>
              <a:rPr lang="ru-RU" dirty="0" smtClean="0"/>
              <a:t> – человек, </a:t>
            </a:r>
            <a:r>
              <a:rPr lang="ru-RU" dirty="0" err="1" smtClean="0"/>
              <a:t>онома</a:t>
            </a:r>
            <a:r>
              <a:rPr lang="ru-RU" dirty="0" smtClean="0"/>
              <a:t> – имя).</a:t>
            </a:r>
            <a:endParaRPr lang="ru-RU" dirty="0"/>
          </a:p>
        </p:txBody>
      </p:sp>
      <p:pic>
        <p:nvPicPr>
          <p:cNvPr id="7170" name="Picture 2" descr="Список используемой литературы. Бандалетов В.Д. Русский именник, его состав, статистическая структура и особенности именника. 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857496"/>
            <a:ext cx="447678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2286008"/>
          </a:xfrm>
        </p:spPr>
        <p:txBody>
          <a:bodyPr>
            <a:noAutofit/>
          </a:bodyPr>
          <a:lstStyle/>
          <a:p>
            <a:r>
              <a:rPr lang="ru-RU" sz="2800" dirty="0"/>
              <a:t>В Древней России вместо слова </a:t>
            </a:r>
            <a:r>
              <a:rPr lang="ru-RU" sz="2800" dirty="0" smtClean="0"/>
              <a:t>«имя» </a:t>
            </a:r>
            <a:r>
              <a:rPr lang="ru-RU" sz="2800" dirty="0"/>
              <a:t>употребляли другие слова: </a:t>
            </a:r>
            <a:r>
              <a:rPr lang="ru-RU" sz="2800" u="sng" dirty="0" err="1"/>
              <a:t>рекло</a:t>
            </a:r>
            <a:r>
              <a:rPr lang="ru-RU" sz="2800" u="sng" dirty="0"/>
              <a:t>, </a:t>
            </a:r>
            <a:r>
              <a:rPr lang="ru-RU" sz="2800" u="sng" dirty="0" err="1"/>
              <a:t>назвище</a:t>
            </a:r>
            <a:r>
              <a:rPr lang="ru-RU" sz="2800" u="sng" dirty="0"/>
              <a:t>, прозвище, кличка.</a:t>
            </a:r>
            <a:r>
              <a:rPr lang="ru-RU" sz="2800" dirty="0"/>
              <a:t> Издавна на Руси сложилась традиция </a:t>
            </a:r>
            <a:r>
              <a:rPr lang="ru-RU" sz="2800" dirty="0" err="1" smtClean="0"/>
              <a:t>имянаречения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Нарекали в Древней Руси   необычно: по </a:t>
            </a:r>
            <a:r>
              <a:rPr lang="ru-RU" sz="2800" dirty="0" smtClean="0"/>
              <a:t>внешним признакам</a:t>
            </a:r>
            <a:r>
              <a:rPr lang="ru-RU" sz="2800" dirty="0"/>
              <a:t>, по черте характера, по очереди рождения в семье, от названий явлений </a:t>
            </a:r>
            <a:r>
              <a:rPr lang="ru-RU" sz="2800" dirty="0" smtClean="0"/>
              <a:t>природы, по </a:t>
            </a:r>
            <a:r>
              <a:rPr lang="ru-RU" sz="2800" dirty="0"/>
              <a:t>профессии родителей, от названий животных </a:t>
            </a:r>
            <a:r>
              <a:rPr lang="ru-RU" sz="2800" dirty="0" smtClean="0"/>
              <a:t> и т.д. </a:t>
            </a:r>
            <a:r>
              <a:rPr lang="ru-RU" sz="2800" dirty="0"/>
              <a:t>Были имена – обереги (охранные имена</a:t>
            </a:r>
            <a:r>
              <a:rPr lang="ru-RU" sz="2800" dirty="0" smtClean="0"/>
              <a:t>).</a:t>
            </a:r>
            <a:endParaRPr lang="ru-RU" sz="2800" dirty="0"/>
          </a:p>
        </p:txBody>
      </p:sp>
      <p:pic>
        <p:nvPicPr>
          <p:cNvPr id="4" name="Picture 3" descr="C:\Documents and Settings\Мама\Рабочий стол\2011-04-05\IMAGE0245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88935">
            <a:off x="676264" y="4148142"/>
            <a:ext cx="93503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rot="20704999">
            <a:off x="838189" y="5567367"/>
            <a:ext cx="164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Светлана</a:t>
            </a:r>
          </a:p>
        </p:txBody>
      </p:sp>
      <p:pic>
        <p:nvPicPr>
          <p:cNvPr id="6" name="Picture 4" descr="C:\Documents and Settings\Мама\Рабочий стол\2011-04-05\IMAGE0246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071942"/>
            <a:ext cx="935038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05126" y="5214942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Беляк</a:t>
            </a:r>
          </a:p>
        </p:txBody>
      </p:sp>
      <p:pic>
        <p:nvPicPr>
          <p:cNvPr id="8" name="Picture 5" descr="C:\Documents and Settings\Мама\Рабочий стол\2011-04-05\IMAGE015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3526" y="4148142"/>
            <a:ext cx="99695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291126" y="5291142"/>
            <a:ext cx="1262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Черныш</a:t>
            </a:r>
          </a:p>
        </p:txBody>
      </p:sp>
      <p:pic>
        <p:nvPicPr>
          <p:cNvPr id="10" name="Picture 6" descr="C:\Documents and Settings\Мама\Рабочий стол\2011-04-05\IMAGE0248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50802">
            <a:off x="7391389" y="4362455"/>
            <a:ext cx="957262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 rot="989227">
            <a:off x="7135801" y="5435605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alibri" pitchFamily="34" charset="0"/>
                <a:cs typeface="Arial" charset="0"/>
              </a:rPr>
              <a:t>Рябой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2786058"/>
            <a:ext cx="1357322" cy="64294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Имя</a:t>
            </a:r>
            <a:endParaRPr lang="ru-RU" sz="36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143504" y="3071810"/>
            <a:ext cx="1500198" cy="1588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2571736" y="3000372"/>
            <a:ext cx="1214446" cy="71438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V="1">
            <a:off x="2089529" y="1053687"/>
            <a:ext cx="2116946" cy="1295408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 flipH="1" flipV="1">
            <a:off x="4625578" y="1160844"/>
            <a:ext cx="2178860" cy="1143008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143504" y="3429000"/>
            <a:ext cx="1704988" cy="1026326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 flipV="1">
            <a:off x="2500298" y="3429000"/>
            <a:ext cx="1285884" cy="928694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2" idx="2"/>
          </p:cNvCxnSpPr>
          <p:nvPr/>
        </p:nvCxnSpPr>
        <p:spPr>
          <a:xfrm rot="5400000">
            <a:off x="3768322" y="4089803"/>
            <a:ext cx="1357324" cy="35719"/>
          </a:xfrm>
          <a:prstGeom prst="straightConnector1">
            <a:avLst/>
          </a:prstGeom>
          <a:ln w="50800"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85720" y="214290"/>
            <a:ext cx="371477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По внешним признакам</a:t>
            </a:r>
            <a:endParaRPr lang="ru-RU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4572000" y="214290"/>
            <a:ext cx="4357718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По очереди рождения в семье</a:t>
            </a:r>
            <a:endParaRPr lang="ru-RU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214282" y="2786058"/>
            <a:ext cx="228601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По черте характера</a:t>
            </a:r>
            <a:endParaRPr lang="ru-RU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6715140" y="2857496"/>
            <a:ext cx="228601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Имена-обереги</a:t>
            </a:r>
            <a:endParaRPr lang="ru-RU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357158" y="4429132"/>
            <a:ext cx="228601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По профессии родителей</a:t>
            </a:r>
            <a:endParaRPr lang="ru-RU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6072198" y="4500570"/>
            <a:ext cx="228601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От названий явлений природы</a:t>
            </a:r>
            <a:endParaRPr lang="ru-RU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286116" y="4714884"/>
            <a:ext cx="228601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От названий животных</a:t>
            </a:r>
            <a:endParaRPr lang="ru-RU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428596" y="785794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Светлана, Чернава, </a:t>
            </a:r>
          </a:p>
          <a:p>
            <a:r>
              <a:rPr lang="ru-RU" sz="2000" dirty="0" smtClean="0"/>
              <a:t>Кудряш, Крепыш</a:t>
            </a:r>
            <a:endParaRPr lang="ru-RU" sz="2000" dirty="0"/>
          </a:p>
        </p:txBody>
      </p:sp>
      <p:sp>
        <p:nvSpPr>
          <p:cNvPr id="58" name="TextBox 57"/>
          <p:cNvSpPr txBox="1"/>
          <p:nvPr/>
        </p:nvSpPr>
        <p:spPr>
          <a:xfrm>
            <a:off x="6357950" y="785794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Первуша</a:t>
            </a:r>
            <a:r>
              <a:rPr lang="ru-RU" sz="2000" dirty="0" smtClean="0"/>
              <a:t>, </a:t>
            </a:r>
            <a:r>
              <a:rPr lang="ru-RU" sz="2000" dirty="0" err="1" smtClean="0"/>
              <a:t>Вторуня</a:t>
            </a:r>
            <a:r>
              <a:rPr lang="ru-RU" sz="2000" dirty="0" smtClean="0"/>
              <a:t>, Пятой,  </a:t>
            </a:r>
            <a:r>
              <a:rPr lang="ru-RU" sz="2000" dirty="0" err="1" smtClean="0"/>
              <a:t>Осьмой</a:t>
            </a:r>
            <a:endParaRPr lang="ru-RU" sz="2000" dirty="0"/>
          </a:p>
        </p:txBody>
      </p:sp>
      <p:sp>
        <p:nvSpPr>
          <p:cNvPr id="59" name="TextBox 58"/>
          <p:cNvSpPr txBox="1"/>
          <p:nvPr/>
        </p:nvSpPr>
        <p:spPr>
          <a:xfrm>
            <a:off x="214282" y="3286124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Добрыня, Молчун, Умник, </a:t>
            </a:r>
            <a:r>
              <a:rPr lang="ru-RU" sz="2000" dirty="0" err="1" smtClean="0"/>
              <a:t>Несмеяна</a:t>
            </a:r>
            <a:endParaRPr lang="ru-RU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6786578" y="3286124"/>
            <a:ext cx="214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mtClean="0"/>
              <a:t>Нелюб, </a:t>
            </a:r>
            <a:r>
              <a:rPr lang="ru-RU" sz="2000" dirty="0" err="1" smtClean="0"/>
              <a:t>Дурак</a:t>
            </a:r>
            <a:r>
              <a:rPr lang="ru-RU" sz="2000" dirty="0" smtClean="0"/>
              <a:t>, </a:t>
            </a:r>
            <a:r>
              <a:rPr lang="ru-RU" sz="2000" dirty="0" err="1" smtClean="0"/>
              <a:t>Болван</a:t>
            </a:r>
            <a:r>
              <a:rPr lang="ru-RU" sz="2000" dirty="0" smtClean="0"/>
              <a:t>, Немил</a:t>
            </a:r>
            <a:endParaRPr lang="ru-RU" sz="2000" dirty="0"/>
          </a:p>
        </p:txBody>
      </p:sp>
      <p:sp>
        <p:nvSpPr>
          <p:cNvPr id="64" name="TextBox 63"/>
          <p:cNvSpPr txBox="1"/>
          <p:nvPr/>
        </p:nvSpPr>
        <p:spPr>
          <a:xfrm>
            <a:off x="285720" y="5214950"/>
            <a:ext cx="214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Рыбак, Мельник, Кузнец, Муковоз</a:t>
            </a:r>
            <a:endParaRPr lang="ru-RU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3357554" y="5500702"/>
            <a:ext cx="214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Заяц, Кот, Волк, Медведко</a:t>
            </a:r>
            <a:endParaRPr lang="ru-RU" sz="2000" dirty="0"/>
          </a:p>
        </p:txBody>
      </p:sp>
      <p:sp>
        <p:nvSpPr>
          <p:cNvPr id="66" name="TextBox 65"/>
          <p:cNvSpPr txBox="1"/>
          <p:nvPr/>
        </p:nvSpPr>
        <p:spPr>
          <a:xfrm>
            <a:off x="6215074" y="5357826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Метелица, </a:t>
            </a:r>
            <a:r>
              <a:rPr lang="ru-RU" sz="2000" dirty="0" err="1" smtClean="0"/>
              <a:t>Знойник</a:t>
            </a:r>
            <a:r>
              <a:rPr lang="ru-RU" sz="2000" dirty="0" smtClean="0"/>
              <a:t>, Вешняк, Снегурочка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332657"/>
            <a:ext cx="796888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Наши имена пришли из разных языков</a:t>
            </a:r>
            <a:endParaRPr lang="ru-RU" sz="3200" b="1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15428" y="830831"/>
            <a:ext cx="8751691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Греческий: Александра (Александр),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Кристина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Татьяна, Алексей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>
                <a:latin typeface="Arial" pitchFamily="34" charset="0"/>
              </a:rPr>
              <a:t>    Роман, Арсений.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Старославянский: Владислав, Ярослав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Старорусский: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Иван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Древнееврейский: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Матвей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Латинский: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Лилия, Виктор, Максим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Скандинав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ский: Ольга, Игорь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3293044"/>
            <a:ext cx="4677103" cy="3507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8641"/>
            <a:ext cx="7776864" cy="654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4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Имена моей подружки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/>
              <a:t>Как бы, друзья, не запутаться тут.</a:t>
            </a:r>
          </a:p>
          <a:p>
            <a:pPr>
              <a:buNone/>
            </a:pPr>
            <a:r>
              <a:rPr lang="ru-RU" sz="2800" dirty="0"/>
              <a:t>Ольгой </a:t>
            </a:r>
            <a:r>
              <a:rPr lang="ru-RU" sz="2800" dirty="0" smtClean="0"/>
              <a:t>частенько </a:t>
            </a:r>
            <a:r>
              <a:rPr lang="ru-RU" sz="2800" dirty="0"/>
              <a:t>зовут ее в школе,</a:t>
            </a:r>
          </a:p>
          <a:p>
            <a:pPr>
              <a:buNone/>
            </a:pPr>
            <a:r>
              <a:rPr lang="ru-RU" sz="2800" dirty="0"/>
              <a:t>Оленькой папа и мама зовут.</a:t>
            </a:r>
          </a:p>
          <a:p>
            <a:pPr>
              <a:buNone/>
            </a:pPr>
            <a:r>
              <a:rPr lang="ru-RU" sz="2800" smtClean="0"/>
              <a:t>«Олька!» </a:t>
            </a:r>
            <a:r>
              <a:rPr lang="ru-RU" sz="2800" dirty="0"/>
              <a:t>- кричит озорник во дворе...</a:t>
            </a:r>
          </a:p>
          <a:p>
            <a:pPr>
              <a:buNone/>
            </a:pPr>
            <a:r>
              <a:rPr lang="ru-RU" sz="2800" dirty="0"/>
              <a:t>Кто же, скажите-ка мне, посчитает,</a:t>
            </a:r>
          </a:p>
          <a:p>
            <a:pPr>
              <a:buNone/>
            </a:pPr>
            <a:r>
              <a:rPr lang="ru-RU" sz="2800" dirty="0"/>
              <a:t>Сколько имен у подружки моей?</a:t>
            </a:r>
          </a:p>
          <a:p>
            <a:pPr>
              <a:buNone/>
            </a:pPr>
            <a:endParaRPr lang="ru-RU" sz="2800" dirty="0"/>
          </a:p>
        </p:txBody>
      </p:sp>
      <p:pic>
        <p:nvPicPr>
          <p:cNvPr id="23554" name="Picture 2" descr="Социальная адаптация детей. Детская друж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357562"/>
            <a:ext cx="3214710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Образуйте разные варианты своего имени с помощью суффиксов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1571613"/>
            <a:ext cx="5329246" cy="37147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-</a:t>
            </a:r>
            <a:r>
              <a:rPr lang="ru-RU" dirty="0" err="1"/>
              <a:t>еньк</a:t>
            </a:r>
            <a:r>
              <a:rPr lang="ru-RU" dirty="0"/>
              <a:t>-, -</a:t>
            </a:r>
            <a:r>
              <a:rPr lang="ru-RU" dirty="0" err="1"/>
              <a:t>оньк</a:t>
            </a:r>
            <a:r>
              <a:rPr lang="ru-RU" dirty="0"/>
              <a:t>-,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-</a:t>
            </a:r>
            <a:r>
              <a:rPr lang="ru-RU" dirty="0" err="1"/>
              <a:t>ечк</a:t>
            </a:r>
            <a:r>
              <a:rPr lang="ru-RU" dirty="0"/>
              <a:t>-</a:t>
            </a:r>
            <a:r>
              <a:rPr lang="ru-RU" dirty="0" smtClean="0"/>
              <a:t>,    </a:t>
            </a:r>
            <a:r>
              <a:rPr lang="ru-RU" dirty="0"/>
              <a:t>-</a:t>
            </a:r>
            <a:r>
              <a:rPr lang="ru-RU" dirty="0" err="1"/>
              <a:t>очк</a:t>
            </a:r>
            <a:r>
              <a:rPr lang="ru-RU" dirty="0"/>
              <a:t>-,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-</a:t>
            </a:r>
            <a:r>
              <a:rPr lang="ru-RU" dirty="0" err="1" smtClean="0"/>
              <a:t>юшк</a:t>
            </a:r>
            <a:r>
              <a:rPr lang="ru-RU" dirty="0" smtClean="0"/>
              <a:t>-, -</a:t>
            </a:r>
            <a:r>
              <a:rPr lang="ru-RU" dirty="0" err="1" smtClean="0"/>
              <a:t>ушк</a:t>
            </a:r>
            <a:r>
              <a:rPr lang="ru-RU" dirty="0" smtClean="0"/>
              <a:t>-, </a:t>
            </a:r>
          </a:p>
          <a:p>
            <a:pPr>
              <a:buNone/>
            </a:pPr>
            <a:r>
              <a:rPr lang="ru-RU" dirty="0" smtClean="0"/>
              <a:t>     -</a:t>
            </a:r>
            <a:r>
              <a:rPr lang="ru-RU" dirty="0" err="1" smtClean="0"/>
              <a:t>ёнок</a:t>
            </a:r>
            <a:r>
              <a:rPr lang="ru-RU" dirty="0" smtClean="0"/>
              <a:t>-</a:t>
            </a:r>
            <a:r>
              <a:rPr lang="ru-RU" dirty="0"/>
              <a:t>, -</a:t>
            </a:r>
            <a:r>
              <a:rPr lang="ru-RU" dirty="0" err="1"/>
              <a:t>онок</a:t>
            </a:r>
            <a:r>
              <a:rPr lang="ru-RU" dirty="0"/>
              <a:t>-,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-</a:t>
            </a:r>
            <a:r>
              <a:rPr lang="ru-RU" dirty="0"/>
              <a:t>к-,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-</a:t>
            </a:r>
            <a:r>
              <a:rPr lang="ru-RU" dirty="0" err="1"/>
              <a:t>утк</a:t>
            </a:r>
            <a:r>
              <a:rPr lang="ru-RU" dirty="0"/>
              <a:t>-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542926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Например: Оля, Ол</a:t>
            </a:r>
            <a:r>
              <a:rPr lang="ru-RU" sz="2400" dirty="0" smtClean="0">
                <a:solidFill>
                  <a:srgbClr val="FF0000"/>
                </a:solidFill>
              </a:rPr>
              <a:t>еньк</a:t>
            </a:r>
            <a:r>
              <a:rPr lang="ru-RU" sz="2400" dirty="0" smtClean="0"/>
              <a:t>а, Оль</a:t>
            </a:r>
            <a:r>
              <a:rPr lang="ru-RU" sz="2400" dirty="0" smtClean="0">
                <a:solidFill>
                  <a:srgbClr val="FF0000"/>
                </a:solidFill>
              </a:rPr>
              <a:t>г</a:t>
            </a:r>
            <a:r>
              <a:rPr lang="ru-RU" sz="2400" dirty="0" smtClean="0"/>
              <a:t>а, Оль</a:t>
            </a:r>
            <a:r>
              <a:rPr lang="ru-RU" sz="2400" dirty="0" smtClean="0">
                <a:solidFill>
                  <a:srgbClr val="FF0000"/>
                </a:solidFill>
              </a:rPr>
              <a:t>к</a:t>
            </a:r>
            <a:r>
              <a:rPr lang="ru-RU" sz="2400" dirty="0" smtClean="0"/>
              <a:t>а, </a:t>
            </a:r>
            <a:r>
              <a:rPr lang="ru-RU" sz="2400" dirty="0" err="1" smtClean="0"/>
              <a:t>Ол</a:t>
            </a:r>
            <a:r>
              <a:rPr lang="ru-RU" sz="2400" dirty="0" err="1" smtClean="0">
                <a:solidFill>
                  <a:srgbClr val="FF0000"/>
                </a:solidFill>
              </a:rPr>
              <a:t>юшк</a:t>
            </a:r>
            <a:r>
              <a:rPr lang="ru-RU" sz="2400" dirty="0" err="1" smtClean="0"/>
              <a:t>а</a:t>
            </a:r>
            <a:r>
              <a:rPr lang="ru-RU" sz="2400" dirty="0" smtClean="0"/>
              <a:t>, Ол</a:t>
            </a:r>
            <a:r>
              <a:rPr lang="ru-RU" sz="2400" dirty="0" smtClean="0">
                <a:solidFill>
                  <a:srgbClr val="FF0000"/>
                </a:solidFill>
              </a:rPr>
              <a:t>ечк</a:t>
            </a:r>
            <a:r>
              <a:rPr lang="ru-RU" sz="2400" dirty="0" smtClean="0"/>
              <a:t>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500042"/>
            <a:ext cx="5214974" cy="4525963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Имя у тебя </a:t>
            </a:r>
            <a:r>
              <a:rPr lang="ru-RU" sz="3600" dirty="0" smtClean="0"/>
              <a:t>одно</a:t>
            </a:r>
          </a:p>
          <a:p>
            <a:pPr>
              <a:buNone/>
            </a:pPr>
            <a:r>
              <a:rPr lang="ru-RU" sz="3600" dirty="0" smtClean="0"/>
              <a:t>Навсегда оно дано.</a:t>
            </a:r>
          </a:p>
          <a:p>
            <a:pPr>
              <a:buNone/>
            </a:pPr>
            <a:r>
              <a:rPr lang="ru-RU" sz="3600" dirty="0" smtClean="0"/>
              <a:t>Жизнь </a:t>
            </a:r>
            <a:r>
              <a:rPr lang="ru-RU" sz="3600" dirty="0"/>
              <a:t>длинна, и оттого</a:t>
            </a:r>
          </a:p>
          <a:p>
            <a:pPr>
              <a:buNone/>
            </a:pPr>
            <a:r>
              <a:rPr lang="ru-RU" sz="3600" dirty="0"/>
              <a:t>Ты побереги его.</a:t>
            </a:r>
          </a:p>
          <a:p>
            <a:endParaRPr lang="ru-RU" dirty="0"/>
          </a:p>
        </p:txBody>
      </p:sp>
      <p:pic>
        <p:nvPicPr>
          <p:cNvPr id="24582" name="Picture 6" descr="33b.ru &quot; Мои комментар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4" y="0"/>
            <a:ext cx="2590796" cy="2590797"/>
          </a:xfrm>
          <a:prstGeom prst="rect">
            <a:avLst/>
          </a:prstGeom>
          <a:noFill/>
        </p:spPr>
      </p:pic>
      <p:pic>
        <p:nvPicPr>
          <p:cNvPr id="24586" name="Picture 10" descr="http://img1.liveinternet.ru/images/attach/c/9/112/441/112441325_0_fd529_9a6f528f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143248"/>
            <a:ext cx="3571901" cy="3464128"/>
          </a:xfrm>
          <a:prstGeom prst="rect">
            <a:avLst/>
          </a:prstGeom>
          <a:noFill/>
        </p:spPr>
      </p:pic>
      <p:pic>
        <p:nvPicPr>
          <p:cNvPr id="24590" name="Picture 14" descr="сердеч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3571884"/>
            <a:ext cx="3286116" cy="3286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571500"/>
            <a:ext cx="7938459" cy="595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2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449</Words>
  <Application>Microsoft Office PowerPoint</Application>
  <PresentationFormat>Экран (4:3)</PresentationFormat>
  <Paragraphs>83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к уроку- проекту </vt:lpstr>
      <vt:lpstr>Что принадлежит только тебе, а употребляется чаще другими?</vt:lpstr>
      <vt:lpstr>Тайна имени</vt:lpstr>
      <vt:lpstr>Презентация PowerPoint</vt:lpstr>
      <vt:lpstr>Назови своё имя особенно</vt:lpstr>
      <vt:lpstr>Скороговорки</vt:lpstr>
      <vt:lpstr>Происхождение и употребление имён</vt:lpstr>
      <vt:lpstr>В Древней России вместо слова «имя» употребляли другие слова: рекло, назвище, прозвище, кличка. Издавна на Руси сложилась традиция имянаречения. Нарекали в Древней Руси   необычно: по внешним признакам, по черте характера, по очереди рождения в семье, от названий явлений природы, по профессии родителей, от названий животных  и т.д. Были имена – обереги (охранные имена).</vt:lpstr>
      <vt:lpstr>Имя</vt:lpstr>
      <vt:lpstr>Презентация PowerPoint</vt:lpstr>
      <vt:lpstr>Наши имена пришли из разных языков</vt:lpstr>
      <vt:lpstr>Презентация PowerPoint</vt:lpstr>
      <vt:lpstr>Имена моей подружки</vt:lpstr>
      <vt:lpstr>Образуйте разные варианты своего имени с помощью суффиксов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принадлежит только тебе, а употребляется чаще другими?</dc:title>
  <dc:creator>olifeR</dc:creator>
  <cp:lastModifiedBy>Пользователь Windows</cp:lastModifiedBy>
  <cp:revision>36</cp:revision>
  <dcterms:created xsi:type="dcterms:W3CDTF">2015-02-02T17:56:56Z</dcterms:created>
  <dcterms:modified xsi:type="dcterms:W3CDTF">2024-08-30T17:15:17Z</dcterms:modified>
</cp:coreProperties>
</file>