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8"/>
  </p:notesMasterIdLst>
  <p:sldIdLst>
    <p:sldId id="256" r:id="rId2"/>
    <p:sldId id="258" r:id="rId3"/>
    <p:sldId id="259" r:id="rId4"/>
    <p:sldId id="274" r:id="rId5"/>
    <p:sldId id="276" r:id="rId6"/>
    <p:sldId id="277" r:id="rId7"/>
    <p:sldId id="275" r:id="rId8"/>
    <p:sldId id="262" r:id="rId9"/>
    <p:sldId id="263" r:id="rId10"/>
    <p:sldId id="261" r:id="rId11"/>
    <p:sldId id="264" r:id="rId12"/>
    <p:sldId id="265" r:id="rId13"/>
    <p:sldId id="266" r:id="rId14"/>
    <p:sldId id="267" r:id="rId15"/>
    <p:sldId id="27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2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320" autoAdjust="0"/>
  </p:normalViewPr>
  <p:slideViewPr>
    <p:cSldViewPr snapToGrid="0">
      <p:cViewPr varScale="1">
        <p:scale>
          <a:sx n="69" d="100"/>
          <a:sy n="69" d="100"/>
        </p:scale>
        <p:origin x="-816" y="-108"/>
      </p:cViewPr>
      <p:guideLst>
        <p:guide orient="horz" pos="2160"/>
        <p:guide orient="horz" pos="3299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EB2D1-4C32-47EB-AD32-6927517FC71D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1DE5-6B28-4955-99BF-70C0454246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6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12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28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87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52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66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7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9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0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26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53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9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89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594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958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286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6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1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9FD2441-A40B-4315-B933-08255A665CC5}" type="datetimeFigureOut">
              <a:rPr lang="ru-RU" smtClean="0">
                <a:solidFill>
                  <a:srgbClr val="696464"/>
                </a:solidFill>
              </a:rPr>
              <a:pPr/>
              <a:t>30.08.2024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990F2A-9209-4895-99E1-6CA8CB9449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11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Relationship Id="rId9" Type="http://schemas.openxmlformats.org/officeDocument/2006/relationships/slide" Target="slide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20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slide" Target="slide7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7952031" y="3648933"/>
            <a:ext cx="2921877" cy="21005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 indent="15875"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0" b="1" u="sng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ru-RU" alt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Исполнители: </a:t>
            </a:r>
          </a:p>
          <a:p>
            <a:pPr algn="just"/>
            <a:endParaRPr lang="ru-RU" altLang="ru-RU" sz="1200" b="0" u="none" dirty="0" smtClean="0">
              <a:solidFill>
                <a:srgbClr val="1F1F1F"/>
              </a:solidFill>
              <a:cs typeface="Arial" panose="020B0604020202020204" pitchFamily="34" charset="0"/>
            </a:endParaRPr>
          </a:p>
          <a:p>
            <a:pPr algn="just"/>
            <a:r>
              <a:rPr lang="ru-RU" altLang="ru-RU" sz="1200" dirty="0" smtClean="0">
                <a:solidFill>
                  <a:srgbClr val="1F1F1F"/>
                </a:solidFill>
                <a:cs typeface="Arial" panose="020B0604020202020204" pitchFamily="34" charset="0"/>
              </a:rPr>
              <a:t>Сергеева Татьяна Владимировна,</a:t>
            </a:r>
          </a:p>
          <a:p>
            <a:pPr algn="just"/>
            <a:r>
              <a:rPr lang="ru-RU" altLang="ru-RU" sz="1200" dirty="0" smtClean="0">
                <a:solidFill>
                  <a:srgbClr val="1F1F1F"/>
                </a:solidFill>
                <a:cs typeface="Arial" panose="020B0604020202020204" pitchFamily="34" charset="0"/>
              </a:rPr>
              <a:t>учитель физики</a:t>
            </a:r>
          </a:p>
          <a:p>
            <a:pPr algn="just"/>
            <a:r>
              <a:rPr lang="ru-RU" altLang="ru-RU" sz="1200" dirty="0" smtClean="0">
                <a:solidFill>
                  <a:srgbClr val="1F1F1F"/>
                </a:solidFill>
                <a:cs typeface="Arial" panose="020B0604020202020204" pitchFamily="34" charset="0"/>
              </a:rPr>
              <a:t>МБОУ «СОШ №56» </a:t>
            </a:r>
            <a:r>
              <a:rPr lang="ru-RU" altLang="ru-RU" sz="1200" dirty="0" err="1" smtClean="0">
                <a:solidFill>
                  <a:srgbClr val="1F1F1F"/>
                </a:solidFill>
                <a:cs typeface="Arial" panose="020B0604020202020204" pitchFamily="34" charset="0"/>
              </a:rPr>
              <a:t>г.Новокузнецк</a:t>
            </a:r>
            <a:endParaRPr lang="ru-RU" altLang="ru-RU" sz="1200" dirty="0" smtClean="0">
              <a:solidFill>
                <a:srgbClr val="1F1F1F"/>
              </a:solidFill>
              <a:cs typeface="Arial" panose="020B0604020202020204" pitchFamily="34" charset="0"/>
            </a:endParaRPr>
          </a:p>
          <a:p>
            <a:pPr algn="just"/>
            <a:r>
              <a:rPr lang="ru-RU" altLang="ru-RU" sz="1200" dirty="0" smtClean="0">
                <a:solidFill>
                  <a:srgbClr val="1F1F1F"/>
                </a:solidFill>
                <a:cs typeface="Arial" panose="020B0604020202020204" pitchFamily="34" charset="0"/>
              </a:rPr>
              <a:t>8-906-932-18-17, </a:t>
            </a:r>
            <a:r>
              <a:rPr lang="en-US" altLang="ru-RU" sz="1200" dirty="0" smtClean="0">
                <a:solidFill>
                  <a:srgbClr val="1F1F1F"/>
                </a:solidFill>
                <a:cs typeface="Arial" panose="020B0604020202020204" pitchFamily="34" charset="0"/>
              </a:rPr>
              <a:t>t.sergeeva55@inbox.ru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Лебедева Галина Валерьевна,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1200" i="1" dirty="0">
                <a:cs typeface="Calibri" panose="020F0502020204030204" pitchFamily="34" charset="0"/>
              </a:rPr>
              <a:t>учитель физики </a:t>
            </a:r>
            <a:endParaRPr lang="ru-RU" altLang="ru-RU" sz="1200" i="1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1200" i="1" dirty="0">
                <a:cs typeface="Calibri" panose="020F0502020204030204" pitchFamily="34" charset="0"/>
              </a:rPr>
              <a:t>МБОУ «СОШ №34»</a:t>
            </a:r>
          </a:p>
          <a:p>
            <a:pPr algn="just"/>
            <a:r>
              <a:rPr lang="ru-RU" altLang="ru-RU" sz="1200" i="1" dirty="0" err="1">
                <a:cs typeface="Calibri" panose="020F0502020204030204" pitchFamily="34" charset="0"/>
              </a:rPr>
              <a:t>Прокопьевский</a:t>
            </a:r>
            <a:r>
              <a:rPr lang="ru-RU" altLang="ru-RU" sz="1200" i="1" dirty="0">
                <a:cs typeface="Calibri" panose="020F0502020204030204" pitchFamily="34" charset="0"/>
              </a:rPr>
              <a:t> МО</a:t>
            </a:r>
            <a:endParaRPr lang="ru-RU" altLang="ru-RU" sz="1200" i="1" dirty="0">
              <a:cs typeface="Times New Roman" panose="02020603050405020304" pitchFamily="18" charset="0"/>
            </a:endParaRPr>
          </a:p>
          <a:p>
            <a:endParaRPr lang="ru-RU" altLang="ru-RU" sz="1200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4814" y="1867198"/>
            <a:ext cx="97746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800" b="1" i="0" u="none" strike="noStrike" kern="0" cap="all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ГИА. Решение задач</a:t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Молекулярно-кинетическая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теория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6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1489" t="16595" r="10878" b="6241"/>
          <a:stretch>
            <a:fillRect/>
          </a:stretch>
        </p:blipFill>
        <p:spPr bwMode="auto">
          <a:xfrm>
            <a:off x="924910" y="1563465"/>
            <a:ext cx="10604938" cy="52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1660634" y="176499"/>
            <a:ext cx="89232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Кодификатор </a:t>
            </a:r>
            <a:br>
              <a:rPr lang="ru-RU" dirty="0"/>
            </a:br>
            <a:r>
              <a:rPr lang="ru-RU" dirty="0"/>
              <a:t>проверяемых требований к результатам освоения основной образовательной программы среднего общего образования и элементов содержания для проведения единого государственного экзамена по ФИЗИКЕ</a:t>
            </a:r>
            <a:br>
              <a:rPr lang="ru-RU" dirty="0"/>
            </a:br>
            <a:r>
              <a:rPr lang="ru-RU" dirty="0"/>
              <a:t>(Извлечение)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82" y="1"/>
            <a:ext cx="10163503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1" y="-1"/>
            <a:ext cx="8986345" cy="6739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65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32" y="500243"/>
            <a:ext cx="11363929" cy="141263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98483" y="2123090"/>
            <a:ext cx="2028496" cy="32476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50000"/>
              </a:spcBef>
            </a:pPr>
            <a:r>
              <a:rPr lang="ru-RU" altLang="ru-RU" sz="3200" dirty="0">
                <a:solidFill>
                  <a:prstClr val="black"/>
                </a:solidFill>
                <a:latin typeface="Times New Roman" panose="02020603050405020304" pitchFamily="18" charset="0"/>
              </a:rPr>
              <a:t>Анализ текста и физического явления задачи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142593" y="3657600"/>
            <a:ext cx="798786" cy="210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941379" y="2890345"/>
            <a:ext cx="1702676" cy="2480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ru-RU" altLang="ru-RU" sz="3200">
                <a:latin typeface="Times New Roman" panose="02020603050405020304" pitchFamily="18" charset="0"/>
              </a:rPr>
              <a:t>План  решения</a:t>
            </a:r>
            <a:endParaRPr lang="ru-RU" altLang="ru-RU" sz="3200" dirty="0">
              <a:latin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728138" y="3836276"/>
            <a:ext cx="14294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220607" y="3258207"/>
            <a:ext cx="1881352" cy="10089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50000"/>
              </a:spcBef>
            </a:pPr>
            <a:r>
              <a:rPr lang="ru-RU" altLang="ru-RU" sz="3200">
                <a:solidFill>
                  <a:prstClr val="black"/>
                </a:solidFill>
                <a:latin typeface="Times New Roman" panose="02020603050405020304" pitchFamily="18" charset="0"/>
              </a:rPr>
              <a:t>Решение</a:t>
            </a:r>
            <a:endParaRPr lang="ru-RU" altLang="ru-RU" sz="32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089931" y="2890345"/>
            <a:ext cx="1828800" cy="22492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50000"/>
              </a:spcBef>
            </a:pPr>
            <a:r>
              <a:rPr lang="ru-RU" altLang="ru-RU" sz="3200">
                <a:solidFill>
                  <a:prstClr val="black"/>
                </a:solidFill>
                <a:latin typeface="Times New Roman" panose="02020603050405020304" pitchFamily="18" charset="0"/>
              </a:rPr>
              <a:t>Анализ решения</a:t>
            </a:r>
            <a:endParaRPr lang="ru-RU" altLang="ru-RU" sz="32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9" idx="3"/>
          </p:cNvCxnSpPr>
          <p:nvPr/>
        </p:nvCxnSpPr>
        <p:spPr>
          <a:xfrm flipV="1">
            <a:off x="9101959" y="3752193"/>
            <a:ext cx="903889" cy="105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5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2661" y="932932"/>
            <a:ext cx="10951779" cy="545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ru-RU" alt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Советы по решению задач на газовые законы</a:t>
            </a:r>
          </a:p>
          <a:p>
            <a:pPr marL="609600" indent="-609600" algn="ctr">
              <a:lnSpc>
                <a:spcPct val="80000"/>
              </a:lnSpc>
              <a:buFontTx/>
              <a:buNone/>
            </a:pPr>
            <a:endParaRPr lang="ru-RU" altLang="ru-RU" sz="3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задаче рассматривается одно состояние газа и требуется найти какой-нибудь параметр этого состояния, нужно использовать уравнение Менделеева-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Клайперона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 значения давления и объема явно не заданы, их нужно выразить через данные в условии величины.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endParaRPr lang="ru-RU" alt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задаче рассматриваются два состояния газа и его масса остается постоянной, можно применять уравнение Менделеева – 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Клайперона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 же при этом не изменяется еще один из параметров (давление, объем, температура), используют закон, описывающий данный 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изопроцесс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AutoNum type="arabicPeriod"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двух состояниях масса газа разная, то для каждого состояния записывают уравнение Менделеева – 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Клайперона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Затем решают систему уравнений относительно искомой величины.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10725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840828"/>
            <a:ext cx="8980050" cy="11981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задачи по Уравнению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менделеева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клайперона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7107" y="2049517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7</a:t>
            </a:r>
          </a:p>
        </p:txBody>
      </p:sp>
      <p:sp>
        <p:nvSpPr>
          <p:cNvPr id="8" name="Стрелка вправо 7">
            <a:hlinkClick r:id="rId2" action="ppaction://hlinksldjump"/>
          </p:cNvPr>
          <p:cNvSpPr/>
          <p:nvPr/>
        </p:nvSpPr>
        <p:spPr>
          <a:xfrm>
            <a:off x="3263463" y="2291257"/>
            <a:ext cx="1382109" cy="509751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7105" y="3042748"/>
            <a:ext cx="3978163" cy="1140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>
            <a:hlinkClick r:id="rId3" action="ppaction://hlinksldjump"/>
          </p:cNvPr>
          <p:cNvSpPr/>
          <p:nvPr/>
        </p:nvSpPr>
        <p:spPr>
          <a:xfrm>
            <a:off x="3263463" y="3358056"/>
            <a:ext cx="1445171" cy="509751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67105" y="4314499"/>
            <a:ext cx="3978163" cy="1008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9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3263463" y="4564119"/>
            <a:ext cx="1539766" cy="509752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06518" y="5454874"/>
            <a:ext cx="3938750" cy="76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10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>
            <a:hlinkClick r:id="rId5" action="ppaction://hlinksldjump"/>
          </p:cNvPr>
          <p:cNvSpPr/>
          <p:nvPr/>
        </p:nvSpPr>
        <p:spPr>
          <a:xfrm>
            <a:off x="3573517" y="5454874"/>
            <a:ext cx="1135117" cy="620105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41037" y="2162507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41037" y="3258208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7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41037" y="3252952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41037" y="4314499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41037" y="5370790"/>
            <a:ext cx="3936122" cy="861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>
            <a:hlinkClick r:id="rId6" action="ppaction://hlinksldjump"/>
          </p:cNvPr>
          <p:cNvSpPr/>
          <p:nvPr/>
        </p:nvSpPr>
        <p:spPr>
          <a:xfrm rot="10800000">
            <a:off x="6241037" y="2401615"/>
            <a:ext cx="1382109" cy="509751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>
            <a:hlinkClick r:id="rId7" action="ppaction://hlinksldjump"/>
          </p:cNvPr>
          <p:cNvSpPr/>
          <p:nvPr/>
        </p:nvSpPr>
        <p:spPr>
          <a:xfrm rot="10800000">
            <a:off x="6279395" y="3429000"/>
            <a:ext cx="1305391" cy="509751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>
            <a:hlinkClick r:id="rId8" action="ppaction://hlinksldjump"/>
          </p:cNvPr>
          <p:cNvSpPr/>
          <p:nvPr/>
        </p:nvSpPr>
        <p:spPr>
          <a:xfrm rot="10800000">
            <a:off x="6310924" y="4490546"/>
            <a:ext cx="1273862" cy="509751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>
            <a:hlinkClick r:id="rId9" action="ppaction://hlinksldjump"/>
          </p:cNvPr>
          <p:cNvSpPr/>
          <p:nvPr/>
        </p:nvSpPr>
        <p:spPr>
          <a:xfrm rot="10800000">
            <a:off x="6380295" y="5491661"/>
            <a:ext cx="1135117" cy="620105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0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5835" y="854350"/>
            <a:ext cx="9816662" cy="177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Уравнение </a:t>
            </a:r>
            <a:r>
              <a:rPr lang="ru-RU" sz="2400" b="1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Клапейрона</a:t>
            </a:r>
            <a:r>
              <a:rPr lang="ru-RU" sz="2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Менделеева</a:t>
            </a:r>
            <a:endParaRPr lang="ru-RU" sz="24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 7.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Идеальный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 в цилиндре переводится из состояния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состоянии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так, что его масса при этом не изменяется. Параметры, определяющие состояния газа, приведены в таблице. Какое число должно быть в свободной клетке таблицы?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455827"/>
              </p:ext>
            </p:extLst>
          </p:nvPr>
        </p:nvGraphicFramePr>
        <p:xfrm>
          <a:off x="2238701" y="2340394"/>
          <a:ext cx="6863256" cy="2050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5814">
                  <a:extLst>
                    <a:ext uri="{9D8B030D-6E8A-4147-A177-3AD203B41FA5}">
                      <a16:colId xmlns:a16="http://schemas.microsoft.com/office/drawing/2014/main" xmlns="" val="3367629841"/>
                    </a:ext>
                  </a:extLst>
                </a:gridCol>
                <a:gridCol w="1715814">
                  <a:extLst>
                    <a:ext uri="{9D8B030D-6E8A-4147-A177-3AD203B41FA5}">
                      <a16:colId xmlns:a16="http://schemas.microsoft.com/office/drawing/2014/main" xmlns="" val="1077226162"/>
                    </a:ext>
                  </a:extLst>
                </a:gridCol>
                <a:gridCol w="1715814">
                  <a:extLst>
                    <a:ext uri="{9D8B030D-6E8A-4147-A177-3AD203B41FA5}">
                      <a16:colId xmlns:a16="http://schemas.microsoft.com/office/drawing/2014/main" xmlns="" val="3145210787"/>
                    </a:ext>
                  </a:extLst>
                </a:gridCol>
                <a:gridCol w="1715814">
                  <a:extLst>
                    <a:ext uri="{9D8B030D-6E8A-4147-A177-3AD203B41FA5}">
                      <a16:colId xmlns:a16="http://schemas.microsoft.com/office/drawing/2014/main" xmlns="" val="3414309663"/>
                    </a:ext>
                  </a:extLst>
                </a:gridCol>
              </a:tblGrid>
              <a:tr h="556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Р,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10</a:t>
                      </a:r>
                      <a:r>
                        <a:rPr lang="ru-RU" sz="16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V, 10</a:t>
                      </a:r>
                      <a:r>
                        <a:rPr lang="en-US" sz="16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6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Т,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4150086274"/>
                  </a:ext>
                </a:extLst>
              </a:tr>
              <a:tr h="704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 Состояние A 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638274856"/>
                  </a:ext>
                </a:extLst>
              </a:tr>
              <a:tr h="704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 Состояние B 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665113081"/>
                  </a:ext>
                </a:extLst>
              </a:tr>
            </a:tbl>
          </a:graphicData>
        </a:graphic>
      </p:graphicFrame>
      <p:sp>
        <p:nvSpPr>
          <p:cNvPr id="6" name="AutoShape 6" descr="p, 10 в степени 5 Па"/>
          <p:cNvSpPr>
            <a:spLocks noChangeAspect="1" noChangeArrowheads="1"/>
          </p:cNvSpPr>
          <p:nvPr/>
        </p:nvSpPr>
        <p:spPr bwMode="auto">
          <a:xfrm>
            <a:off x="4553450" y="3357067"/>
            <a:ext cx="607130" cy="55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7" name="AutoShape 7" descr="V, 10 в степени левая круглая скобка минус 3 правая круглая скобка м в кубе "/>
          <p:cNvSpPr>
            <a:spLocks noChangeAspect="1" noChangeArrowheads="1"/>
          </p:cNvSpPr>
          <p:nvPr/>
        </p:nvSpPr>
        <p:spPr bwMode="auto">
          <a:xfrm>
            <a:off x="4553450" y="3357067"/>
            <a:ext cx="607130" cy="55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8" name="AutoShape 8" descr="T, К"/>
          <p:cNvSpPr>
            <a:spLocks noChangeAspect="1" noChangeArrowheads="1"/>
          </p:cNvSpPr>
          <p:nvPr/>
        </p:nvSpPr>
        <p:spPr bwMode="auto">
          <a:xfrm>
            <a:off x="4553450" y="3357067"/>
            <a:ext cx="607130" cy="55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98676" y="3153103"/>
            <a:ext cx="767255" cy="3993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300</a:t>
            </a:r>
            <a:endParaRPr lang="ru-RU" dirty="0"/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 rot="5400000">
            <a:off x="11172497" y="388883"/>
            <a:ext cx="725213" cy="956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41" y="4424628"/>
            <a:ext cx="11437676" cy="185004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35117" y="6274676"/>
            <a:ext cx="2501462" cy="47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Ответ:300</a:t>
            </a:r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914400" y="861535"/>
                <a:ext cx="10279117" cy="2041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u="sng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Уравнение </a:t>
                </a:r>
                <a:r>
                  <a:rPr lang="ru-RU" b="1" u="sng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Клапейрона</a:t>
                </a:r>
                <a:r>
                  <a:rPr lang="ru-RU" b="1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— Менделеева</a:t>
                </a:r>
                <a:endParaRPr lang="ru-RU" b="1" u="sng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ru-RU" dirty="0" smtClean="0"/>
              </a:p>
              <a:p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Тип 8  Из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металлического баллона, в котором находилось 3 моль идеального газа под давлением 3 ·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 Па, медленно, без изменения температуры выпустили 0,6 моль газа. Определите давление газа в конечном состоянии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Ответ </a:t>
                </a:r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дайте в кПа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61535"/>
                <a:ext cx="10279117" cy="2041649"/>
              </a:xfrm>
              <a:prstGeom prst="rect">
                <a:avLst/>
              </a:prstGeom>
              <a:blipFill>
                <a:blip r:embed="rId2"/>
                <a:stretch>
                  <a:fillRect l="-474" t="-1791" r="-4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трелка вниз 5">
            <a:hlinkClick r:id="rId3" action="ppaction://hlinksldjump"/>
          </p:cNvPr>
          <p:cNvSpPr/>
          <p:nvPr/>
        </p:nvSpPr>
        <p:spPr>
          <a:xfrm rot="5400000">
            <a:off x="10897920" y="383314"/>
            <a:ext cx="725213" cy="9564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6148552"/>
            <a:ext cx="2869324" cy="599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240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055" y="2469931"/>
            <a:ext cx="10121462" cy="3846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7782"/>
          <a:stretch/>
        </p:blipFill>
        <p:spPr>
          <a:xfrm>
            <a:off x="409903" y="168166"/>
            <a:ext cx="10468304" cy="3069020"/>
          </a:xfrm>
          <a:prstGeom prst="rect">
            <a:avLst/>
          </a:prstGeom>
        </p:spPr>
      </p:pic>
      <p:sp>
        <p:nvSpPr>
          <p:cNvPr id="3" name="Стрелка вправо 2">
            <a:hlinkClick r:id="rId3" action="ppaction://hlinksldjump"/>
          </p:cNvPr>
          <p:cNvSpPr/>
          <p:nvPr/>
        </p:nvSpPr>
        <p:spPr>
          <a:xfrm rot="10800000">
            <a:off x="11119945" y="270283"/>
            <a:ext cx="830317" cy="517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56331" y="6222125"/>
            <a:ext cx="2396359" cy="557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 14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03" y="3237186"/>
            <a:ext cx="7441326" cy="3870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2"/>
          <a:srcRect l="24906" t="38219" r="9246" b="23223"/>
          <a:stretch/>
        </p:blipFill>
        <p:spPr bwMode="auto">
          <a:xfrm>
            <a:off x="746234" y="241737"/>
            <a:ext cx="10478814" cy="32476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24938"/>
          <a:stretch/>
        </p:blipFill>
        <p:spPr>
          <a:xfrm>
            <a:off x="746234" y="3746062"/>
            <a:ext cx="10752083" cy="2171262"/>
          </a:xfrm>
          <a:prstGeom prst="rect">
            <a:avLst/>
          </a:prstGeom>
        </p:spPr>
      </p:pic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 rot="10800000">
            <a:off x="10948488" y="241737"/>
            <a:ext cx="963990" cy="5780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46233" y="6053959"/>
            <a:ext cx="2343807" cy="5255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 311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5120" t="37871" r="9246" b="46598"/>
          <a:stretch/>
        </p:blipFill>
        <p:spPr bwMode="auto">
          <a:xfrm>
            <a:off x="315311" y="199698"/>
            <a:ext cx="11225048" cy="27601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 rot="10800000">
            <a:off x="10867697" y="3374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16" y="3222626"/>
            <a:ext cx="11021743" cy="3325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11018020" y="321046"/>
            <a:ext cx="1158340" cy="6767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480102"/>
              </p:ext>
            </p:extLst>
          </p:nvPr>
        </p:nvGraphicFramePr>
        <p:xfrm>
          <a:off x="735725" y="321047"/>
          <a:ext cx="10282296" cy="1565466"/>
        </p:xfrm>
        <a:graphic>
          <a:graphicData uri="http://schemas.openxmlformats.org/drawingml/2006/table">
            <a:tbl>
              <a:tblPr firstRow="1" firstCol="1" bandRow="1"/>
              <a:tblGrid>
                <a:gridCol w="10282296">
                  <a:extLst>
                    <a:ext uri="{9D8B030D-6E8A-4147-A177-3AD203B41FA5}">
                      <a16:colId xmlns:a16="http://schemas.microsoft.com/office/drawing/2014/main" xmlns="" val="506999980"/>
                    </a:ext>
                  </a:extLst>
                </a:gridCol>
              </a:tblGrid>
              <a:tr h="1518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закрытом цилиндрическом сосуде находится влажный воздух при температуре 100 °C. Для того, чтобы на стенках этого сосуда выпала роса, требуется изотермически изменить объем сосуда в 25 раз. Чему приблизительно равна первоначальная абсолютная влажность воздуха в сосуде? Ответ приведите в граммах на кубический метр, округлите до целых.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2854033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Таблица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363956"/>
                  </p:ext>
                </p:extLst>
              </p:nvPr>
            </p:nvGraphicFramePr>
            <p:xfrm>
              <a:off x="550668" y="2013857"/>
              <a:ext cx="3259331" cy="333552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05753">
                      <a:extLst>
                        <a:ext uri="{9D8B030D-6E8A-4147-A177-3AD203B41FA5}">
                          <a16:colId xmlns:a16="http://schemas.microsoft.com/office/drawing/2014/main" xmlns="" val="2041431175"/>
                        </a:ext>
                      </a:extLst>
                    </a:gridCol>
                    <a:gridCol w="223685">
                      <a:extLst>
                        <a:ext uri="{9D8B030D-6E8A-4147-A177-3AD203B41FA5}">
                          <a16:colId xmlns:a16="http://schemas.microsoft.com/office/drawing/2014/main" xmlns="" val="1265458389"/>
                        </a:ext>
                      </a:extLst>
                    </a:gridCol>
                    <a:gridCol w="706208">
                      <a:extLst>
                        <a:ext uri="{9D8B030D-6E8A-4147-A177-3AD203B41FA5}">
                          <a16:colId xmlns:a16="http://schemas.microsoft.com/office/drawing/2014/main" xmlns="" val="2771633614"/>
                        </a:ext>
                      </a:extLst>
                    </a:gridCol>
                    <a:gridCol w="223685">
                      <a:extLst>
                        <a:ext uri="{9D8B030D-6E8A-4147-A177-3AD203B41FA5}">
                          <a16:colId xmlns:a16="http://schemas.microsoft.com/office/drawing/2014/main" xmlns="" val="2114990482"/>
                        </a:ext>
                      </a:extLst>
                    </a:gridCol>
                  </a:tblGrid>
                  <a:tr h="25634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Дано: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СИ: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rowSpan="8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591704845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</a:t>
                          </a:r>
                          <a:r>
                            <a:rPr lang="ru-RU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=10</a:t>
                          </a:r>
                          <a:r>
                            <a:rPr lang="ru-RU" sz="1800" baseline="30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323049541"/>
                      </a:ext>
                    </a:extLst>
                  </a:tr>
                  <a:tr h="54595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</a:t>
                          </a:r>
                          <a:r>
                            <a:rPr lang="ru-RU" sz="1800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=100 С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373К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155940214"/>
                      </a:ext>
                    </a:extLst>
                  </a:tr>
                  <a:tr h="62401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М=0,018 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кг/моль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501432350"/>
                      </a:ext>
                    </a:extLst>
                  </a:tr>
                  <a:tr h="62401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R=8,31 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Дж/(моль*К)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880005204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</a:t>
                          </a:r>
                          <a:r>
                            <a:rPr lang="ru-RU" sz="1800" baseline="-25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Т</a:t>
                          </a:r>
                          <a:r>
                            <a:rPr lang="ru-RU" sz="1800" baseline="-25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=Т=const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148898183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</a:t>
                          </a:r>
                          <a:r>
                            <a:rPr lang="en-US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V</a:t>
                          </a:r>
                          <a:r>
                            <a:rPr lang="en-US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:r>
                            <a:rPr lang="en-US" sz="180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/25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078727720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800" b="1" i="1">
                                      <a:solidFill>
                                        <a:srgbClr val="2021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𝛒</m:t>
                                  </m:r>
                                </m:e>
                                <m:sub>
                                  <m:r>
                                    <a:rPr lang="ru-RU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= ?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438335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Таблица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7363956"/>
                  </p:ext>
                </p:extLst>
              </p:nvPr>
            </p:nvGraphicFramePr>
            <p:xfrm>
              <a:off x="550668" y="2013857"/>
              <a:ext cx="3259331" cy="331577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05753">
                      <a:extLst>
                        <a:ext uri="{9D8B030D-6E8A-4147-A177-3AD203B41FA5}">
                          <a16:colId xmlns:a16="http://schemas.microsoft.com/office/drawing/2014/main" val="2041431175"/>
                        </a:ext>
                      </a:extLst>
                    </a:gridCol>
                    <a:gridCol w="223685">
                      <a:extLst>
                        <a:ext uri="{9D8B030D-6E8A-4147-A177-3AD203B41FA5}">
                          <a16:colId xmlns:a16="http://schemas.microsoft.com/office/drawing/2014/main" val="1265458389"/>
                        </a:ext>
                      </a:extLst>
                    </a:gridCol>
                    <a:gridCol w="706208">
                      <a:extLst>
                        <a:ext uri="{9D8B030D-6E8A-4147-A177-3AD203B41FA5}">
                          <a16:colId xmlns:a16="http://schemas.microsoft.com/office/drawing/2014/main" val="2771633614"/>
                        </a:ext>
                      </a:extLst>
                    </a:gridCol>
                    <a:gridCol w="223685">
                      <a:extLst>
                        <a:ext uri="{9D8B030D-6E8A-4147-A177-3AD203B41FA5}">
                          <a16:colId xmlns:a16="http://schemas.microsoft.com/office/drawing/2014/main" val="2114990482"/>
                        </a:ext>
                      </a:extLst>
                    </a:gridCol>
                  </a:tblGrid>
                  <a:tr h="27374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Дано: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СИ: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rowSpan="8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91704845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р</a:t>
                          </a:r>
                          <a:r>
                            <a:rPr lang="ru-RU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=10</a:t>
                          </a:r>
                          <a:r>
                            <a:rPr lang="ru-RU" sz="1800" baseline="30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3049541"/>
                      </a:ext>
                    </a:extLst>
                  </a:tr>
                  <a:tr h="54595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</a:t>
                          </a:r>
                          <a:r>
                            <a:rPr lang="ru-RU" sz="1800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=100 С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373К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5940214"/>
                      </a:ext>
                    </a:extLst>
                  </a:tr>
                  <a:tr h="62401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М=0,018 </a:t>
                          </a:r>
                          <a:r>
                            <a:rPr lang="ru-RU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кг/моль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01432350"/>
                      </a:ext>
                    </a:extLst>
                  </a:tr>
                  <a:tr h="62401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R=8,31 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Дж/(моль*К)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0005204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Т</a:t>
                          </a:r>
                          <a:r>
                            <a:rPr lang="ru-RU" sz="1800" baseline="-25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Т</a:t>
                          </a:r>
                          <a:r>
                            <a:rPr lang="ru-RU" sz="1800" baseline="-25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ru-RU" sz="18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=Т=const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8898183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</a:t>
                          </a:r>
                          <a:r>
                            <a:rPr lang="en-US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ru-RU" sz="18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V</a:t>
                          </a:r>
                          <a:r>
                            <a:rPr lang="en-US" sz="1800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</a:t>
                          </a:r>
                          <a:r>
                            <a:rPr lang="en-US" sz="1800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/25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8727720"/>
                      </a:ext>
                    </a:extLst>
                  </a:tr>
                  <a:tr h="31200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9" t="-994118" r="-55491" b="-450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ru-RU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ru-RU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383353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289" y="2013856"/>
            <a:ext cx="8939139" cy="470262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055914" y="6193971"/>
            <a:ext cx="2917372" cy="5225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Ответ: 23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l="3112" t="24397" r="4415" b="45532"/>
          <a:stretch>
            <a:fillRect/>
          </a:stretch>
        </p:blipFill>
        <p:spPr bwMode="auto">
          <a:xfrm>
            <a:off x="291830" y="155642"/>
            <a:ext cx="11699808" cy="214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59923" y="2529191"/>
            <a:ext cx="113813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Дано:                 Решение: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S=5·10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2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М=1 кг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=0,15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=0,02м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=10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491247" y="4236395"/>
            <a:ext cx="3122579" cy="19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30740" y="5019472"/>
            <a:ext cx="1741251" cy="97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393004" y="3910519"/>
            <a:ext cx="865762" cy="5642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V="1">
            <a:off x="1697477" y="3798650"/>
            <a:ext cx="1371600" cy="38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V="1">
            <a:off x="2611877" y="3808379"/>
            <a:ext cx="1303507" cy="9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383277" y="3774332"/>
            <a:ext cx="865761" cy="1264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636196" y="3463047"/>
            <a:ext cx="408561" cy="31128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>
            <a:stCxn id="13" idx="2"/>
          </p:cNvCxnSpPr>
          <p:nvPr/>
        </p:nvCxnSpPr>
        <p:spPr>
          <a:xfrm rot="5400000" flipH="1" flipV="1">
            <a:off x="2346798" y="3416840"/>
            <a:ext cx="953310" cy="1459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2548647" y="3939702"/>
            <a:ext cx="632298" cy="97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2535674" y="4024005"/>
            <a:ext cx="431259" cy="32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47088" y="3949425"/>
            <a:ext cx="225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S    (</a:t>
            </a:r>
            <a:r>
              <a:rPr lang="en-US" sz="2400" dirty="0" err="1" smtClean="0"/>
              <a:t>M+m</a:t>
            </a:r>
            <a:r>
              <a:rPr lang="en-US" sz="2400" dirty="0" smtClean="0"/>
              <a:t>)g</a:t>
            </a:r>
            <a:endParaRPr lang="ru-RU" sz="24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16200000" flipV="1">
            <a:off x="1665045" y="5711818"/>
            <a:ext cx="1371600" cy="38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6200000" flipV="1">
            <a:off x="2579445" y="5721547"/>
            <a:ext cx="1303507" cy="9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350845" y="5463756"/>
            <a:ext cx="865761" cy="1264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>
            <a:stCxn id="26" idx="2"/>
          </p:cNvCxnSpPr>
          <p:nvPr/>
        </p:nvCxnSpPr>
        <p:spPr>
          <a:xfrm rot="5400000" flipH="1" flipV="1">
            <a:off x="2458637" y="5257011"/>
            <a:ext cx="658292" cy="811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14656" y="5862593"/>
            <a:ext cx="2256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S    Mg</a:t>
            </a:r>
            <a:endParaRPr lang="ru-RU" sz="24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2535671" y="5843142"/>
            <a:ext cx="632298" cy="97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2561610" y="5732885"/>
            <a:ext cx="431259" cy="32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324911" y="4786009"/>
            <a:ext cx="55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2373549" y="6391072"/>
            <a:ext cx="856034" cy="97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1" name="Формула" r:id="rId4" imgW="114120" imgH="215640" progId="Equation.3">
                  <p:embed/>
                </p:oleObj>
              </mc:Choice>
              <mc:Fallback>
                <p:oleObj name="Формула" r:id="rId4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4227719" y="2486396"/>
          <a:ext cx="4731427" cy="4230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2" name="Формула" r:id="rId6" imgW="2997000" imgH="2679480" progId="Equation.3">
                  <p:embed/>
                </p:oleObj>
              </mc:Choice>
              <mc:Fallback>
                <p:oleObj name="Формула" r:id="rId6" imgW="2997000" imgH="2679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7719" y="2486396"/>
                        <a:ext cx="4731427" cy="4230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9036995" y="6118698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0,8 кг</a:t>
            </a:r>
            <a:endParaRPr lang="ru-RU" sz="2400" dirty="0"/>
          </a:p>
        </p:txBody>
      </p:sp>
      <p:pic>
        <p:nvPicPr>
          <p:cNvPr id="30" name="Рисунок 2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10621870" y="2684833"/>
            <a:ext cx="1158340" cy="6767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 l="8634" t="22946" r="11221" b="48837"/>
          <a:stretch>
            <a:fillRect/>
          </a:stretch>
        </p:blipFill>
        <p:spPr bwMode="auto">
          <a:xfrm>
            <a:off x="431841" y="138219"/>
            <a:ext cx="11274603" cy="223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97712" y="2445488"/>
            <a:ext cx="108026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Дано:                          Решение:</a:t>
            </a:r>
          </a:p>
          <a:p>
            <a:r>
              <a:rPr lang="ru-RU" dirty="0" smtClean="0"/>
              <a:t>Т</a:t>
            </a:r>
            <a:r>
              <a:rPr lang="ru-RU" baseline="-25000" dirty="0" smtClean="0"/>
              <a:t>о</a:t>
            </a:r>
            <a:r>
              <a:rPr lang="ru-RU" dirty="0" smtClean="0"/>
              <a:t>=290 К</a:t>
            </a:r>
          </a:p>
          <a:p>
            <a:r>
              <a:rPr lang="ru-RU" dirty="0" smtClean="0"/>
              <a:t>𝛗</a:t>
            </a:r>
            <a:r>
              <a:rPr lang="ru-RU" baseline="-25000" dirty="0" smtClean="0"/>
              <a:t>0</a:t>
            </a:r>
            <a:r>
              <a:rPr lang="ru-RU" dirty="0" smtClean="0"/>
              <a:t>=0,6</a:t>
            </a:r>
          </a:p>
          <a:p>
            <a:r>
              <a:rPr lang="en-US" dirty="0" smtClean="0"/>
              <a:t>V0=15</a:t>
            </a:r>
            <a:r>
              <a:rPr lang="ru-RU" dirty="0" smtClean="0"/>
              <a:t>∙10</a:t>
            </a:r>
            <a:r>
              <a:rPr lang="ru-RU" baseline="30000" dirty="0" smtClean="0"/>
              <a:t>-3</a:t>
            </a:r>
            <a:r>
              <a:rPr lang="ru-RU" dirty="0" smtClean="0"/>
              <a:t>м</a:t>
            </a:r>
            <a:r>
              <a:rPr lang="ru-RU" baseline="30000" dirty="0" smtClean="0"/>
              <a:t>3</a:t>
            </a:r>
          </a:p>
          <a:p>
            <a:r>
              <a:rPr lang="ru-RU" dirty="0" smtClean="0"/>
              <a:t>Т=307 К</a:t>
            </a:r>
          </a:p>
          <a:p>
            <a:r>
              <a:rPr lang="ru-RU" dirty="0" smtClean="0"/>
              <a:t>𝛗=1</a:t>
            </a:r>
          </a:p>
          <a:p>
            <a:r>
              <a:rPr lang="ru-RU" dirty="0" smtClean="0"/>
              <a:t>Р</a:t>
            </a:r>
            <a:r>
              <a:rPr lang="ru-RU" baseline="-25000" dirty="0" smtClean="0"/>
              <a:t>нп0</a:t>
            </a:r>
            <a:r>
              <a:rPr lang="ru-RU" dirty="0" smtClean="0"/>
              <a:t>=1,94·10</a:t>
            </a:r>
            <a:r>
              <a:rPr lang="ru-RU" baseline="30000" dirty="0" smtClean="0"/>
              <a:t>3</a:t>
            </a:r>
            <a:r>
              <a:rPr lang="ru-RU" dirty="0" smtClean="0"/>
              <a:t>Па</a:t>
            </a:r>
          </a:p>
          <a:p>
            <a:r>
              <a:rPr lang="ru-RU" dirty="0" smtClean="0"/>
              <a:t>Р</a:t>
            </a:r>
            <a:r>
              <a:rPr lang="ru-RU" baseline="-25000" dirty="0" smtClean="0"/>
              <a:t>нп</a:t>
            </a:r>
            <a:r>
              <a:rPr lang="ru-RU" dirty="0" smtClean="0"/>
              <a:t>=5,32·10</a:t>
            </a:r>
            <a:r>
              <a:rPr lang="ru-RU" baseline="30000" dirty="0" smtClean="0"/>
              <a:t>3</a:t>
            </a:r>
            <a:r>
              <a:rPr lang="ru-RU" dirty="0" smtClean="0"/>
              <a:t>Па</a:t>
            </a:r>
          </a:p>
          <a:p>
            <a:r>
              <a:rPr lang="en-US" dirty="0" smtClean="0"/>
              <a:t>t</a:t>
            </a:r>
            <a:r>
              <a:rPr lang="en-US" baseline="-25000" dirty="0" smtClean="0"/>
              <a:t>0</a:t>
            </a:r>
            <a:r>
              <a:rPr lang="en-US" dirty="0" smtClean="0"/>
              <a:t>=1 </a:t>
            </a:r>
            <a:r>
              <a:rPr lang="ru-RU" dirty="0" smtClean="0"/>
              <a:t>мин</a:t>
            </a:r>
          </a:p>
          <a:p>
            <a:r>
              <a:rPr lang="en-US" dirty="0" smtClean="0"/>
              <a:t>t=20 </a:t>
            </a:r>
            <a:r>
              <a:rPr lang="ru-RU" dirty="0" smtClean="0"/>
              <a:t>мин</a:t>
            </a:r>
          </a:p>
          <a:p>
            <a:endParaRPr lang="ru-RU" dirty="0" smtClean="0"/>
          </a:p>
          <a:p>
            <a:r>
              <a:rPr lang="ru-RU" dirty="0" smtClean="0"/>
              <a:t>Δ</a:t>
            </a:r>
            <a:r>
              <a:rPr lang="en-US" dirty="0" smtClean="0"/>
              <a:t>m</a:t>
            </a:r>
            <a:r>
              <a:rPr lang="ru-RU" dirty="0" smtClean="0"/>
              <a:t>-?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414670" y="4093535"/>
            <a:ext cx="33598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61507" y="5380074"/>
            <a:ext cx="173310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152899" y="2254004"/>
          <a:ext cx="5841705" cy="439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1" name="Формула" r:id="rId4" imgW="3886200" imgH="2920680" progId="Equation.3">
                  <p:embed/>
                </p:oleObj>
              </mc:Choice>
              <mc:Fallback>
                <p:oleObj name="Формула" r:id="rId4" imgW="3886200" imgH="2920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2899" y="2254004"/>
                        <a:ext cx="5841705" cy="43908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Рисунок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3583" y="2668546"/>
            <a:ext cx="1182727" cy="7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79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5567</TotalTime>
  <Words>387</Words>
  <Application>Microsoft Office PowerPoint</Application>
  <PresentationFormat>Произвольный</PresentationFormat>
  <Paragraphs>108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Капля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Примерные задачи по Уравнению менделеева -клайперона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Измерение физических величин. Решение задач на соответствие</dc:title>
  <dc:creator>k206</dc:creator>
  <cp:lastModifiedBy>Сергеева</cp:lastModifiedBy>
  <cp:revision>385</cp:revision>
  <dcterms:created xsi:type="dcterms:W3CDTF">2022-01-18T01:04:02Z</dcterms:created>
  <dcterms:modified xsi:type="dcterms:W3CDTF">2024-08-30T02:26:03Z</dcterms:modified>
</cp:coreProperties>
</file>