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1" r:id="rId6"/>
    <p:sldId id="265" r:id="rId7"/>
    <p:sldId id="264" r:id="rId8"/>
    <p:sldId id="263" r:id="rId9"/>
    <p:sldId id="262" r:id="rId10"/>
    <p:sldId id="269" r:id="rId11"/>
    <p:sldId id="268" r:id="rId12"/>
    <p:sldId id="267" r:id="rId13"/>
    <p:sldId id="259" r:id="rId14"/>
    <p:sldId id="271" r:id="rId15"/>
    <p:sldId id="270" r:id="rId16"/>
    <p:sldId id="26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57DB852-6C29-4789-87BE-9F0430F144E6}">
          <p14:sldIdLst>
            <p14:sldId id="256"/>
            <p14:sldId id="257"/>
            <p14:sldId id="258"/>
            <p14:sldId id="266"/>
            <p14:sldId id="261"/>
            <p14:sldId id="265"/>
            <p14:sldId id="264"/>
            <p14:sldId id="263"/>
            <p14:sldId id="262"/>
            <p14:sldId id="269"/>
            <p14:sldId id="268"/>
            <p14:sldId id="267"/>
            <p14:sldId id="259"/>
            <p14:sldId id="271"/>
            <p14:sldId id="270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2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mazon.com/Pinocchio-French-Quentin-Gr%C3%83%C2%A9ban/dp/2871426945/ref=ntt_at_ep_dpt_10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guru.wildberries.ru/article/kventin-greban--volshebnik-iz-belgii" TargetMode="External"/><Relationship Id="rId13" Type="http://schemas.openxmlformats.org/officeDocument/2006/relationships/hyperlink" Target="https://kulturologia.ru/files/u18214/QuentinGreban11.jpg" TargetMode="External"/><Relationship Id="rId18" Type="http://schemas.openxmlformats.org/officeDocument/2006/relationships/hyperlink" Target="http://illustrators.odub.tomsk.ru/uploads/posts/2020-10/thumbs/1601543892_k.-kollodi.-priklyucheniya-pinokkio-1.jpg" TargetMode="External"/><Relationship Id="rId26" Type="http://schemas.openxmlformats.org/officeDocument/2006/relationships/hyperlink" Target="https://static-basket-02.wbbasket.ru/vol25/wbkids_articles_editor/sup_images/10768/e10510c8-1bf2-4980-8ac7-8a6b7072ac14.jpg" TargetMode="External"/><Relationship Id="rId3" Type="http://schemas.openxmlformats.org/officeDocument/2006/relationships/hyperlink" Target="https://fantlab.ru/art18783" TargetMode="External"/><Relationship Id="rId21" Type="http://schemas.openxmlformats.org/officeDocument/2006/relationships/hyperlink" Target="https://bibliogid.ru/images/system/files/23/11394/original/greban.jpg" TargetMode="External"/><Relationship Id="rId7" Type="http://schemas.openxmlformats.org/officeDocument/2006/relationships/hyperlink" Target="https://www.livelib.ru/author/343785/latest-kventin-greban" TargetMode="External"/><Relationship Id="rId12" Type="http://schemas.openxmlformats.org/officeDocument/2006/relationships/hyperlink" Target="https://kulturologia.ru/files/u18214/QuentinGreban12.jpg" TargetMode="External"/><Relationship Id="rId17" Type="http://schemas.openxmlformats.org/officeDocument/2006/relationships/hyperlink" Target="http://illustrators.odub.tomsk.ru/uploads/posts/2020-10/thumbs/1601543923_sindbad-morehod.jpg" TargetMode="External"/><Relationship Id="rId25" Type="http://schemas.openxmlformats.org/officeDocument/2006/relationships/hyperlink" Target="https://bibliogid.ru/images/system/files/23/11398/original/greban5.jpg" TargetMode="External"/><Relationship Id="rId2" Type="http://schemas.openxmlformats.org/officeDocument/2006/relationships/hyperlink" Target="https://kulturologia.ru/blogs/020219/41992/" TargetMode="External"/><Relationship Id="rId16" Type="http://schemas.openxmlformats.org/officeDocument/2006/relationships/hyperlink" Target="https://kulturologia.ru/files/u18214/QuentinGreban5.jpg" TargetMode="External"/><Relationship Id="rId20" Type="http://schemas.openxmlformats.org/officeDocument/2006/relationships/hyperlink" Target="http://illustrators.odub.tomsk.ru/uploads/posts/2020-10/thumbs/1601543872_k.-greban.-kak-vospitat-mamont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bliogid.ru/knigi/tematicheskie-obzory/679-chudesnyj-mir-kventina" TargetMode="External"/><Relationship Id="rId11" Type="http://schemas.openxmlformats.org/officeDocument/2006/relationships/hyperlink" Target="https://ic.pics.livejournal.com/elina_ellis/10961934/266720/266720_600.jpg" TargetMode="External"/><Relationship Id="rId24" Type="http://schemas.openxmlformats.org/officeDocument/2006/relationships/hyperlink" Target="https://bibliogid.ru/images/system/files/23/11397/original/greban4.jpg" TargetMode="External"/><Relationship Id="rId5" Type="http://schemas.openxmlformats.org/officeDocument/2006/relationships/hyperlink" Target="http://illustrators.odub.tomsk.ru/index.php?newsid=313" TargetMode="External"/><Relationship Id="rId15" Type="http://schemas.openxmlformats.org/officeDocument/2006/relationships/hyperlink" Target="https://ic.pics.livejournal.com/elina_ellis/10961934/267220/267220_600.jpg" TargetMode="External"/><Relationship Id="rId23" Type="http://schemas.openxmlformats.org/officeDocument/2006/relationships/hyperlink" Target="https://bibliogid.ru/images/system/files/23/11396/original/greban3.jpg" TargetMode="External"/><Relationship Id="rId10" Type="http://schemas.openxmlformats.org/officeDocument/2006/relationships/hyperlink" Target="https://ic.pics.livejournal.com/elina_ellis/10961934/266088/266088_600.jpg" TargetMode="External"/><Relationship Id="rId19" Type="http://schemas.openxmlformats.org/officeDocument/2006/relationships/hyperlink" Target="http://illustrators.odub.tomsk.ru/uploads/posts/2020-10/thumbs/1601543910_k.-greban.-kak-vospitat-mamonta1.jpg" TargetMode="External"/><Relationship Id="rId4" Type="http://schemas.openxmlformats.org/officeDocument/2006/relationships/hyperlink" Target="https://elina-ellis.livejournal.com/91816.html" TargetMode="External"/><Relationship Id="rId9" Type="http://schemas.openxmlformats.org/officeDocument/2006/relationships/hyperlink" Target="https://ic.pics.livejournal.com/elina_ellis/10961934/263743/263743_600.jpg" TargetMode="External"/><Relationship Id="rId14" Type="http://schemas.openxmlformats.org/officeDocument/2006/relationships/hyperlink" Target="https://kulturologia.ru/files/u18214/QuentinGreban4_.jpg" TargetMode="External"/><Relationship Id="rId22" Type="http://schemas.openxmlformats.org/officeDocument/2006/relationships/hyperlink" Target="https://bibliogid.ru/images/system/files/23/11395/original/greban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27C5D-2470-45F1-A5E0-E49488974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762" y="1246910"/>
            <a:ext cx="7921830" cy="4132612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Методическая разработка </a:t>
            </a:r>
            <a:b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тему:</a:t>
            </a:r>
            <a:b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Квентин Гребан – волшебник из Бельгии</a:t>
            </a:r>
            <a:r>
              <a:rPr lang="ru-RU" sz="3600" b="1" i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E724273-671A-4055-9891-6A8F75B20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9532915" cy="184068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Подготовила: </a:t>
            </a:r>
          </a:p>
          <a:p>
            <a:pPr algn="r">
              <a:spcBef>
                <a:spcPts val="0"/>
              </a:spcBef>
            </a:pP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педагог дополнительного образования</a:t>
            </a:r>
          </a:p>
          <a:p>
            <a:pPr algn="r">
              <a:spcBef>
                <a:spcPts val="0"/>
              </a:spcBef>
            </a:pP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студии изобразительного искусства</a:t>
            </a:r>
          </a:p>
          <a:p>
            <a:pPr algn="r">
              <a:spcBef>
                <a:spcPts val="0"/>
              </a:spcBef>
            </a:pP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Павельева Елена Федоровна</a:t>
            </a:r>
          </a:p>
          <a:p>
            <a:pPr algn="r"/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                              Саранск 2024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F3ADEA-8276-4E1D-8D3F-B772A9665D74}"/>
              </a:ext>
            </a:extLst>
          </p:cNvPr>
          <p:cNvSpPr/>
          <p:nvPr/>
        </p:nvSpPr>
        <p:spPr>
          <a:xfrm>
            <a:off x="1039660" y="-95001"/>
            <a:ext cx="991829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Муниципальное учреждение дополнительного образования</a:t>
            </a:r>
            <a:b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«Центр эстетического воспитания детей</a:t>
            </a:r>
            <a:b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ru-RU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города Саранска Республики Мордовия</a:t>
            </a:r>
            <a:br>
              <a:rPr lang="ru-RU" sz="6000" dirty="0"/>
            </a:br>
            <a:endParaRPr lang="ru-RU" sz="6000" dirty="0"/>
          </a:p>
          <a:p>
            <a:br>
              <a:rPr lang="ru-RU" sz="6000" dirty="0"/>
            </a:br>
            <a:endParaRPr lang="ru-RU" dirty="0"/>
          </a:p>
        </p:txBody>
      </p:sp>
      <p:pic>
        <p:nvPicPr>
          <p:cNvPr id="5" name="Рисунок 4" descr="Гребан Квентин (1977 г.)">
            <a:extLst>
              <a:ext uri="{FF2B5EF4-FFF2-40B4-BE49-F238E27FC236}">
                <a16:creationId xmlns:a16="http://schemas.microsoft.com/office/drawing/2014/main" id="{B4FB7ECF-259B-4757-9B74-C627C5EE106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592" y="1095378"/>
            <a:ext cx="3607127" cy="34755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0552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A3C0194-E904-4137-BD81-08008A076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397" y="700644"/>
            <a:ext cx="11103429" cy="52105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Независимо от возраста и пола, практически каждый из нас в глубине души – ребёнок, который до сих пор верит в чудеса. И каждый раз, натыкаясь взглядом на детские книжки, или же беря их в руки для того, чтобы прочесть своим малышам, а также младшим братикам и сестричкам, мы погружаемся в увлекательное путешествие по книжным страницам, где нас встречают красочные иллюстрации с давно полюбившимися персонажами, стать которыми мечтали в детстве. </a:t>
            </a:r>
          </a:p>
        </p:txBody>
      </p:sp>
    </p:spTree>
    <p:extLst>
      <p:ext uri="{BB962C8B-B14F-4D97-AF65-F5344CB8AC3E}">
        <p14:creationId xmlns:p14="http://schemas.microsoft.com/office/powerpoint/2010/main" val="2943407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F51D48F-F65B-4245-8FE6-D41891124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906" y="356260"/>
            <a:ext cx="10723419" cy="555496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ru-RU" dirty="0"/>
              <a:t>	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Современный художник-иллюстратор </a:t>
            </a:r>
            <a:r>
              <a:rPr lang="ru-RU" sz="2400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Квентин Гребан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 (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Quentin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Greban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) – как раз тот самый человек, который вот уже двадцать лет создаёт милейшие иллюстрации для детских книг, вдыхая в знакомые образы что-то новое, доброе и поистине очаровательное.</a:t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	Квентин Гребан вот уже почти два десятка лет обитает в мире детской литературы. Обученный в институте Сен-Люка в Брюсселе, этот великовозрастный ребёнок умудрился выпустить около шестидесяти детских книг, в основном изданных «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Миджаде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» (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Mijade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), издательским домом, известным в области молодёжной иллюстрации, книги которого переведены более чем на двадцать языков.</a:t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4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BC74155-0DE6-4304-9373-A7459D1C5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5662" y="391886"/>
            <a:ext cx="10521537" cy="5519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Квентин Гребан родился в 1977 году в Брюсселе (Бельгия). Рисовать Квентин стал еще в детском саду. Заметив это, родители отдали его в класс рисования. Маленький художник мечтал писать портреты маслом. Он и сейчас иногда их пишет, но главным инструментом художника стала акварель.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	Он получил образование в школе искусств 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Saint-Luc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 Брюссель). Окончив учебу, Гребан отправил свои работы в несколько книжных издательств – и почти сразу получил работу в «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Mijade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», которое и открыло миру эту талантливого иллюстратора. Первая книга «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Monsieur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lapin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et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le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toboggan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rouge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» с иллюстрациями К. Гребана вышла в 1999 году и сразу получила широкую известность В 2000 году Квентин  получил премию им.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Сент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-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Экзюпери за серию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«Les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contes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de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l'Alphabet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» (Editions du Jasmin).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 1999 году и 2000 году  его работы были признаны лучшими  на Книжной ярмарке в Болонье (Италия).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873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4362B1-58AD-4276-99B9-292216800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6291" y="427513"/>
            <a:ext cx="10557164" cy="5483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Arial Black" panose="020B0A04020102020204" pitchFamily="34" charset="0"/>
              </a:rPr>
              <a:t>	Будучи отцом трёх очаровательных дочерей, Квентин имеет привычку показывать им свои эскизы, прежде чем раскрашивать их.</a:t>
            </a:r>
            <a:r>
              <a:rPr lang="ru-RU" i="1" dirty="0"/>
              <a:t> 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«Я прошу их описать картину, чтобы я знал, понимают ли они моё намерение. Это возраст целевой аудитории. Дома всё делается вручную. Без компьютера».</a:t>
            </a:r>
            <a:r>
              <a:rPr lang="ru-RU" i="1" dirty="0">
                <a:latin typeface="Arial Black" panose="020B0A04020102020204" pitchFamily="34" charset="0"/>
              </a:rPr>
              <a:t> </a:t>
            </a:r>
            <a:r>
              <a:rPr lang="ru-RU" dirty="0">
                <a:latin typeface="Arial Black" panose="020B0A04020102020204" pitchFamily="34" charset="0"/>
              </a:rPr>
              <a:t>Он работает акварелью по эскизу карандашом, более или менее оттеснённым в зависимости от </a:t>
            </a:r>
            <a:r>
              <a:rPr lang="ru-RU" dirty="0"/>
              <a:t>предмета. 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«Если я нарисую город, я буду делать карандашные повозки, знаки, кирпичи, окна... Есть много деталей для рисования. Мне нужен эскиз, чтобы структурировать скелет. И наоборот, если я рисую лес, не имеет значения, если дерево не того же размера, что и другие. С другой стороны, со временем набросок становится всё менее и менее актуальным»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.</a:t>
            </a:r>
            <a:r>
              <a:rPr lang="ru-RU" dirty="0"/>
              <a:t> </a:t>
            </a:r>
            <a:r>
              <a:rPr lang="ru-RU" dirty="0">
                <a:latin typeface="Arial Black" panose="020B0A04020102020204" pitchFamily="34" charset="0"/>
              </a:rPr>
              <a:t>Все вселенные, где работает эстетика, особенно его вдохновляют:</a:t>
            </a:r>
            <a:r>
              <a:rPr lang="ru-RU" dirty="0"/>
              <a:t> 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«Это может быть иллюстратор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Лизбет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Цвергер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, художник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Эгон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Шиле или режиссер Жан-Пьер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Жёне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. Даже если они не имеют ничего общего с тем, что я делаю»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dirty="0">
                <a:latin typeface="Arial Black" panose="020B0A04020102020204" pitchFamily="34" charset="0"/>
              </a:rPr>
              <a:t>Только представьте себе, что даже киностудии стремились адаптировать некоторые из его альбомов. На данный момент ни один проект не удался. Но идея однозначно понравилась художнику:</a:t>
            </a:r>
            <a:r>
              <a:rPr lang="ru-RU" dirty="0"/>
              <a:t> 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«Мне хочется, чтобы это было сделано в хороших условиях»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.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299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0EBD9-D535-4EB8-99AB-36907C3FA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0346" y="213757"/>
            <a:ext cx="9580809" cy="59376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</a:p>
        </p:txBody>
      </p:sp>
      <p:pic>
        <p:nvPicPr>
          <p:cNvPr id="4" name="Рисунок 3" descr="quentin2">
            <a:extLst>
              <a:ext uri="{FF2B5EF4-FFF2-40B4-BE49-F238E27FC236}">
                <a16:creationId xmlns:a16="http://schemas.microsoft.com/office/drawing/2014/main" id="{726B55DE-074C-4F8A-B871-D92C7CFDBB9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03" y="807524"/>
            <a:ext cx="3468647" cy="5747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Blanche-Neige-14">
            <a:extLst>
              <a:ext uri="{FF2B5EF4-FFF2-40B4-BE49-F238E27FC236}">
                <a16:creationId xmlns:a16="http://schemas.microsoft.com/office/drawing/2014/main" id="{A48C7E67-DFE7-4D88-8628-5DB197B8882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535" y="807523"/>
            <a:ext cx="4929002" cy="57476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9D043B-5489-423A-938E-3179F66F0CAE}"/>
              </a:ext>
            </a:extLst>
          </p:cNvPr>
          <p:cNvSpPr/>
          <p:nvPr/>
        </p:nvSpPr>
        <p:spPr>
          <a:xfrm>
            <a:off x="4286250" y="3244334"/>
            <a:ext cx="76635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1)                                                                     (Фото 2)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124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is-maman_15">
            <a:extLst>
              <a:ext uri="{FF2B5EF4-FFF2-40B4-BE49-F238E27FC236}">
                <a16:creationId xmlns:a16="http://schemas.microsoft.com/office/drawing/2014/main" id="{F496AAB8-81A1-4BBC-873B-2FC4091BD03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4088"/>
            <a:ext cx="5455148" cy="5523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Билли. Автор: Quentin Greban.">
            <a:extLst>
              <a:ext uri="{FF2B5EF4-FFF2-40B4-BE49-F238E27FC236}">
                <a16:creationId xmlns:a16="http://schemas.microsoft.com/office/drawing/2014/main" id="{264FB596-2EE1-4BDC-BDCC-8D907C0AB0F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263" y="764088"/>
            <a:ext cx="4671164" cy="552397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6FBD0FC-A291-4925-8BD9-105F48DD6399}"/>
              </a:ext>
            </a:extLst>
          </p:cNvPr>
          <p:cNvSpPr/>
          <p:nvPr/>
        </p:nvSpPr>
        <p:spPr>
          <a:xfrm>
            <a:off x="1703539" y="3105835"/>
            <a:ext cx="90062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(Фото 3)                                                                     (Фото 4)       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AF07B10-DF73-47F2-A175-857D053D0A51}"/>
              </a:ext>
            </a:extLst>
          </p:cNvPr>
          <p:cNvSpPr/>
          <p:nvPr/>
        </p:nvSpPr>
        <p:spPr>
          <a:xfrm>
            <a:off x="1515649" y="58846"/>
            <a:ext cx="61787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38997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AE79D-658F-46CC-A3AA-508CD3E5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817" y="0"/>
            <a:ext cx="10389796" cy="1905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  <a:endParaRPr lang="ru-RU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8B7D348-98CD-41AE-BB4D-17C0CBB5A6EE}"/>
              </a:ext>
            </a:extLst>
          </p:cNvPr>
          <p:cNvSpPr/>
          <p:nvPr/>
        </p:nvSpPr>
        <p:spPr>
          <a:xfrm>
            <a:off x="1327759" y="3106341"/>
            <a:ext cx="802918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5)                                                                     (Фото 6)       </a:t>
            </a:r>
            <a:endParaRPr lang="ru-RU" dirty="0"/>
          </a:p>
        </p:txBody>
      </p:sp>
      <p:pic>
        <p:nvPicPr>
          <p:cNvPr id="5" name="Рисунок 4" descr="За работой. Автор: Quentin Greban.">
            <a:extLst>
              <a:ext uri="{FF2B5EF4-FFF2-40B4-BE49-F238E27FC236}">
                <a16:creationId xmlns:a16="http://schemas.microsoft.com/office/drawing/2014/main" id="{964232DA-0FD5-4EA9-A6B9-A7C3FDC55BA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51" y="709024"/>
            <a:ext cx="5185775" cy="5654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Однажды я буду пожарным. Автор: Quentin Greban.">
            <a:extLst>
              <a:ext uri="{FF2B5EF4-FFF2-40B4-BE49-F238E27FC236}">
                <a16:creationId xmlns:a16="http://schemas.microsoft.com/office/drawing/2014/main" id="{CD8FF8B2-6E18-42FD-AACB-5DF8E0C8DF3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104" y="709023"/>
            <a:ext cx="4925991" cy="56541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6582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56222-64D1-4BBF-ABBA-E8D88F14B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014" y="95250"/>
            <a:ext cx="9813598" cy="1470503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  <a:endParaRPr lang="ru-RU" dirty="0"/>
          </a:p>
        </p:txBody>
      </p:sp>
      <p:pic>
        <p:nvPicPr>
          <p:cNvPr id="4" name="Рисунок 3" descr="Когда я вырасту... Автор: Quentin Greban.">
            <a:extLst>
              <a:ext uri="{FF2B5EF4-FFF2-40B4-BE49-F238E27FC236}">
                <a16:creationId xmlns:a16="http://schemas.microsoft.com/office/drawing/2014/main" id="{23A5F152-C852-42D8-B6E5-905B8F1B3F5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935" y="692715"/>
            <a:ext cx="3960051" cy="547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ipsy1">
            <a:extLst>
              <a:ext uri="{FF2B5EF4-FFF2-40B4-BE49-F238E27FC236}">
                <a16:creationId xmlns:a16="http://schemas.microsoft.com/office/drawing/2014/main" id="{AE80D0A3-0B9A-4E7D-B702-08D04E6B0F9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53" y="692715"/>
            <a:ext cx="4949324" cy="54725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86E6E9-C1E2-476D-8EC5-47A06B0A4298}"/>
              </a:ext>
            </a:extLst>
          </p:cNvPr>
          <p:cNvSpPr/>
          <p:nvPr/>
        </p:nvSpPr>
        <p:spPr>
          <a:xfrm>
            <a:off x="989556" y="3105835"/>
            <a:ext cx="90062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(Фото 7)                                                                     (Фото 8)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9548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84432-5B0B-4A85-A3CA-E2C5C7C92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581" y="112734"/>
            <a:ext cx="9300032" cy="58872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  <a:endParaRPr lang="ru-RU" dirty="0"/>
          </a:p>
        </p:txBody>
      </p:sp>
      <p:pic>
        <p:nvPicPr>
          <p:cNvPr id="4" name="Рисунок 3" descr="Гребан Квентин (1977 г.)">
            <a:extLst>
              <a:ext uri="{FF2B5EF4-FFF2-40B4-BE49-F238E27FC236}">
                <a16:creationId xmlns:a16="http://schemas.microsoft.com/office/drawing/2014/main" id="{F68AF9BD-46A9-4DF1-91DB-474C18115BA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59" y="701457"/>
            <a:ext cx="4189501" cy="572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Гребан Квентин (1977 г.)">
            <a:extLst>
              <a:ext uri="{FF2B5EF4-FFF2-40B4-BE49-F238E27FC236}">
                <a16:creationId xmlns:a16="http://schemas.microsoft.com/office/drawing/2014/main" id="{171F5E75-7494-4F2B-A72B-0EB521D3161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082" y="701457"/>
            <a:ext cx="4076766" cy="57243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DDF6B3-B2CE-4283-96D7-D8E2731030A3}"/>
              </a:ext>
            </a:extLst>
          </p:cNvPr>
          <p:cNvSpPr/>
          <p:nvPr/>
        </p:nvSpPr>
        <p:spPr>
          <a:xfrm>
            <a:off x="1503123" y="3105835"/>
            <a:ext cx="1057196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                             (Фото 9)                                                                (Фото 10)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971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A372EC-87A9-46D0-92B2-796FA2993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332" y="100208"/>
            <a:ext cx="9901281" cy="60125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  <a:endParaRPr lang="ru-RU" dirty="0"/>
          </a:p>
        </p:txBody>
      </p:sp>
      <p:pic>
        <p:nvPicPr>
          <p:cNvPr id="4" name="Рисунок 3" descr="Гребан Квентин (1977 г.)">
            <a:extLst>
              <a:ext uri="{FF2B5EF4-FFF2-40B4-BE49-F238E27FC236}">
                <a16:creationId xmlns:a16="http://schemas.microsoft.com/office/drawing/2014/main" id="{D695CAA1-8FA4-410C-85DC-70A23FF2329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13" y="701459"/>
            <a:ext cx="7019927" cy="4847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Гребан Квентин (1977 г.)">
            <a:extLst>
              <a:ext uri="{FF2B5EF4-FFF2-40B4-BE49-F238E27FC236}">
                <a16:creationId xmlns:a16="http://schemas.microsoft.com/office/drawing/2014/main" id="{24D28EB5-BDD7-4EB4-A879-ECE5691CA19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610" y="701458"/>
            <a:ext cx="4121063" cy="48475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DEF1CA4-F034-43CE-9671-B7AD505F3888}"/>
              </a:ext>
            </a:extLst>
          </p:cNvPr>
          <p:cNvSpPr/>
          <p:nvPr/>
        </p:nvSpPr>
        <p:spPr>
          <a:xfrm>
            <a:off x="3048000" y="3105835"/>
            <a:ext cx="81502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11)                                                                (Фото 12)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3068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EA40967-DA72-4852-A6FE-B8E7A4E2B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197" y="701459"/>
            <a:ext cx="11386159" cy="5949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В 2012 году издательство «ЭНАС-КНИГА» выпустило сразу пять авторских работ Квентина Гребана, а издательство «</a:t>
            </a:r>
            <a:r>
              <a:rPr lang="ru-RU" sz="2800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Поляндрия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» — ещё три. Все восемь — книжки с картинками, то есть состоят из небольшого количества текста и большого количества «фирменных» </a:t>
            </a:r>
            <a:r>
              <a:rPr lang="ru-RU" sz="2800" i="1" dirty="0" err="1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гребановских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иллюстраций. К историям, которые сочиняет для своих книг художник, в общем-то, применим тот же эпитет, что и для всего творчества Гребана — они 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милые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. Недлинные, лёгкие, всегда с долей умного, сладкого (как изюминка) юмора. Изящные, хотя и по-детски простые.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761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7D8FC2-694C-434C-855D-8228BDB75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170" y="0"/>
            <a:ext cx="9738442" cy="45720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B411BC-CDCC-4A3E-A93F-492904B948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6" y="571389"/>
            <a:ext cx="3098822" cy="350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AEC495-13A8-4CBB-868D-21F0904FC43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594" y="571390"/>
            <a:ext cx="2876812" cy="350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A622D3-F0E9-4D67-9E92-CA6FC0C2C42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712" y="571389"/>
            <a:ext cx="2710516" cy="350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C5A59C-74DF-4512-9B0F-8126093CC5D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941" y="3034271"/>
            <a:ext cx="2605412" cy="350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C8B5C8-0D7D-40C7-A194-C6970D59ECC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649" y="3034271"/>
            <a:ext cx="2710516" cy="35035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CF98019-4FB0-47C4-9B5C-182BC02B8B8C}"/>
              </a:ext>
            </a:extLst>
          </p:cNvPr>
          <p:cNvSpPr/>
          <p:nvPr/>
        </p:nvSpPr>
        <p:spPr>
          <a:xfrm>
            <a:off x="3048000" y="3105835"/>
            <a:ext cx="89644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               </a:t>
            </a:r>
          </a:p>
          <a:p>
            <a:r>
              <a:rPr lang="ru-RU" dirty="0">
                <a:latin typeface="Arial Black" panose="020B0A04020102020204" pitchFamily="34" charset="0"/>
              </a:rPr>
              <a:t>                             (Фото 16)                                              (Фото 17) 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4452C79-CD3E-46B3-B16A-9F21E40C0DFD}"/>
              </a:ext>
            </a:extLst>
          </p:cNvPr>
          <p:cNvSpPr/>
          <p:nvPr/>
        </p:nvSpPr>
        <p:spPr>
          <a:xfrm>
            <a:off x="1034440" y="4061746"/>
            <a:ext cx="107490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(Фото 13)                                          (Фото 14)                                            (Фото 15)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585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8E8ECF-0668-4A4A-ADF7-3C0D75C25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181" y="0"/>
            <a:ext cx="10214431" cy="739036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Творчество художника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45CC46-CE75-4EB8-ACEF-0C613BE1374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4" y="610676"/>
            <a:ext cx="9181578" cy="61127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E68EF9-45F9-4235-A3AD-2DAEE431B52B}"/>
              </a:ext>
            </a:extLst>
          </p:cNvPr>
          <p:cNvSpPr/>
          <p:nvPr/>
        </p:nvSpPr>
        <p:spPr>
          <a:xfrm>
            <a:off x="5364069" y="3244334"/>
            <a:ext cx="6234399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                                               (</a:t>
            </a:r>
            <a:r>
              <a:rPr lang="ru-RU">
                <a:latin typeface="Arial Black" panose="020B0A04020102020204" pitchFamily="34" charset="0"/>
              </a:rPr>
              <a:t>Фото 18)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474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4D774AE-9FA8-41AC-9574-E5F9B7A16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811" y="563671"/>
            <a:ext cx="10496811" cy="60250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>
                <a:latin typeface="Arial Black" panose="020B0A04020102020204" pitchFamily="34" charset="0"/>
              </a:rPr>
              <a:t>У каждой  книги своя история. Иногда сначала писался текст, а потом рождались иллюстрации к нему. Но чаще всего слова приходили уже после того, как были сделаны карандашные наброски.</a:t>
            </a:r>
            <a:br>
              <a:rPr lang="ru-RU" sz="2800" dirty="0">
                <a:latin typeface="Arial Black" panose="020B0A04020102020204" pitchFamily="34" charset="0"/>
              </a:rPr>
            </a:br>
            <a:br>
              <a:rPr lang="ru-RU" sz="2800" dirty="0">
                <a:latin typeface="Arial Black" panose="020B0A04020102020204" pitchFamily="34" charset="0"/>
              </a:rPr>
            </a:br>
            <a:r>
              <a:rPr lang="ru-RU" sz="2800" dirty="0">
                <a:latin typeface="Arial Black" panose="020B0A04020102020204" pitchFamily="34" charset="0"/>
              </a:rPr>
              <a:t>Квентину удалось воплотить в жизнь свои самые заветные мечты: одна за другой вышли в свет известные «классические» сказки  с иллюстрациями Гребана: «Дюймовочка» и «Русалочки» Ганса </a:t>
            </a:r>
            <a:r>
              <a:rPr lang="ru-RU" sz="2800" dirty="0" err="1">
                <a:latin typeface="Arial Black" panose="020B0A04020102020204" pitchFamily="34" charset="0"/>
              </a:rPr>
              <a:t>Христиана</a:t>
            </a:r>
            <a:r>
              <a:rPr lang="ru-RU" sz="2800" dirty="0">
                <a:latin typeface="Arial Black" panose="020B0A04020102020204" pitchFamily="34" charset="0"/>
              </a:rPr>
              <a:t> Андерсена</a:t>
            </a:r>
            <a:r>
              <a:rPr lang="ru-RU" sz="2800" u="sng" dirty="0">
                <a:latin typeface="Arial Black" panose="020B0A04020102020204" pitchFamily="34" charset="0"/>
                <a:hlinkClick r:id="rId2" tooltip="Pinocchio (French Edition)"/>
              </a:rPr>
              <a:t>, «Белоснежка» братьев Гримм, «Пиноккио» Карло Коллоди</a:t>
            </a:r>
            <a:br>
              <a:rPr lang="ru-RU" sz="2800" dirty="0">
                <a:latin typeface="Arial Black" panose="020B0A04020102020204" pitchFamily="34" charset="0"/>
              </a:rPr>
            </a:br>
            <a:br>
              <a:rPr lang="ru-RU" sz="2800" dirty="0">
                <a:latin typeface="Arial Black" panose="020B0A04020102020204" pitchFamily="34" charset="0"/>
              </a:rPr>
            </a:br>
            <a:r>
              <a:rPr lang="ru-RU" sz="2800" dirty="0">
                <a:latin typeface="Arial Black" panose="020B0A04020102020204" pitchFamily="34" charset="0"/>
              </a:rPr>
              <a:t>Сегодня на счету художника более 25 реализованных проектов, полюбившихся во всем мире Детские книги Квентина переведены во многих странах: Германии, Дании, Венгрии, Англии, Канаде, Греции, Кореи, США.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707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55C66-4B94-4D30-9A1D-33E5436FF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405" y="137786"/>
            <a:ext cx="10828207" cy="176721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Интернет - источники:</a:t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600" u="sng" dirty="0">
                <a:latin typeface="Arial Black" panose="020B0A04020102020204" pitchFamily="34" charset="0"/>
                <a:hlinkClick r:id="rId2"/>
              </a:rPr>
              <a:t>https://kulturologia.ru/blogs/020219/41992/</a:t>
            </a:r>
            <a:br>
              <a:rPr lang="ru-RU" sz="1600" u="sng" dirty="0">
                <a:latin typeface="Arial Black" panose="020B0A04020102020204" pitchFamily="34" charset="0"/>
              </a:rPr>
            </a:br>
            <a:r>
              <a:rPr lang="ru-RU" sz="1600" u="sng" dirty="0">
                <a:latin typeface="Arial Black" panose="020B0A04020102020204" pitchFamily="34" charset="0"/>
                <a:hlinkClick r:id="rId3"/>
              </a:rPr>
              <a:t>https://fantlab.ru/art18783</a:t>
            </a:r>
            <a:r>
              <a:rPr lang="ru-RU" sz="1600" dirty="0">
                <a:latin typeface="Arial Black" panose="020B0A04020102020204" pitchFamily="34" charset="0"/>
              </a:rPr>
              <a:t>  </a:t>
            </a:r>
            <a:br>
              <a:rPr lang="ru-RU" sz="1600" dirty="0">
                <a:latin typeface="Arial Black" panose="020B0A04020102020204" pitchFamily="34" charset="0"/>
              </a:rPr>
            </a:br>
            <a:r>
              <a:rPr lang="ru-RU" sz="1600" u="sng" dirty="0">
                <a:latin typeface="Arial Black" panose="020B0A04020102020204" pitchFamily="34" charset="0"/>
                <a:hlinkClick r:id="rId4"/>
              </a:rPr>
              <a:t>https://elina-ellis.livejournal.com/91816.html</a:t>
            </a:r>
            <a:br>
              <a:rPr lang="ru-RU" sz="1600" u="sng" dirty="0">
                <a:latin typeface="Arial Black" panose="020B0A04020102020204" pitchFamily="34" charset="0"/>
              </a:rPr>
            </a:br>
            <a:r>
              <a:rPr lang="ru-RU" sz="1600" u="sng" dirty="0">
                <a:latin typeface="Arial Black" panose="020B0A04020102020204" pitchFamily="34" charset="0"/>
                <a:hlinkClick r:id="rId5"/>
              </a:rPr>
              <a:t>http://illustrators.odub.tomsk.ru/index.php?newsid=313</a:t>
            </a:r>
            <a:br>
              <a:rPr lang="ru-RU" sz="1600" u="sng" dirty="0">
                <a:latin typeface="Arial Black" panose="020B0A04020102020204" pitchFamily="34" charset="0"/>
              </a:rPr>
            </a:br>
            <a:r>
              <a:rPr lang="ru-RU" sz="1600" u="sng" dirty="0">
                <a:latin typeface="Arial Black" panose="020B0A04020102020204" pitchFamily="34" charset="0"/>
                <a:hlinkClick r:id="rId6"/>
              </a:rPr>
              <a:t>https://bibliogid.ru/knigi/tematicheskie-obzory/679-chudesnyj-mir-kventina</a:t>
            </a:r>
            <a:br>
              <a:rPr lang="ru-RU" sz="1600" u="sng" dirty="0">
                <a:latin typeface="Arial Black" panose="020B0A04020102020204" pitchFamily="34" charset="0"/>
              </a:rPr>
            </a:br>
            <a:r>
              <a:rPr lang="ru-RU" sz="1600" u="sng" dirty="0">
                <a:latin typeface="Arial Black" panose="020B0A04020102020204" pitchFamily="34" charset="0"/>
                <a:hlinkClick r:id="rId7"/>
              </a:rPr>
              <a:t>https://www.livelib.ru/author/343785/latest-kventin-greban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br>
              <a:rPr lang="ru-RU" sz="1600" dirty="0">
                <a:latin typeface="Arial Black" panose="020B0A04020102020204" pitchFamily="34" charset="0"/>
              </a:rPr>
            </a:br>
            <a:r>
              <a:rPr lang="ru-RU" sz="1600" u="sng" dirty="0">
                <a:latin typeface="Arial Black" panose="020B0A04020102020204" pitchFamily="34" charset="0"/>
                <a:hlinkClick r:id="rId8"/>
              </a:rPr>
              <a:t>https://guru.wildberries.ru/article/kventin-greban--volshebnik-iz-belgii</a:t>
            </a:r>
            <a:br>
              <a:rPr lang="ru-RU" sz="1600" dirty="0">
                <a:latin typeface="Arial Black" panose="020B0A04020102020204" pitchFamily="34" charset="0"/>
              </a:rPr>
            </a:br>
            <a:endParaRPr lang="ru-RU" sz="16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C7919D-FB7B-4EBD-9028-433AA0482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95" y="2192055"/>
            <a:ext cx="11812043" cy="4528159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1) </a:t>
            </a:r>
            <a:r>
              <a:rPr lang="ru-RU" sz="1600" dirty="0">
                <a:latin typeface="Arial Black" panose="020B0A04020102020204" pitchFamily="34" charset="0"/>
                <a:hlinkClick r:id="rId9"/>
              </a:rPr>
              <a:t>https://ic.pics.livejournal.com/elina_ellis/10961934/263743/263743_600.jpg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2)</a:t>
            </a:r>
            <a:r>
              <a:rPr lang="ru-RU" sz="1600" u="sng" dirty="0">
                <a:latin typeface="Arial Black" panose="020B0A04020102020204" pitchFamily="34" charset="0"/>
                <a:hlinkClick r:id="rId10"/>
              </a:rPr>
              <a:t> https://ic.pics.livejournal.com/elina_ellis/10961934/266088/266088_600.jpg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3)</a:t>
            </a:r>
            <a:r>
              <a:rPr lang="ru-RU" sz="1600" u="sng" dirty="0">
                <a:latin typeface="Arial Black" panose="020B0A04020102020204" pitchFamily="34" charset="0"/>
                <a:hlinkClick r:id="rId11"/>
              </a:rPr>
              <a:t> https://ic.pics.livejournal.com/elina_ellis/10961934/266720/266720_600.jpg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4)</a:t>
            </a:r>
            <a:r>
              <a:rPr lang="ru-RU" sz="1600" u="sng" dirty="0">
                <a:latin typeface="Arial Black" panose="020B0A04020102020204" pitchFamily="34" charset="0"/>
                <a:hlinkClick r:id="rId12"/>
              </a:rPr>
              <a:t> https://kulturologia.ru/files/u18214/QuentinGreban12.jpg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5)</a:t>
            </a:r>
            <a:r>
              <a:rPr lang="ru-RU" sz="1600" u="sng" dirty="0">
                <a:latin typeface="Arial Black" panose="020B0A04020102020204" pitchFamily="34" charset="0"/>
                <a:hlinkClick r:id="rId13"/>
              </a:rPr>
              <a:t> https://kulturologia.ru/files/u18214/QuentinGreban11.jpg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6)</a:t>
            </a:r>
            <a:r>
              <a:rPr lang="ru-RU" sz="1600" u="sng" dirty="0">
                <a:latin typeface="Arial Black" panose="020B0A04020102020204" pitchFamily="34" charset="0"/>
                <a:hlinkClick r:id="rId14"/>
              </a:rPr>
              <a:t> https://kulturologia.ru/files/u18214/QuentinGreban4_.jpg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7)</a:t>
            </a:r>
            <a:r>
              <a:rPr lang="ru-RU" sz="1600" u="sng" dirty="0">
                <a:latin typeface="Arial Black" panose="020B0A04020102020204" pitchFamily="34" charset="0"/>
                <a:hlinkClick r:id="rId15"/>
              </a:rPr>
              <a:t> https://ic.pics.livejournal.com/elina_ellis/10961934/267220/267220_600.jpg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8)</a:t>
            </a:r>
            <a:r>
              <a:rPr lang="ru-RU" sz="1600" u="sng" dirty="0">
                <a:latin typeface="Arial Black" panose="020B0A04020102020204" pitchFamily="34" charset="0"/>
                <a:hlinkClick r:id="rId16"/>
              </a:rPr>
              <a:t> https://kulturologia.ru/files/u18214/QuentinGreban5.jpg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9)</a:t>
            </a:r>
            <a:r>
              <a:rPr lang="ru-RU" sz="1600" u="sng" dirty="0">
                <a:latin typeface="Arial Black" panose="020B0A04020102020204" pitchFamily="34" charset="0"/>
                <a:hlinkClick r:id="rId17"/>
              </a:rPr>
              <a:t> http://illustrators.odub.tomsk.ru/uploads/posts/2020-10/thumbs/1601543923_sindbad-morehod.jpg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10)</a:t>
            </a:r>
            <a:r>
              <a:rPr lang="ru-RU" sz="1600" u="sng" dirty="0">
                <a:latin typeface="Arial Black" panose="020B0A04020102020204" pitchFamily="34" charset="0"/>
                <a:hlinkClick r:id="rId18"/>
              </a:rPr>
              <a:t> http://illustrators.odub.tomsk.ru/uploads/posts/2020-10/thumbs/1601543892_k.-kollodi.-priklyucheniya-pinokkio-1.jpg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11)</a:t>
            </a:r>
            <a:r>
              <a:rPr lang="ru-RU" sz="1600" u="sng" dirty="0">
                <a:latin typeface="Arial Black" panose="020B0A04020102020204" pitchFamily="34" charset="0"/>
                <a:hlinkClick r:id="rId19"/>
              </a:rPr>
              <a:t> http://illustrators.odub.tomsk.ru/uploads/posts/2020-10/thumbs/1601543910_k.-greban.-kak-vospitat-mamonta1.jpg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12)</a:t>
            </a:r>
            <a:r>
              <a:rPr lang="ru-RU" sz="1600" u="sng" dirty="0">
                <a:latin typeface="Arial Black" panose="020B0A04020102020204" pitchFamily="34" charset="0"/>
                <a:hlinkClick r:id="rId20"/>
              </a:rPr>
              <a:t> http://illustrators.odub.tomsk.ru/uploads/posts/2020-10/thumbs/1601543872_k.-greban.-kak-vospitat-mamonta.jpg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13)</a:t>
            </a:r>
            <a:r>
              <a:rPr lang="ru-RU" sz="1600" u="sng" dirty="0">
                <a:latin typeface="Arial Black" panose="020B0A04020102020204" pitchFamily="34" charset="0"/>
                <a:hlinkClick r:id="rId21"/>
              </a:rPr>
              <a:t> https://bibliogid.ru/images/system/files/23/11394/original/greban.jpg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14)</a:t>
            </a:r>
            <a:r>
              <a:rPr lang="ru-RU" sz="1600" u="sng" dirty="0">
                <a:latin typeface="Arial Black" panose="020B0A04020102020204" pitchFamily="34" charset="0"/>
                <a:hlinkClick r:id="rId22"/>
              </a:rPr>
              <a:t>h</a:t>
            </a:r>
            <a:r>
              <a:rPr lang="ru-RU" sz="1600" u="sng" dirty="0">
                <a:latin typeface="Arial Black" panose="020B0A04020102020204" pitchFamily="34" charset="0"/>
                <a:hlinkClick r:id="rId22"/>
              </a:rPr>
              <a:t>ttps://bibliogid.ru/images/system/files/23/11395/original/greban2.jpg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15)</a:t>
            </a:r>
            <a:r>
              <a:rPr lang="ru-RU" sz="1600" u="sng" dirty="0">
                <a:latin typeface="Arial Black" panose="020B0A04020102020204" pitchFamily="34" charset="0"/>
                <a:hlinkClick r:id="rId23"/>
              </a:rPr>
              <a:t> https://bibliogid.ru/images/system/files/23/11396/original/greban3.jpg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16)</a:t>
            </a:r>
            <a:r>
              <a:rPr lang="en-US" sz="1600" dirty="0">
                <a:latin typeface="Arial Black" panose="020B0A04020102020204" pitchFamily="34" charset="0"/>
              </a:rPr>
              <a:t> </a:t>
            </a:r>
            <a:r>
              <a:rPr lang="en-US" sz="1600" dirty="0">
                <a:latin typeface="Arial Black" panose="020B0A04020102020204" pitchFamily="34" charset="0"/>
                <a:hlinkClick r:id="rId24"/>
              </a:rPr>
              <a:t>https://bibliogid.ru/images/system/files/23/11397/original/greban4.jpg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17)</a:t>
            </a:r>
            <a:r>
              <a:rPr lang="en-US" sz="1600" dirty="0">
                <a:latin typeface="Arial Black" panose="020B0A04020102020204" pitchFamily="34" charset="0"/>
              </a:rPr>
              <a:t> </a:t>
            </a:r>
            <a:r>
              <a:rPr lang="en-US" sz="1600" dirty="0">
                <a:latin typeface="Arial Black" panose="020B0A04020102020204" pitchFamily="34" charset="0"/>
                <a:hlinkClick r:id="rId25"/>
              </a:rPr>
              <a:t>https://bibliogid.ru/images/system/files/23/11398/original/greban5.jpg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Arial Black" panose="020B0A04020102020204" pitchFamily="34" charset="0"/>
              </a:rPr>
              <a:t>(Фото 18)</a:t>
            </a:r>
            <a:r>
              <a:rPr lang="en-US" sz="1600" dirty="0">
                <a:latin typeface="Arial Black" panose="020B0A04020102020204" pitchFamily="34" charset="0"/>
              </a:rPr>
              <a:t> </a:t>
            </a:r>
            <a:r>
              <a:rPr lang="en-US" sz="1600" dirty="0">
                <a:latin typeface="Arial Black" panose="020B0A04020102020204" pitchFamily="34" charset="0"/>
                <a:hlinkClick r:id="rId26"/>
              </a:rPr>
              <a:t>https://static-basket-02.wbbasket.ru/vol25/wbkids_articles_editor/sup_images/10768/e10510c8-1bf2-4980-8ac7-8a6b7072ac14.jpg</a:t>
            </a:r>
            <a:endParaRPr lang="ru-RU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86355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103</TotalTime>
  <Words>1454</Words>
  <Application>Microsoft Office PowerPoint</Application>
  <PresentationFormat>Широкоэкранный</PresentationFormat>
  <Paragraphs>144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Century Gothic</vt:lpstr>
      <vt:lpstr>Times New Roman</vt:lpstr>
      <vt:lpstr>Wingdings 3</vt:lpstr>
      <vt:lpstr>Легкий дым</vt:lpstr>
      <vt:lpstr>Методическая разработка  на тему: «Квентин Гребан – волшебник из Бельгии»  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Творчество художника</vt:lpstr>
      <vt:lpstr>Презентация PowerPoint</vt:lpstr>
      <vt:lpstr>Творчество художника</vt:lpstr>
      <vt:lpstr>Творчество художника</vt:lpstr>
      <vt:lpstr>Творчество художника</vt:lpstr>
      <vt:lpstr>Творчество художника</vt:lpstr>
      <vt:lpstr>Презентация PowerPoint</vt:lpstr>
      <vt:lpstr>Творчество художника</vt:lpstr>
      <vt:lpstr>Творчество художника</vt:lpstr>
      <vt:lpstr>Презентация PowerPoint</vt:lpstr>
      <vt:lpstr>Интернет - источники: https://kulturologia.ru/blogs/020219/41992/ https://fantlab.ru/art18783   https://elina-ellis.livejournal.com/91816.html http://illustrators.odub.tomsk.ru/index.php?newsid=313 https://bibliogid.ru/knigi/tematicheskie-obzory/679-chudesnyj-mir-kventina https://www.livelib.ru/author/343785/latest-kventin-greban  https://guru.wildberries.ru/article/kventin-greban--volshebnik-iz-belgii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Методическая разработка на тему: «Шигорина Лариса»</dc:title>
  <dc:creator>User</dc:creator>
  <cp:lastModifiedBy>User</cp:lastModifiedBy>
  <cp:revision>12</cp:revision>
  <dcterms:created xsi:type="dcterms:W3CDTF">2024-09-23T12:21:17Z</dcterms:created>
  <dcterms:modified xsi:type="dcterms:W3CDTF">2024-09-23T14:31:31Z</dcterms:modified>
</cp:coreProperties>
</file>