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71" r:id="rId4"/>
    <p:sldId id="257" r:id="rId5"/>
    <p:sldId id="273" r:id="rId6"/>
    <p:sldId id="267" r:id="rId7"/>
    <p:sldId id="266" r:id="rId8"/>
    <p:sldId id="276" r:id="rId9"/>
    <p:sldId id="269" r:id="rId10"/>
    <p:sldId id="265" r:id="rId11"/>
    <p:sldId id="264" r:id="rId12"/>
    <p:sldId id="263" r:id="rId13"/>
    <p:sldId id="275" r:id="rId14"/>
    <p:sldId id="262" r:id="rId15"/>
    <p:sldId id="258" r:id="rId16"/>
    <p:sldId id="268" r:id="rId17"/>
    <p:sldId id="270" r:id="rId18"/>
    <p:sldId id="274" r:id="rId19"/>
    <p:sldId id="261" r:id="rId20"/>
    <p:sldId id="259" r:id="rId21"/>
    <p:sldId id="26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vistanet.com/hudozhniki-i-art-proekty/kartini-i-zhivopis/my-komedianty-nikolaj-fedyaev.html" TargetMode="External"/><Relationship Id="rId2" Type="http://schemas.openxmlformats.org/officeDocument/2006/relationships/hyperlink" Target="https://dzen.ru/a/YEjbHAE_52-jGmXB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emypaint.com/blog/vzaimosvyaz-figury-i-fona-v-kartinakh-khudozhnika-nikolaya-fedyaeva/" TargetMode="External"/><Relationship Id="rId5" Type="http://schemas.openxmlformats.org/officeDocument/2006/relationships/hyperlink" Target="https://ok.ru/group58302359011372/topic/155328555060524" TargetMode="External"/><Relationship Id="rId4" Type="http://schemas.openxmlformats.org/officeDocument/2006/relationships/hyperlink" Target="https://aftershock.news/?q=node/880449&amp;full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dzeninfra.ru/get-zen_doc/4449015/pub_6048db1c013fe76fa31a65c1_6048e852752e6e35d1e36bc0/scale_1200" TargetMode="External"/><Relationship Id="rId13" Type="http://schemas.openxmlformats.org/officeDocument/2006/relationships/hyperlink" Target="https://avatars.dzeninfra.ru/get-zen_doc/3126430/pub_6048db1c013fe76fa31a65c1_6048ed84013fe76fa3455581/scale_1200" TargetMode="External"/><Relationship Id="rId18" Type="http://schemas.openxmlformats.org/officeDocument/2006/relationships/hyperlink" Target="http://svistanet.com/wp-content/uploads/2018/08/xudozhnik_Nikolaj_Fedyaev_06.jpg" TargetMode="External"/><Relationship Id="rId3" Type="http://schemas.openxmlformats.org/officeDocument/2006/relationships/hyperlink" Target="https://avatars.dzeninfra.ru/get-zen_doc/4447423/pub_6048db1c013fe76fa31a65c1_6048db7b3949137c74241e23/scale_1200" TargetMode="External"/><Relationship Id="rId21" Type="http://schemas.openxmlformats.org/officeDocument/2006/relationships/hyperlink" Target="https://avatars.dzeninfra.ru/get-zen_doc/1925603/pub_6048db1c013fe76fa31a65c1_6048eef065a3ff1101a22d71/scale_1200" TargetMode="External"/><Relationship Id="rId7" Type="http://schemas.openxmlformats.org/officeDocument/2006/relationships/hyperlink" Target="https://avatars.dzeninfra.ru/get-zen_doc/3518430/pub_6048db1c013fe76fa31a65c1_6048e715013fe76fa3366923/scale_1200" TargetMode="External"/><Relationship Id="rId12" Type="http://schemas.openxmlformats.org/officeDocument/2006/relationships/hyperlink" Target="https://avatars.dzeninfra.ru/get-zen_doc/3420563/pub_6048db1c013fe76fa31a65c1_6048eb573949137c74492be3/scale_1200" TargetMode="External"/><Relationship Id="rId17" Type="http://schemas.openxmlformats.org/officeDocument/2006/relationships/hyperlink" Target="https://avatars.dzeninfra.ru/get-zen_doc/4395091/pub_6048db1c013fe76fa31a65c1_6048ee183949137c744f3325/scale_1200" TargetMode="External"/><Relationship Id="rId2" Type="http://schemas.openxmlformats.org/officeDocument/2006/relationships/hyperlink" Target="https://avatars.dzeninfra.ru/get-zen_doc/3985629/pub_6048db1c013fe76fa31a65c1_6048db51013fe76fa31add7e/scale_1200" TargetMode="External"/><Relationship Id="rId16" Type="http://schemas.openxmlformats.org/officeDocument/2006/relationships/hyperlink" Target="https://vki7.okcdn.ru/i?r=BYCB6ChSgrN_ue8jwWXbvkrgFaSkZDPk8zT7nUDS7QLwzUK2_bM5RVYpEJ-OGHhJeKjzrSW6qMLujImDlXoF_gMc8s071s1v2hX5Y9mvgcZqd3bGW8zqmBMPyWgDZgdKrfWU1Go7g0Y4mkO1A8uhNT4oXf4SOKTdMol5h3LylbO31YU&amp;fn=w_612" TargetMode="External"/><Relationship Id="rId20" Type="http://schemas.openxmlformats.org/officeDocument/2006/relationships/hyperlink" Target="https://vki7.okcdn.ru/i?r=BYCB6ChSgrN_ue8jwWXbvkrgFT7OWr5VUbhnmjrOA4TiRK0RhPVvUaMuNJT8E_iLsYHirSW6qMLujImDlXoF_gMc8s071s1v2hX5Y9mvgcZqd3bGW8zqmBMPyWgDZgdKrfWU1Go7g0Y4mkO1A8uhNT4oXf4SOKTdMol5h3LylbO31YU&amp;fn=w_548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vatars.dzeninfra.ru/get-zen_doc/3532529/pub_6048db1c013fe76fa31a65c1_6048db9a752e6e35d1c57fe1/scale_1200" TargetMode="External"/><Relationship Id="rId11" Type="http://schemas.openxmlformats.org/officeDocument/2006/relationships/hyperlink" Target="http://svistanet.com/wp-content/uploads/2018/08/xudozhnik_Nikolaj_Fedyaev_12.jpg" TargetMode="External"/><Relationship Id="rId5" Type="http://schemas.openxmlformats.org/officeDocument/2006/relationships/hyperlink" Target="https://ic.pics.livejournal.com/art_on_line/28304115/24278/24278_600.jpg" TargetMode="External"/><Relationship Id="rId15" Type="http://schemas.openxmlformats.org/officeDocument/2006/relationships/hyperlink" Target="https://avatars.dzeninfra.ru/get-zen_doc/4715514/pub_6048db1c013fe76fa31a65c1_6048e6dbb101ae42d69f3d6b/scale_1200" TargetMode="External"/><Relationship Id="rId10" Type="http://schemas.openxmlformats.org/officeDocument/2006/relationships/hyperlink" Target="https://avatars.dzeninfra.ru/get-zen_doc/2814495/pub_6048db1c013fe76fa31a65c1_6048e9d3b101ae42d6a65bda/scale_1200" TargetMode="External"/><Relationship Id="rId19" Type="http://schemas.openxmlformats.org/officeDocument/2006/relationships/hyperlink" Target="https://ic.pics.livejournal.com/art_on_line/28304115/18790/18790_600.jpg" TargetMode="External"/><Relationship Id="rId4" Type="http://schemas.openxmlformats.org/officeDocument/2006/relationships/hyperlink" Target="https://sverediuk-space.ams3.digitaloceanspaces.com/wp-content/uploads/2016/05/Maki-1-1024x815.jpg" TargetMode="External"/><Relationship Id="rId9" Type="http://schemas.openxmlformats.org/officeDocument/2006/relationships/hyperlink" Target="https://avatars.dzeninfra.ru/get-zen_doc/3518430/pub_6048db1c013fe76fa31a65c1_6048dd7f752e6e35d1ca130c/scale_1200" TargetMode="External"/><Relationship Id="rId14" Type="http://schemas.openxmlformats.org/officeDocument/2006/relationships/hyperlink" Target="https://ic.pics.livejournal.com/art_on_line/28304115/22529/22529_6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C551C-68E3-47C6-B94B-521D336E1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5972" y="1300786"/>
            <a:ext cx="7898523" cy="2845546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Методическая разработка на тему: «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Художник Николай Федорович Федяев пишет удивительные картины – в них столько красок, и столько вопросов».</a:t>
            </a:r>
            <a:br>
              <a:rPr lang="ru-RU" sz="2000" i="1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A20DBA-14F9-4E13-972D-7CE377690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5557214"/>
            <a:ext cx="10325374" cy="1300786"/>
          </a:xfrm>
        </p:spPr>
        <p:txBody>
          <a:bodyPr>
            <a:normAutofit fontScale="85000" lnSpcReduction="20000"/>
          </a:bodyPr>
          <a:lstStyle/>
          <a:p>
            <a:pPr algn="r">
              <a:spcBef>
                <a:spcPts val="0"/>
              </a:spcBef>
            </a:pPr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Подготовила: </a:t>
            </a:r>
          </a:p>
          <a:p>
            <a:pPr algn="r">
              <a:spcBef>
                <a:spcPts val="0"/>
              </a:spcBef>
            </a:pPr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педагог дополнительного образования</a:t>
            </a:r>
          </a:p>
          <a:p>
            <a:pPr algn="r">
              <a:spcBef>
                <a:spcPts val="0"/>
              </a:spcBef>
            </a:pPr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студии изобразительного искусства</a:t>
            </a:r>
          </a:p>
          <a:p>
            <a:pPr algn="r">
              <a:spcBef>
                <a:spcPts val="0"/>
              </a:spcBef>
            </a:pPr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Павельева Елена Федоровна</a:t>
            </a:r>
          </a:p>
          <a:p>
            <a:pPr algn="r"/>
            <a:r>
              <a:rPr lang="ru-RU" sz="1600" i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                              Саранск 2024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2719E3-7027-4A50-8203-7F9DAA5C3840}"/>
              </a:ext>
            </a:extLst>
          </p:cNvPr>
          <p:cNvSpPr txBox="1"/>
          <p:nvPr/>
        </p:nvSpPr>
        <p:spPr>
          <a:xfrm>
            <a:off x="1135117" y="331076"/>
            <a:ext cx="88917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sz="1800" i="1" dirty="0">
                <a:solidFill>
                  <a:schemeClr val="accent3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«Центр эстетического воспитания детей</a:t>
            </a:r>
            <a:br>
              <a:rPr lang="ru-RU" sz="1800" i="1" dirty="0">
                <a:solidFill>
                  <a:schemeClr val="accent3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3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68DABC-2313-47CE-AC01-EB350880E90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" r="10883"/>
          <a:stretch/>
        </p:blipFill>
        <p:spPr bwMode="auto">
          <a:xfrm>
            <a:off x="257505" y="1402212"/>
            <a:ext cx="3778467" cy="49197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791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C551C-68E3-47C6-B94B-521D336E1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510" y="126124"/>
            <a:ext cx="9668478" cy="58332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Биография художника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A20DBA-14F9-4E13-972D-7CE377690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669" y="867103"/>
            <a:ext cx="11114690" cy="586477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1700" dirty="0"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	</a:t>
            </a:r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Николай Федорович Федяев родился в Нижегородской (ране Горьковская) области, в городе Лысково, в 1967 году. Яркие воспоминания раннего детства, которое прошло в старинном селе Исады, расположенном на живописном берегу величественной реки Волги, где открывается замечательный вид на Макарьевский монастырь, отразились в его первых работах. В 1970 году семья переезжает на постоянное место жительства в город Измаил Одесской области. Именно в Измаиле Николай начал серьезно увлекаться рисованием, поступил в детскую художественную школу и закончил её с отличием.</a:t>
            </a:r>
          </a:p>
          <a:p>
            <a:pPr algn="l"/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	Потом была служба на флоте и непростая работа моряка. 20 лет моря. Сначала военный флот, затем - гражданский. Хотелось побывать в дальних странах, окунуться в романтику путешествий. Но искусство притягивало к себе всегда. Николай рисует и в этот период, но потом решает посвятить себя творчеству целиком. Он поступает в Измаильский гуманитарный университет (отделение изобразительного искусства), который успешно закончил в 2005 году. К этому времени талантливые работы художника уже знают ценители живописи во всём мире. Ведь выставочной деятельностью Николай Федяев начал заниматься в 1995 году, и уже тогда его работы вызвали живой интерес. В 2000 году его имя входит в энциклопедию “The </a:t>
            </a:r>
            <a:r>
              <a:rPr lang="ru-RU" sz="1700" dirty="0" err="1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Artist</a:t>
            </a:r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of</a:t>
            </a:r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1700" dirty="0" err="1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the</a:t>
            </a:r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 World” ( Мюнхен-​Лейпциг). В 2008 году Николай Федяев стал членом Национального союза художников Украины.</a:t>
            </a:r>
          </a:p>
          <a:p>
            <a:pPr algn="l"/>
            <a:r>
              <a:rPr lang="ru-RU" sz="1700" dirty="0">
                <a:solidFill>
                  <a:schemeClr val="tx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	Тематика работ Николая Федяева интересна и разнообразна, он пишет в разных жанрах: пейзаж, портрет, натюрморт, жанровые сцены. Произведения художника украшают интерьеры ценителей искусства по всем миру. Картины Николая Федяева находятся в Измаильской картинной галерее, во многих частных коллекциях.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6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C551C-68E3-47C6-B94B-521D336E1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8993" y="1300785"/>
            <a:ext cx="9979573" cy="338157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Тематика работ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Николая Федоровича 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Федяева интересна и разнообразна, он пишет в разных жанрах: пейзаж, портрет, натюрморт, жанровые сцены.</a:t>
            </a:r>
            <a:br>
              <a:rPr lang="ru-RU" sz="28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DC9EDD-C47E-4971-B23D-6B01ECE5B171}"/>
              </a:ext>
            </a:extLst>
          </p:cNvPr>
          <p:cNvSpPr txBox="1"/>
          <p:nvPr/>
        </p:nvSpPr>
        <p:spPr>
          <a:xfrm>
            <a:off x="10484069" y="3244333"/>
            <a:ext cx="146619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1)</a:t>
            </a:r>
          </a:p>
        </p:txBody>
      </p:sp>
      <p:pic>
        <p:nvPicPr>
          <p:cNvPr id="6" name="Рисунок 5" descr="Н. Федяев.Пейзаж">
            <a:extLst>
              <a:ext uri="{FF2B5EF4-FFF2-40B4-BE49-F238E27FC236}">
                <a16:creationId xmlns:a16="http://schemas.microsoft.com/office/drawing/2014/main" id="{A8A29F0F-4A25-46B0-BD83-BF1C9B50906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45" y="254759"/>
            <a:ext cx="9065172" cy="6405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12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059F77-6661-4BFB-BF44-EC6526F2BB2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50" y="903123"/>
            <a:ext cx="5724350" cy="5087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193516-3FAD-4870-A1BC-05812D5546C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987" y="903122"/>
            <a:ext cx="5230364" cy="508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61F12C-60B7-447E-9206-0CB70FA97FF9}"/>
              </a:ext>
            </a:extLst>
          </p:cNvPr>
          <p:cNvSpPr txBox="1"/>
          <p:nvPr/>
        </p:nvSpPr>
        <p:spPr>
          <a:xfrm>
            <a:off x="3046686" y="3244334"/>
            <a:ext cx="60933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2)                                            (Фото 3)</a:t>
            </a:r>
          </a:p>
        </p:txBody>
      </p:sp>
    </p:spTree>
    <p:extLst>
      <p:ext uri="{BB962C8B-B14F-4D97-AF65-F5344CB8AC3E}">
        <p14:creationId xmlns:p14="http://schemas.microsoft.com/office/powerpoint/2010/main" val="64039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">
            <a:extLst>
              <a:ext uri="{FF2B5EF4-FFF2-40B4-BE49-F238E27FC236}">
                <a16:creationId xmlns:a16="http://schemas.microsoft.com/office/drawing/2014/main" id="{3BF9BB57-C8A8-4A01-BFB2-EF38792278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6" y="381163"/>
            <a:ext cx="4719101" cy="570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Украиночка с котенком">
            <a:extLst>
              <a:ext uri="{FF2B5EF4-FFF2-40B4-BE49-F238E27FC236}">
                <a16:creationId xmlns:a16="http://schemas.microsoft.com/office/drawing/2014/main" id="{3F51A46E-5EFB-4BC6-A9AB-60EBF86A58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113" y="381163"/>
            <a:ext cx="4131412" cy="57043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B7823D-89D5-47F5-9353-9FB13533B4F0}"/>
              </a:ext>
            </a:extLst>
          </p:cNvPr>
          <p:cNvSpPr txBox="1"/>
          <p:nvPr/>
        </p:nvSpPr>
        <p:spPr>
          <a:xfrm>
            <a:off x="3046686" y="3244334"/>
            <a:ext cx="60933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4)                                            (Фото 5)</a:t>
            </a:r>
          </a:p>
        </p:txBody>
      </p:sp>
    </p:spTree>
    <p:extLst>
      <p:ext uri="{BB962C8B-B14F-4D97-AF65-F5344CB8AC3E}">
        <p14:creationId xmlns:p14="http://schemas.microsoft.com/office/powerpoint/2010/main" val="347571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Украиночка и котята">
            <a:extLst>
              <a:ext uri="{FF2B5EF4-FFF2-40B4-BE49-F238E27FC236}">
                <a16:creationId xmlns:a16="http://schemas.microsoft.com/office/drawing/2014/main" id="{D380A402-0358-4E6E-B870-1BC58EA6CA6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7" y="292964"/>
            <a:ext cx="5340242" cy="5956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Канарейка">
            <a:extLst>
              <a:ext uri="{FF2B5EF4-FFF2-40B4-BE49-F238E27FC236}">
                <a16:creationId xmlns:a16="http://schemas.microsoft.com/office/drawing/2014/main" id="{9B2412D7-720B-4C63-904B-4CBDDA1883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10" y="292964"/>
            <a:ext cx="5340242" cy="58677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7BFAA0-53BA-41AF-ACBE-78F045A28A19}"/>
              </a:ext>
            </a:extLst>
          </p:cNvPr>
          <p:cNvSpPr txBox="1"/>
          <p:nvPr/>
        </p:nvSpPr>
        <p:spPr>
          <a:xfrm>
            <a:off x="2427890" y="3110325"/>
            <a:ext cx="750438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6)                                                          (Фото 7)</a:t>
            </a:r>
          </a:p>
        </p:txBody>
      </p:sp>
    </p:spTree>
    <p:extLst>
      <p:ext uri="{BB962C8B-B14F-4D97-AF65-F5344CB8AC3E}">
        <p14:creationId xmlns:p14="http://schemas.microsoft.com/office/powerpoint/2010/main" val="350100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DFD9FFF-4DD0-4C7C-A0CB-DCC346862A8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103586"/>
            <a:ext cx="10363200" cy="468761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spc="40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 человека грустнее шута. Он засмеется и весь мир будет хохотать. А когда шут заплачет – люди будут смеяться. Шут не может плакать всерьёз.</a:t>
            </a:r>
            <a:endParaRPr lang="ru-RU" sz="4000" dirty="0">
              <a:solidFill>
                <a:schemeClr val="accent2">
                  <a:lumMod val="75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1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Гадание в ночь перед Рождеством">
            <a:extLst>
              <a:ext uri="{FF2B5EF4-FFF2-40B4-BE49-F238E27FC236}">
                <a16:creationId xmlns:a16="http://schemas.microsoft.com/office/drawing/2014/main" id="{6CEB6F83-4A7D-4587-9788-D234E06036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58" y="316690"/>
            <a:ext cx="9749331" cy="59895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CCDE4A-968A-4441-A1A7-FDF853E86147}"/>
              </a:ext>
            </a:extLst>
          </p:cNvPr>
          <p:cNvSpPr txBox="1"/>
          <p:nvPr/>
        </p:nvSpPr>
        <p:spPr>
          <a:xfrm>
            <a:off x="10373710" y="3047265"/>
            <a:ext cx="181829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8)</a:t>
            </a:r>
          </a:p>
        </p:txBody>
      </p:sp>
    </p:spTree>
    <p:extLst>
      <p:ext uri="{BB962C8B-B14F-4D97-AF65-F5344CB8AC3E}">
        <p14:creationId xmlns:p14="http://schemas.microsoft.com/office/powerpoint/2010/main" val="169048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">
            <a:extLst>
              <a:ext uri="{FF2B5EF4-FFF2-40B4-BE49-F238E27FC236}">
                <a16:creationId xmlns:a16="http://schemas.microsoft.com/office/drawing/2014/main" id="{F650E7A0-15E1-47B5-AB92-91A48793747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67" y="251427"/>
            <a:ext cx="4239633" cy="595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Арлекин">
            <a:extLst>
              <a:ext uri="{FF2B5EF4-FFF2-40B4-BE49-F238E27FC236}">
                <a16:creationId xmlns:a16="http://schemas.microsoft.com/office/drawing/2014/main" id="{5BEE5A86-D587-4F47-B46B-EC6126EA7E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1427"/>
            <a:ext cx="4424604" cy="5959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E63CAD-8341-4FAC-BA18-1696461861F4}"/>
              </a:ext>
            </a:extLst>
          </p:cNvPr>
          <p:cNvSpPr txBox="1"/>
          <p:nvPr/>
        </p:nvSpPr>
        <p:spPr>
          <a:xfrm>
            <a:off x="2112579" y="3007850"/>
            <a:ext cx="840802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9)                                                              (Фото 10)</a:t>
            </a:r>
          </a:p>
        </p:txBody>
      </p:sp>
    </p:spTree>
    <p:extLst>
      <p:ext uri="{BB962C8B-B14F-4D97-AF65-F5344CB8AC3E}">
        <p14:creationId xmlns:p14="http://schemas.microsoft.com/office/powerpoint/2010/main" val="3287320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Тореодор">
            <a:extLst>
              <a:ext uri="{FF2B5EF4-FFF2-40B4-BE49-F238E27FC236}">
                <a16:creationId xmlns:a16="http://schemas.microsoft.com/office/drawing/2014/main" id="{CDB9D8F9-11B0-407E-B530-0D591AB5FD4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42" y="270809"/>
            <a:ext cx="5541578" cy="595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Белый котёнок">
            <a:extLst>
              <a:ext uri="{FF2B5EF4-FFF2-40B4-BE49-F238E27FC236}">
                <a16:creationId xmlns:a16="http://schemas.microsoft.com/office/drawing/2014/main" id="{2B88999B-163B-4C01-BD85-DF5009774D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50" y="270809"/>
            <a:ext cx="4534582" cy="59565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594361-FF2D-44E4-9248-C9AECEA30568}"/>
              </a:ext>
            </a:extLst>
          </p:cNvPr>
          <p:cNvSpPr txBox="1"/>
          <p:nvPr/>
        </p:nvSpPr>
        <p:spPr>
          <a:xfrm>
            <a:off x="1939159" y="3070913"/>
            <a:ext cx="84030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11)                                                              (Фото 12)</a:t>
            </a:r>
          </a:p>
        </p:txBody>
      </p:sp>
    </p:spTree>
    <p:extLst>
      <p:ext uri="{BB962C8B-B14F-4D97-AF65-F5344CB8AC3E}">
        <p14:creationId xmlns:p14="http://schemas.microsoft.com/office/powerpoint/2010/main" val="1115281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Влюбленная комедиантка">
            <a:extLst>
              <a:ext uri="{FF2B5EF4-FFF2-40B4-BE49-F238E27FC236}">
                <a16:creationId xmlns:a16="http://schemas.microsoft.com/office/drawing/2014/main" id="{9DBB5407-AF9D-42A6-A160-E2657CA792E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52" y="259145"/>
            <a:ext cx="4468813" cy="5968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Пьеро">
            <a:extLst>
              <a:ext uri="{FF2B5EF4-FFF2-40B4-BE49-F238E27FC236}">
                <a16:creationId xmlns:a16="http://schemas.microsoft.com/office/drawing/2014/main" id="{7C9158C4-C87F-4418-B1FF-C2826433EC9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305" y="264793"/>
            <a:ext cx="4468813" cy="596258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46641E-03F2-4940-B1A3-39B0DFDCE5FD}"/>
              </a:ext>
            </a:extLst>
          </p:cNvPr>
          <p:cNvSpPr txBox="1"/>
          <p:nvPr/>
        </p:nvSpPr>
        <p:spPr>
          <a:xfrm>
            <a:off x="1860331" y="3015734"/>
            <a:ext cx="916578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13)                                                                       (Фото 14)</a:t>
            </a:r>
          </a:p>
        </p:txBody>
      </p:sp>
    </p:spTree>
    <p:extLst>
      <p:ext uri="{BB962C8B-B14F-4D97-AF65-F5344CB8AC3E}">
        <p14:creationId xmlns:p14="http://schemas.microsoft.com/office/powerpoint/2010/main" val="185289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24D882B-7460-4A01-A373-7BE269224E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1076" y="1072056"/>
            <a:ext cx="11319641" cy="4719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Николай Фёдорович Федяев – удивительный современный художник, способный своим творчеством задеть за живое, вызвать эмоции и горячий отклик у зрителя. Привлекает незаурядное мастерство художника, его оригинальный стиль, узнаваемая манера письма, посредством которой автор выражает свои художественные идеи.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527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Забытый чердачок">
            <a:extLst>
              <a:ext uri="{FF2B5EF4-FFF2-40B4-BE49-F238E27FC236}">
                <a16:creationId xmlns:a16="http://schemas.microsoft.com/office/drawing/2014/main" id="{908822FF-059D-4705-B564-1402706308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03" y="296095"/>
            <a:ext cx="8673269" cy="6309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4B17D8-D4D9-4666-AB71-6148E978A72D}"/>
              </a:ext>
            </a:extLst>
          </p:cNvPr>
          <p:cNvSpPr txBox="1"/>
          <p:nvPr/>
        </p:nvSpPr>
        <p:spPr>
          <a:xfrm>
            <a:off x="10105697" y="3031497"/>
            <a:ext cx="195492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15)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62927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утешествие в поэзию Серебряного века">
            <a:extLst>
              <a:ext uri="{FF2B5EF4-FFF2-40B4-BE49-F238E27FC236}">
                <a16:creationId xmlns:a16="http://schemas.microsoft.com/office/drawing/2014/main" id="{ABF350C2-6B86-4A79-86B3-DDC7BC46B15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92" y="135299"/>
            <a:ext cx="8166866" cy="62024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F05BFB-A640-4C9A-992C-0A37DF24CB02}"/>
              </a:ext>
            </a:extLst>
          </p:cNvPr>
          <p:cNvSpPr txBox="1"/>
          <p:nvPr/>
        </p:nvSpPr>
        <p:spPr>
          <a:xfrm>
            <a:off x="9585434" y="2992084"/>
            <a:ext cx="260656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16)</a:t>
            </a:r>
          </a:p>
        </p:txBody>
      </p:sp>
    </p:spTree>
    <p:extLst>
      <p:ext uri="{BB962C8B-B14F-4D97-AF65-F5344CB8AC3E}">
        <p14:creationId xmlns:p14="http://schemas.microsoft.com/office/powerpoint/2010/main" val="3615920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Н. Федяев. Натюрморт с калиной">
            <a:extLst>
              <a:ext uri="{FF2B5EF4-FFF2-40B4-BE49-F238E27FC236}">
                <a16:creationId xmlns:a16="http://schemas.microsoft.com/office/drawing/2014/main" id="{10AF8E69-4694-4DFB-9081-25FEC87BDBA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95" y="960600"/>
            <a:ext cx="5423338" cy="490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Н. Федяев. Калина к чаю">
            <a:extLst>
              <a:ext uri="{FF2B5EF4-FFF2-40B4-BE49-F238E27FC236}">
                <a16:creationId xmlns:a16="http://schemas.microsoft.com/office/drawing/2014/main" id="{3C0768E6-1169-401E-8472-AFC2F46387D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76366"/>
            <a:ext cx="5696605" cy="488950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796F30-4E9D-4564-AE5C-5C9B733B56DE}"/>
              </a:ext>
            </a:extLst>
          </p:cNvPr>
          <p:cNvSpPr txBox="1"/>
          <p:nvPr/>
        </p:nvSpPr>
        <p:spPr>
          <a:xfrm>
            <a:off x="1545021" y="3244334"/>
            <a:ext cx="971155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</a:t>
            </a:r>
            <a:r>
              <a:rPr lang="ru-RU" sz="1800" dirty="0">
                <a:latin typeface="Arial Black" panose="020B0A04020102020204" pitchFamily="34" charset="0"/>
              </a:rPr>
              <a:t>(Фото 17)                                               (Фото 18)</a:t>
            </a:r>
          </a:p>
        </p:txBody>
      </p:sp>
    </p:spTree>
    <p:extLst>
      <p:ext uri="{BB962C8B-B14F-4D97-AF65-F5344CB8AC3E}">
        <p14:creationId xmlns:p14="http://schemas.microsoft.com/office/powerpoint/2010/main" val="3310612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Калина красная">
            <a:extLst>
              <a:ext uri="{FF2B5EF4-FFF2-40B4-BE49-F238E27FC236}">
                <a16:creationId xmlns:a16="http://schemas.microsoft.com/office/drawing/2014/main" id="{21B2A3C2-5F36-4E60-8441-32251FD8FF4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53" y="447948"/>
            <a:ext cx="5814191" cy="491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Творчество художника Николая Федяева (40 фото) - 938678589996">
            <a:extLst>
              <a:ext uri="{FF2B5EF4-FFF2-40B4-BE49-F238E27FC236}">
                <a16:creationId xmlns:a16="http://schemas.microsoft.com/office/drawing/2014/main" id="{BF44C38E-3416-41C4-B3BD-684FE805D2F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526" y="447948"/>
            <a:ext cx="5084521" cy="49123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9C7F3C-B42C-4982-A41E-E07AAB132E63}"/>
              </a:ext>
            </a:extLst>
          </p:cNvPr>
          <p:cNvSpPr txBox="1"/>
          <p:nvPr/>
        </p:nvSpPr>
        <p:spPr>
          <a:xfrm>
            <a:off x="1734207" y="3110327"/>
            <a:ext cx="873409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19)                                                                         (Фото 20)</a:t>
            </a:r>
          </a:p>
        </p:txBody>
      </p:sp>
    </p:spTree>
    <p:extLst>
      <p:ext uri="{BB962C8B-B14F-4D97-AF65-F5344CB8AC3E}">
        <p14:creationId xmlns:p14="http://schemas.microsoft.com/office/powerpoint/2010/main" val="4131556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. Федяев. Анютины глазки">
            <a:extLst>
              <a:ext uri="{FF2B5EF4-FFF2-40B4-BE49-F238E27FC236}">
                <a16:creationId xmlns:a16="http://schemas.microsoft.com/office/drawing/2014/main" id="{7149085B-A166-46C4-9642-36158CAB3AC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8" y="755474"/>
            <a:ext cx="5754622" cy="4603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Н. Федяев. Цветы на синем">
            <a:extLst>
              <a:ext uri="{FF2B5EF4-FFF2-40B4-BE49-F238E27FC236}">
                <a16:creationId xmlns:a16="http://schemas.microsoft.com/office/drawing/2014/main" id="{C1B8FD8C-D83A-4FBA-8103-AB82667BCA0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02" y="755474"/>
            <a:ext cx="5591712" cy="46035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F5BA39-0D59-46E4-ABC7-8A12648CB726}"/>
              </a:ext>
            </a:extLst>
          </p:cNvPr>
          <p:cNvSpPr txBox="1"/>
          <p:nvPr/>
        </p:nvSpPr>
        <p:spPr>
          <a:xfrm>
            <a:off x="2002221" y="3244334"/>
            <a:ext cx="909670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sz="1800" dirty="0">
              <a:latin typeface="Arial Black" panose="020B0A04020102020204" pitchFamily="34" charset="0"/>
            </a:endParaRPr>
          </a:p>
          <a:p>
            <a:r>
              <a:rPr lang="ru-RU" sz="1800" dirty="0">
                <a:latin typeface="Arial Black" panose="020B0A04020102020204" pitchFamily="34" charset="0"/>
              </a:rPr>
              <a:t>(Фото 21)                                                              (Фото 22)</a:t>
            </a:r>
          </a:p>
        </p:txBody>
      </p:sp>
    </p:spTree>
    <p:extLst>
      <p:ext uri="{BB962C8B-B14F-4D97-AF65-F5344CB8AC3E}">
        <p14:creationId xmlns:p14="http://schemas.microsoft.com/office/powerpoint/2010/main" val="3074313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A20DBA-14F9-4E13-972D-7CE377690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778" y="315310"/>
            <a:ext cx="11524593" cy="627467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Картины талантливого украинского художника Николая Федоровича Федяева украшают интерьеры ценителей искусства по всем миру.</a:t>
            </a:r>
            <a:br>
              <a:rPr lang="ru-RU" sz="24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3">
                    <a:lumMod val="75000"/>
                  </a:schemeClr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Его живопись интернациональна. Это картины редкого свойства, прекрасны как по цвету, так и по форме. Живопись такого стиля нравится как взрослым, так и детям. Всматриваться в картины Федяева можно очень долго. Мимо его работ невозможно пройти. В них есть все, что должно быть в живописи. Богатый жизненный опыт, эрудированность и образование Николая позволяют создавать очень тонкие, интеллигентные картины. В них есть красивая тайна и безупречный вкус.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277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C551C-68E3-47C6-B94B-521D336E1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779" y="126124"/>
            <a:ext cx="10157209" cy="583324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Интернет ресурсы: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A20DBA-14F9-4E13-972D-7CE377690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779" y="977462"/>
            <a:ext cx="11414235" cy="4280337"/>
          </a:xfrm>
        </p:spPr>
        <p:txBody>
          <a:bodyPr/>
          <a:lstStyle/>
          <a:p>
            <a:pPr algn="l">
              <a:lnSpc>
                <a:spcPts val="1200"/>
              </a:lnSpc>
              <a:spcAft>
                <a:spcPts val="800"/>
              </a:spcAft>
            </a:pPr>
            <a:r>
              <a:rPr lang="en-US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400" u="sng" spc="-5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dzen</a:t>
            </a:r>
            <a:r>
              <a:rPr lang="ru-RU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2400" u="sng" spc="-5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</a:t>
            </a:r>
            <a:r>
              <a:rPr lang="ru-RU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sz="2400" u="sng" spc="-5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YEjbHAE</a:t>
            </a:r>
            <a:r>
              <a:rPr lang="ru-RU" sz="2400" u="sng" spc="-5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_52-</a:t>
            </a:r>
            <a:r>
              <a:rPr lang="en-US" sz="2400" u="sng" spc="-5" dirty="0" err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jGmXB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https://svistanet.com/hudozhniki-i-art-proekty/kartini-i-zhivopis/my-komedianty-nikolaj-fedyaev.html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https://aftershock.news/?q=node/880449&amp;full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https://ok.ru/group58302359011372/topic/155328555060524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https://bemypaint.com/blog/vzaimosvyaz-figury-i-fona-v-kartinakh-khudozhnika-nikolaya-fedyaeva/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4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https://ok.ru/group58302359011372/topic/155328555060524</a:t>
            </a:r>
            <a:endParaRPr lang="ru-RU" sz="2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95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C551C-68E3-47C6-B94B-521D336E1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779" y="173421"/>
            <a:ext cx="10157209" cy="409903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Источник фотографий: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A20DBA-14F9-4E13-972D-7CE377690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779" y="583324"/>
            <a:ext cx="11603421" cy="6101255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endParaRPr lang="ru-RU" sz="1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1"/>
                </a:solidFill>
                <a:latin typeface="Arial Black" panose="020B0A04020102020204" pitchFamily="34" charset="0"/>
              </a:rPr>
              <a:t>(Фото на титульном листе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https://avatars.dzeninfra.ru/get-zen_doc/3985629/pub_6048db1c013fe76fa31a65c1_6048db51013fe76fa31add7e/scale_1200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https://avatars.dzeninfra.ru/get-zen_doc/4447423/pub_6048db1c013fe76fa31a65c1_6048db7b3949137c74241e23/scale_1200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2)</a:t>
            </a:r>
            <a:r>
              <a:rPr lang="ru-RU" sz="18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https://sverediuk-space.ams3.digitaloceanspaces.com/wp-content/uploads/2016/05/Maki-1-1024x815.jpg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3)</a:t>
            </a:r>
            <a:r>
              <a:rPr lang="ru-RU" sz="1800" u="sng" dirty="0">
                <a:solidFill>
                  <a:srgbClr val="0563C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https://ic.pics.livejournal.com/art_on_line/28304115/24278/24278_600.jpg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4)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https://avatars.dzeninfra.ru/get-zen_doc/3532529/pub_6048db1c013fe76fa31a65c1_6048db9a752e6e35d1c57fe1/scale_1200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5)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https://avatars.dzeninfra.ru/get-zen_doc/3518430/pub_6048db1c013fe76fa31a65c1_6048e715013fe76fa3366923/scale_1200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6)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https://avatars.dzeninfra.ru/get-zen_doc/3518430/pub_6048db1c013fe76fa31a65c1_6048e715013fe76fa3366923/scale_1200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7)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https://avatars.dzeninfra.ru/get-zen_doc/4449015/pub_6048db1c013fe76fa31a65c1_6048e852752e6e35d1e36bc0/scale_1200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8)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https://avatars.dzeninfra.ru/get-zen_doc/3518430/pub_6048db1c013fe76fa31a65c1_6048dd7f752e6e35d1ca130c/scale_1200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9)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 https://avatars.dzeninfra.ru/get-zen_doc/2814495/pub_6048db1c013fe76fa31a65c1_6048e9d3b101ae42d6a65bda/scale_1200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10)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 https://avatars.dzeninfra.ru/get-zen_doc/2814495/pub_6048db1c013fe76fa31a65c1_6048e9d3b101ae42d6a65bda/scale_1200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11)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 http://svistanet.com/wp-content/uploads/2018/08/xudozhnik_Nikolaj_Fedyaev_12.jpg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12)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https://avatars.dzeninfra.ru/get-zen_doc/3420563/pub_6048db1c013fe76fa31a65c1_6048eb573949137c74492be3/scale_1200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13)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https://avatars.dzeninfra.ru/get-zen_doc/3126430/pub_6048db1c013fe76fa31a65c1_6048ed84013fe76fa3455581/scale_1200</a:t>
            </a:r>
            <a:endParaRPr lang="ru-RU" sz="1800" dirty="0">
              <a:solidFill>
                <a:srgbClr val="00000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14)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 https://ic.pics.livejournal.com/art_on_line/28304115/22529/22529_600.jpg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15)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 https://avatars.dzeninfra.ru/get-zen_doc/4715514/pub_6048db1c013fe76fa31a65c1_6048e6dbb101ae42d69f3d6b/scale_1200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16)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 https://vki7.okcdn.ru/i?r=BYCB6ChSgrN_ue8jwWXbvkrgFaSkZDPk8zT7nUDS7QLwzUK2_bM5RVYpEJ-OGHhJeKjzrSW6qMLujImDlXoF_gMc8s071s1v2hX5Y9mvgcZqd3bGW8zqmBMPyWgDZgdKrfWU1Go7g0Y4mkO1A8uhNT4oXf4SOKTdMol5h3LylbO31YU&amp;fn=w_612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17)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https://avatars.dzeninfra.ru/get-zen_doc/4395091/pub_6048db1c013fe76fa31a65c1_6048ee183949137c744f3325/scale_1200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18)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  <a:hlinkClick r:id="rId18"/>
              </a:rPr>
              <a:t>http://svistanet.com/wp-content/uploads/2018/08/xudozhnik_Nikolaj_Fedyaev_06.jpg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19)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9"/>
              </a:rPr>
              <a:t> https://ic.pics.livejournal.com/art_on_line/28304115/18790/18790_600.jpg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20)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0"/>
              </a:rPr>
              <a:t> https://vki7.okcdn.ru/i?r=BYCB6ChSgrN_ue8jwWXbvkrgFT7OWr5VUbhnmjrOA4TiRK0RhPVvUaMuNJT8E_iLsYHirSW6qMLujImDlXoF_gMc8s071s1v2hX5Y9mvgcZqd3bGW8zqmBMPyWgDZgdKrfWU1Go7g0Y4mkO1A8uhNT4oXf4SOKTdMol5h3LylbO31YU&amp;fn=w_548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21)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1"/>
              </a:rPr>
              <a:t> https://avatars.dzeninfra.ru/get-zen_doc/1925603/pub_6048db1c013fe76fa31a65c1_6048eef065a3ff1101a22d71/scale_1200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(Фото 22)</a:t>
            </a:r>
            <a:r>
              <a:rPr lang="ru-RU" sz="1800" u="sng" dirty="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17"/>
              </a:rPr>
              <a:t> https://avatars.dzeninfra.ru/get-zen_doc/4395091/pub_6048db1c013fe76fa31a65c1_6048ee183949137c744f3325/scale_1200</a:t>
            </a:r>
            <a:endParaRPr lang="ru-RU" sz="18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54824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131</TotalTime>
  <Words>1298</Words>
  <Application>Microsoft Office PowerPoint</Application>
  <PresentationFormat>Широкоэкранный</PresentationFormat>
  <Paragraphs>211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Tw Cen MT</vt:lpstr>
      <vt:lpstr>Капля</vt:lpstr>
      <vt:lpstr>Методическая разработка на тему: «Художник Николай Федорович Федяев пишет удивительные картины – в них столько красок, и столько вопросов».  </vt:lpstr>
      <vt:lpstr>Биография художника</vt:lpstr>
      <vt:lpstr>Тематика работ Николая Федоровича Федяева интересна и разнообразна, он пишет в разных жанрах: пейзаж, портрет, натюрморт, жанровые сцены.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Интернет ресурсы:</vt:lpstr>
      <vt:lpstr>Источник фотографий: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Методическая разработка на тему: </dc:title>
  <dc:creator>Елена</dc:creator>
  <cp:lastModifiedBy>Елена</cp:lastModifiedBy>
  <cp:revision>2</cp:revision>
  <dcterms:created xsi:type="dcterms:W3CDTF">2024-10-23T18:54:31Z</dcterms:created>
  <dcterms:modified xsi:type="dcterms:W3CDTF">2024-10-23T21:06:29Z</dcterms:modified>
</cp:coreProperties>
</file>